
<file path=[Content_Types].xml><?xml version="1.0" encoding="utf-8"?>
<Types xmlns="http://schemas.openxmlformats.org/package/2006/content-types">
  <Default Extension="jpeg" ContentType="image/jpe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6"/>
  </p:notesMasterIdLst>
  <p:handoutMasterIdLst>
    <p:handoutMasterId r:id="rId22"/>
  </p:handoutMasterIdLst>
  <p:sldIdLst>
    <p:sldId id="422" r:id="rId4"/>
    <p:sldId id="423" r:id="rId5"/>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Lst>
  <p:sldSz cx="9144000" cy="6858000" type="screen4x3"/>
  <p:notesSz cx="6735445" cy="9799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佳元" initials="刘"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A04"/>
    <a:srgbClr val="FF9A02"/>
    <a:srgbClr val="1749C7"/>
    <a:srgbClr val="FFFF00"/>
    <a:srgbClr val="473BA3"/>
    <a:srgbClr val="1C3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42" y="144"/>
      </p:cViewPr>
      <p:guideLst/>
    </p:cSldViewPr>
  </p:slideViewPr>
  <p:notesTextViewPr>
    <p:cViewPr>
      <p:scale>
        <a:sx n="3" d="2"/>
        <a:sy n="3" d="2"/>
      </p:scale>
      <p:origin x="0" y="0"/>
    </p:cViewPr>
  </p:notesTextViewPr>
  <p:sorterViewPr>
    <p:cViewPr>
      <p:scale>
        <a:sx n="100" d="100"/>
        <a:sy n="100" d="100"/>
      </p:scale>
      <p:origin x="0" y="-11424"/>
    </p:cViewPr>
  </p:sorterViewPr>
  <p:notesViewPr>
    <p:cSldViewPr snapToGrid="0">
      <p:cViewPr varScale="1">
        <p:scale>
          <a:sx n="63" d="100"/>
          <a:sy n="63" d="100"/>
        </p:scale>
        <p:origin x="3235"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1.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302286620385156"/>
          <c:y val="0.055351312025115"/>
          <c:w val="0.937497682678141"/>
          <c:h val="0.888478204930266"/>
        </c:manualLayout>
      </c:layout>
      <c:pieChart>
        <c:varyColors val="1"/>
        <c:ser>
          <c:idx val="0"/>
          <c:order val="0"/>
          <c:spPr>
            <a:pattFill prst="pct5">
              <a:fgClr>
                <a:srgbClr val="4F81BD"/>
              </a:fgClr>
              <a:bgClr>
                <a:sysClr val="window" lastClr="FFFFFF"/>
              </a:bgClr>
            </a:pattFill>
            <a:ln>
              <a:solidFill>
                <a:sysClr val="windowText" lastClr="000000"/>
              </a:solidFill>
            </a:ln>
          </c:spPr>
          <c:explosion val="7"/>
          <c:dPt>
            <c:idx val="0"/>
            <c:bubble3D val="0"/>
            <c:explosion val="15"/>
            <c:spPr>
              <a:pattFill prst="pct5">
                <a:fgClr>
                  <a:sysClr val="windowText" lastClr="000000"/>
                </a:fgClr>
                <a:bgClr>
                  <a:sysClr val="window" lastClr="FFFFFF"/>
                </a:bgClr>
              </a:pattFill>
              <a:ln>
                <a:solidFill>
                  <a:sysClr val="windowText" lastClr="000000"/>
                </a:solidFill>
              </a:ln>
            </c:spPr>
          </c:dPt>
          <c:dPt>
            <c:idx val="1"/>
            <c:bubble3D val="0"/>
            <c:spPr>
              <a:pattFill prst="diagBrick">
                <a:fgClr>
                  <a:sysClr val="windowText" lastClr="000000"/>
                </a:fgClr>
                <a:bgClr>
                  <a:sysClr val="window" lastClr="FFFFFF"/>
                </a:bgClr>
              </a:pattFill>
              <a:ln>
                <a:solidFill>
                  <a:sysClr val="windowText" lastClr="000000"/>
                </a:solidFill>
              </a:ln>
            </c:spPr>
          </c:dPt>
          <c:dPt>
            <c:idx val="2"/>
            <c:bubble3D val="0"/>
            <c:spPr>
              <a:pattFill prst="wdUpDiag">
                <a:fgClr>
                  <a:sysClr val="windowText" lastClr="000000"/>
                </a:fgClr>
                <a:bgClr>
                  <a:sysClr val="window" lastClr="FFFFFF"/>
                </a:bgClr>
              </a:pattFill>
              <a:ln>
                <a:solidFill>
                  <a:sysClr val="windowText" lastClr="000000"/>
                </a:solidFill>
              </a:ln>
            </c:spPr>
          </c:dPt>
          <c:dLbls>
            <c:dLbl>
              <c:idx val="0"/>
              <c:layout>
                <c:manualLayout>
                  <c:x val="-0.138399122370861"/>
                  <c:y val="-0.150190417374299"/>
                </c:manualLayout>
              </c:layout>
              <c:tx>
                <c:rich>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r>
                      <a:rPr lang="zh-CN" altLang="en-US" sz="1400" b="1" dirty="0" smtClean="0"/>
                      <a:t>事业单位</a:t>
                    </a:r>
                    <a:r>
                      <a:rPr lang="zh-CN" altLang="en-US" sz="1400" b="1" dirty="0"/>
                      <a:t>
</a:t>
                    </a:r>
                    <a:r>
                      <a:rPr lang="en-US" altLang="zh-CN" sz="1400" b="1" dirty="0"/>
                      <a:t>56.5%</a:t>
                    </a:r>
                    <a:endParaRPr lang="en-US" altLang="zh-CN" sz="1400" b="1" dirty="0"/>
                  </a:p>
                </c:rich>
              </c:tx>
              <c:numFmt formatCode="0.0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9018106444615"/>
                      <c:h val="0.198789346850797"/>
                    </c:manualLayout>
                  </c15:layout>
                </c:ext>
              </c:extLst>
            </c:dLbl>
            <c:dLbl>
              <c:idx val="1"/>
              <c:layout>
                <c:manualLayout>
                  <c:x val="0.138487606989533"/>
                  <c:y val="-0.020946518032937"/>
                </c:manualLayout>
              </c:layout>
              <c:tx>
                <c:rich>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r>
                      <a:rPr lang="zh-CN" altLang="en-US" sz="1400" b="1" dirty="0" smtClean="0"/>
                      <a:t>集体</a:t>
                    </a:r>
                    <a:r>
                      <a:rPr lang="zh-CN" altLang="en-US" sz="1400" b="1" dirty="0"/>
                      <a:t>
</a:t>
                    </a:r>
                    <a:r>
                      <a:rPr lang="en-US" altLang="zh-CN" sz="1400" b="1" dirty="0"/>
                      <a:t>30.6%</a:t>
                    </a:r>
                    <a:endParaRPr lang="en-US" altLang="zh-CN" sz="1400" b="1" dirty="0"/>
                  </a:p>
                </c:rich>
              </c:tx>
              <c:numFmt formatCode="0.0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0075860799567"/>
                      <c:h val="0.194015211949737"/>
                    </c:manualLayout>
                  </c15:layout>
                </c:ext>
              </c:extLst>
            </c:dLbl>
            <c:dLbl>
              <c:idx val="2"/>
              <c:layout>
                <c:manualLayout>
                  <c:x val="0.141127272493401"/>
                  <c:y val="0.00703803670918029"/>
                </c:manualLayout>
              </c:layout>
              <c:tx>
                <c:rich>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r>
                      <a:rPr lang="zh-CN" altLang="en-US" sz="1400" b="1" i="0" u="none" strike="noStrike" kern="1200" baseline="0" dirty="0" smtClean="0">
                        <a:solidFill>
                          <a:sysClr val="windowText" lastClr="000000"/>
                        </a:solidFill>
                        <a:latin typeface="+mn-lt"/>
                        <a:ea typeface="+mn-ea"/>
                        <a:cs typeface="+mn-cs"/>
                      </a:rPr>
                      <a:t>企业等其他</a:t>
                    </a:r>
                    <a:r>
                      <a:rPr lang="zh-CN" altLang="en-US" sz="1400" b="1" dirty="0"/>
                      <a:t>
</a:t>
                    </a:r>
                    <a:r>
                      <a:rPr lang="en-US" altLang="zh-CN" sz="1400" b="1" dirty="0"/>
                      <a:t>12.9%</a:t>
                    </a:r>
                    <a:endParaRPr lang="en-US" altLang="zh-CN" sz="1400" b="1" dirty="0"/>
                  </a:p>
                </c:rich>
              </c:tx>
              <c:numFmt formatCode="0.00%" sourceLinked="0"/>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mn-lt"/>
                      <a:ea typeface="+mn-ea"/>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12775117902751"/>
                      <c:h val="0.198789346850797"/>
                    </c:manualLayout>
                  </c15:layout>
                </c:ext>
              </c:extLst>
            </c:dLbl>
            <c:numFmt formatCode="0.00%"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ext>
            </c:extLst>
          </c:dLbls>
          <c:cat>
            <c:strRef>
              <c:f>Sheet7!$B$5:$B$7</c:f>
              <c:strCache>
                <c:ptCount val="3"/>
                <c:pt idx="0">
                  <c:v>事业单位</c:v>
                </c:pt>
                <c:pt idx="1">
                  <c:v>集体</c:v>
                </c:pt>
                <c:pt idx="2">
                  <c:v>其它</c:v>
                </c:pt>
              </c:strCache>
            </c:strRef>
          </c:cat>
          <c:val>
            <c:numRef>
              <c:f>Sheet7!$C$5:$C$7</c:f>
              <c:numCache>
                <c:formatCode>General</c:formatCode>
                <c:ptCount val="3"/>
                <c:pt idx="0">
                  <c:v>12626</c:v>
                </c:pt>
                <c:pt idx="1">
                  <c:v>6830</c:v>
                </c:pt>
                <c:pt idx="2">
                  <c:v>2876</c:v>
                </c:pt>
              </c:numCache>
            </c:numRef>
          </c:val>
        </c:ser>
        <c:dLbls>
          <c:showLegendKey val="0"/>
          <c:showVal val="0"/>
          <c:showCatName val="0"/>
          <c:showSerName val="0"/>
          <c:showPercent val="0"/>
          <c:showBubbleSize val="0"/>
          <c:showLeaderLines val="1"/>
        </c:dLbls>
        <c:firstSliceAng val="10"/>
      </c:pieChart>
      <c:spPr>
        <a:noFill/>
        <a:ln>
          <a:noFill/>
        </a:ln>
        <a:effectLst/>
      </c:spPr>
    </c:plotArea>
    <c:plotVisOnly val="1"/>
    <c:dispBlanksAs val="gap"/>
    <c:showDLblsOverMax val="0"/>
  </c:chart>
  <c:spPr>
    <a:ln>
      <a:noFill/>
    </a:ln>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10501868806333"/>
          <c:y val="0.111448569314258"/>
          <c:w val="0.81218957200221"/>
          <c:h val="0.792163959622026"/>
        </c:manualLayout>
      </c:layout>
      <c:pieChart>
        <c:varyColors val="1"/>
        <c:ser>
          <c:idx val="0"/>
          <c:order val="0"/>
          <c:explosion val="14"/>
          <c:dPt>
            <c:idx val="0"/>
            <c:bubble3D val="0"/>
            <c:spPr>
              <a:pattFill prst="ltDnDiag">
                <a:fgClr>
                  <a:sysClr val="windowText" lastClr="000000"/>
                </a:fgClr>
                <a:bgClr>
                  <a:sysClr val="window" lastClr="FFFFFF"/>
                </a:bgClr>
              </a:pattFill>
              <a:ln>
                <a:solidFill>
                  <a:sysClr val="windowText" lastClr="000000"/>
                </a:solidFill>
              </a:ln>
            </c:spPr>
          </c:dPt>
          <c:dPt>
            <c:idx val="1"/>
            <c:bubble3D val="0"/>
            <c:spPr>
              <a:pattFill prst="pct5">
                <a:fgClr>
                  <a:sysClr val="windowText" lastClr="000000"/>
                </a:fgClr>
                <a:bgClr>
                  <a:sysClr val="window" lastClr="FFFFFF"/>
                </a:bgClr>
              </a:pattFill>
              <a:ln>
                <a:solidFill>
                  <a:sysClr val="windowText" lastClr="000000"/>
                </a:solidFill>
              </a:ln>
            </c:spPr>
          </c:dPt>
          <c:dLbls>
            <c:dLbl>
              <c:idx val="0"/>
              <c:layout>
                <c:manualLayout>
                  <c:x val="0.0594697652628176"/>
                  <c:y val="0.243215242068612"/>
                </c:manualLayout>
              </c:layout>
              <c:tx>
                <c:rich>
                  <a:bodyPr rot="0" spcFirstLastPara="0" vertOverflow="ellipsis" vert="horz" wrap="square" lIns="38100" tIns="19050" rIns="38100" bIns="19050" anchor="ctr" anchorCtr="1">
                    <a:spAutoFit/>
                  </a:bodyPr>
                  <a:lstStyle/>
                  <a:p>
                    <a:pPr defTabSz="914400">
                      <a:defRPr lang="zh-CN" sz="1800" b="0" i="0" u="none" strike="noStrike" kern="1200" baseline="0">
                        <a:solidFill>
                          <a:schemeClr val="tx1"/>
                        </a:solidFill>
                        <a:latin typeface="黑体" panose="02010609060101010101" pitchFamily="49" charset="-122"/>
                        <a:ea typeface="黑体" panose="02010609060101010101" pitchFamily="49" charset="-122"/>
                        <a:cs typeface="+mn-cs"/>
                      </a:defRPr>
                    </a:pPr>
                    <a:r>
                      <a:rPr sz="1400"/>
                      <a:t>事业单位98%</a:t>
                    </a:r>
                    <a:endParaRPr lang="zh-CN" altLang="en-US" sz="1400" dirty="0"/>
                  </a:p>
                </c:rich>
              </c:tx>
              <c:numFmt formatCode="General" sourceLinked="1"/>
              <c:spPr>
                <a:noFill/>
                <a:ln>
                  <a:noFill/>
                </a:ln>
                <a:effectLst/>
              </c:spPr>
              <c:txPr>
                <a:bodyPr rot="0" spcFirstLastPara="0" vertOverflow="ellipsis" vert="horz" wrap="square" lIns="38100" tIns="19050" rIns="38100" bIns="19050" anchor="ctr" anchorCtr="1">
                  <a:spAutoFit/>
                </a:bodyPr>
                <a:lstStyle/>
                <a:p>
                  <a:pPr>
                    <a:defRPr lang="zh-CN" sz="1800" b="0" i="0" u="none" strike="noStrike" kern="1200" baseline="0">
                      <a:solidFill>
                        <a:schemeClr val="tx1"/>
                      </a:solidFill>
                      <a:latin typeface="黑体" panose="02010609060101010101" pitchFamily="49" charset="-122"/>
                      <a:ea typeface="黑体" panose="02010609060101010101" pitchFamily="49"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63653346653796"/>
                      <c:h val="0.24132978824333"/>
                    </c:manualLayout>
                  </c15:layout>
                </c:ext>
              </c:extLst>
            </c:dLbl>
            <c:dLbl>
              <c:idx val="1"/>
              <c:layout>
                <c:manualLayout>
                  <c:x val="-0.0408837851045242"/>
                  <c:y val="-0.0890400539542292"/>
                </c:manualLayout>
              </c:layout>
              <c:tx>
                <c:rich>
                  <a:bodyPr rot="0" spcFirstLastPara="0" vertOverflow="ellipsis" vert="horz" wrap="square" lIns="38100" tIns="19050" rIns="38100" bIns="19050" anchor="ctr" anchorCtr="1">
                    <a:noAutofit/>
                  </a:bodyPr>
                  <a:lstStyle/>
                  <a:p>
                    <a:pPr defTabSz="914400">
                      <a:defRPr lang="zh-CN" sz="1800" b="0" i="0" u="none" strike="noStrike" kern="1200" baseline="0">
                        <a:solidFill>
                          <a:schemeClr val="tx1"/>
                        </a:solidFill>
                        <a:latin typeface="黑体" panose="02010609060101010101" pitchFamily="49" charset="-122"/>
                        <a:ea typeface="黑体" panose="02010609060101010101" pitchFamily="49" charset="-122"/>
                        <a:cs typeface="+mn-cs"/>
                      </a:defRPr>
                    </a:pPr>
                    <a:r>
                      <a:rPr sz="1400"/>
                      <a:t>其他2%</a:t>
                    </a:r>
                    <a:endParaRPr lang="zh-CN" altLang="en-US" sz="1400" b="0" dirty="0" smtClean="0">
                      <a:latin typeface="黑体" panose="02010609060101010101" pitchFamily="49" charset="-122"/>
                      <a:ea typeface="黑体" panose="02010609060101010101" pitchFamily="49" charset="-122"/>
                    </a:endParaRPr>
                  </a:p>
                </c:rich>
              </c:tx>
              <c:numFmt formatCode="General" sourceLinked="1"/>
              <c:spPr>
                <a:noFill/>
                <a:ln>
                  <a:noFill/>
                </a:ln>
                <a:effectLst/>
              </c:spPr>
              <c:txPr>
                <a:bodyPr rot="0" spcFirstLastPara="0" vertOverflow="ellipsis" vert="horz" wrap="square" lIns="38100" tIns="19050" rIns="38100" bIns="19050" anchor="ctr" anchorCtr="1">
                  <a:noAutofit/>
                </a:bodyPr>
                <a:lstStyle/>
                <a:p>
                  <a:pPr>
                    <a:defRPr lang="zh-CN" sz="1800" b="0" i="0" u="none" strike="noStrike" kern="1200" baseline="0">
                      <a:solidFill>
                        <a:schemeClr val="tx1"/>
                      </a:solidFill>
                      <a:latin typeface="黑体" panose="02010609060101010101" pitchFamily="49" charset="-122"/>
                      <a:ea typeface="黑体" panose="02010609060101010101" pitchFamily="49" charset="-122"/>
                      <a:cs typeface="+mn-cs"/>
                    </a:defRPr>
                  </a:pP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9317056221536"/>
                      <c:h val="0.195602512256779"/>
                    </c:manualLayout>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ext>
            </c:extLst>
          </c:dLbls>
          <c:cat>
            <c:strRef>
              <c:f>(大型管理情况!$F$5,大型管理情况!$H$5)</c:f>
              <c:strCache>
                <c:ptCount val="2"/>
                <c:pt idx="0">
                  <c:v>事业单位</c:v>
                </c:pt>
                <c:pt idx="1">
                  <c:v>其他</c:v>
                </c:pt>
              </c:strCache>
            </c:strRef>
          </c:cat>
          <c:val>
            <c:numRef>
              <c:f>(大型管理情况!$F$8,大型管理情况!$H$8)</c:f>
              <c:numCache>
                <c:formatCode>General</c:formatCode>
                <c:ptCount val="2"/>
                <c:pt idx="0">
                  <c:v>446</c:v>
                </c:pt>
                <c:pt idx="1">
                  <c:v>10</c:v>
                </c:pt>
              </c:numCache>
            </c:numRef>
          </c:val>
        </c:ser>
        <c:dLbls>
          <c:showLegendKey val="0"/>
          <c:showVal val="0"/>
          <c:showCatName val="0"/>
          <c:showSerName val="0"/>
          <c:showPercent val="0"/>
          <c:showBubbleSize val="0"/>
          <c:showLeaderLines val="1"/>
        </c:dLbls>
        <c:firstSliceAng val="73"/>
      </c:pieChart>
      <c:spPr>
        <a:noFill/>
        <a:ln>
          <a:noFill/>
        </a:ln>
        <a:effectLst/>
      </c:spPr>
    </c:plotArea>
    <c:plotVisOnly val="1"/>
    <c:dispBlanksAs val="gap"/>
    <c:showDLblsOverMax val="0"/>
  </c:chart>
  <c:spPr>
    <a:noFill/>
    <a:ln>
      <a:noFill/>
    </a:ln>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lgn="r">
              <a:defRPr lang="zh-CN" sz="1440" b="1" i="0" u="none" strike="noStrike" kern="1200" baseline="0">
                <a:solidFill>
                  <a:schemeClr val="tx1"/>
                </a:solidFill>
                <a:latin typeface="黑体" panose="02010609060101010101" pitchFamily="49" charset="-122"/>
                <a:ea typeface="黑体" panose="02010609060101010101" pitchFamily="49" charset="-122"/>
                <a:cs typeface="+mn-cs"/>
              </a:defRPr>
            </a:pPr>
            <a:r>
              <a:rPr lang="en-US" altLang="zh-CN" sz="1440" b="0" i="0" u="none" strike="noStrike" baseline="0" dirty="0" smtClean="0">
                <a:effectLst/>
              </a:rPr>
              <a:t>2000</a:t>
            </a:r>
            <a:r>
              <a:rPr lang="zh-CN" altLang="en-US" sz="1440" b="0" i="0" u="none" strike="noStrike" baseline="0" dirty="0" smtClean="0">
                <a:effectLst/>
              </a:rPr>
              <a:t>亩以上</a:t>
            </a:r>
            <a:r>
              <a:rPr lang="zh-CN" altLang="zh-CN" sz="1440" b="0" i="0" u="none" strike="noStrike" baseline="0" dirty="0" smtClean="0">
                <a:effectLst/>
              </a:rPr>
              <a:t>灌区</a:t>
            </a:r>
            <a:r>
              <a:rPr lang="zh-CN" altLang="en-US" sz="1440" b="0" dirty="0" smtClean="0">
                <a:latin typeface="黑体" panose="02010609060101010101" pitchFamily="49" charset="-122"/>
                <a:ea typeface="黑体" panose="02010609060101010101" pitchFamily="49" charset="-122"/>
              </a:rPr>
              <a:t>执行</a:t>
            </a:r>
            <a:r>
              <a:rPr lang="zh-CN" altLang="en-US" sz="1440" b="0" dirty="0">
                <a:latin typeface="黑体" panose="02010609060101010101" pitchFamily="49" charset="-122"/>
                <a:ea typeface="黑体" panose="02010609060101010101" pitchFamily="49" charset="-122"/>
              </a:rPr>
              <a:t>水</a:t>
            </a:r>
            <a:r>
              <a:rPr lang="zh-CN" altLang="en-US" sz="1440" b="0" dirty="0" smtClean="0">
                <a:latin typeface="黑体" panose="02010609060101010101" pitchFamily="49" charset="-122"/>
                <a:ea typeface="黑体" panose="02010609060101010101" pitchFamily="49" charset="-122"/>
              </a:rPr>
              <a:t>价情况</a:t>
            </a:r>
            <a:endParaRPr lang="zh-CN" altLang="en-US" sz="1440" b="0" baseline="30000" dirty="0">
              <a:latin typeface="黑体" panose="02010609060101010101" pitchFamily="49" charset="-122"/>
              <a:ea typeface="黑体" panose="02010609060101010101" pitchFamily="49" charset="-122"/>
            </a:endParaRPr>
          </a:p>
        </c:rich>
      </c:tx>
      <c:layout>
        <c:manualLayout>
          <c:xMode val="edge"/>
          <c:yMode val="edge"/>
          <c:x val="0.107183974421596"/>
          <c:y val="0.820977480801063"/>
        </c:manualLayout>
      </c:layout>
      <c:overlay val="0"/>
    </c:title>
    <c:autoTitleDeleted val="0"/>
    <c:plotArea>
      <c:layout>
        <c:manualLayout>
          <c:layoutTarget val="inner"/>
          <c:xMode val="edge"/>
          <c:yMode val="edge"/>
          <c:x val="0.0743463450047468"/>
          <c:y val="0.0553622931964965"/>
          <c:w val="0.795613452865871"/>
          <c:h val="0.544340551181102"/>
        </c:manualLayout>
      </c:layout>
      <c:pieChart>
        <c:varyColors val="1"/>
        <c:ser>
          <c:idx val="0"/>
          <c:order val="0"/>
          <c:spPr>
            <a:ln>
              <a:solidFill>
                <a:sysClr val="windowText" lastClr="000000"/>
              </a:solidFill>
            </a:ln>
          </c:spPr>
          <c:explosion val="0"/>
          <c:dPt>
            <c:idx val="0"/>
            <c:bubble3D val="0"/>
            <c:spPr>
              <a:pattFill prst="smGrid">
                <a:fgClr>
                  <a:sysClr val="windowText" lastClr="000000"/>
                </a:fgClr>
                <a:bgClr>
                  <a:sysClr val="window" lastClr="FFFFFF"/>
                </a:bgClr>
              </a:pattFill>
              <a:ln>
                <a:solidFill>
                  <a:sysClr val="windowText" lastClr="000000"/>
                </a:solidFill>
              </a:ln>
            </c:spPr>
          </c:dPt>
          <c:dPt>
            <c:idx val="1"/>
            <c:bubble3D val="0"/>
            <c:spPr>
              <a:pattFill prst="pct5">
                <a:fgClr>
                  <a:sysClr val="windowText" lastClr="000000"/>
                </a:fgClr>
                <a:bgClr>
                  <a:sysClr val="window" lastClr="FFFFFF"/>
                </a:bgClr>
              </a:pattFill>
              <a:ln>
                <a:solidFill>
                  <a:sysClr val="windowText" lastClr="000000"/>
                </a:solidFill>
              </a:ln>
            </c:spPr>
          </c:dPt>
          <c:dPt>
            <c:idx val="2"/>
            <c:bubble3D val="0"/>
            <c:spPr>
              <a:pattFill prst="pct50">
                <a:fgClr>
                  <a:sysClr val="windowText" lastClr="000000"/>
                </a:fgClr>
                <a:bgClr>
                  <a:sysClr val="window" lastClr="FFFFFF"/>
                </a:bgClr>
              </a:pattFill>
              <a:ln>
                <a:solidFill>
                  <a:sysClr val="windowText" lastClr="000000"/>
                </a:solidFill>
              </a:ln>
            </c:spPr>
          </c:dPt>
          <c:dLbls>
            <c:dLbl>
              <c:idx val="0"/>
              <c:layout>
                <c:manualLayout>
                  <c:x val="-0.00112298103075051"/>
                  <c:y val="-0.105559884930735"/>
                </c:manualLayout>
              </c:layout>
              <c:tx>
                <c:rich>
                  <a:bodyPr rot="0" spcFirstLastPara="0" vertOverflow="ellipsis" vert="horz" wrap="square" lIns="38100" tIns="19050" rIns="38100" bIns="19050" anchor="t" anchorCtr="0"/>
                  <a:lstStyle/>
                  <a:p>
                    <a:pPr>
                      <a:defRPr lang="zh-CN" sz="1200" b="1" i="0" u="none" strike="noStrike" kern="1200" baseline="0">
                        <a:solidFill>
                          <a:schemeClr val="tx1"/>
                        </a:solidFill>
                        <a:latin typeface="+mn-lt"/>
                        <a:ea typeface="+mn-ea"/>
                        <a:cs typeface="+mn-cs"/>
                      </a:defRPr>
                    </a:pPr>
                    <a:r>
                      <a:rPr lang="zh-CN" altLang="en-US" sz="1200" dirty="0" smtClean="0"/>
                      <a:t>小于</a:t>
                    </a:r>
                    <a:r>
                      <a:rPr lang="en-US" altLang="zh-CN" sz="1200" dirty="0" smtClean="0"/>
                      <a:t>0.05</a:t>
                    </a:r>
                    <a:r>
                      <a:rPr lang="zh-CN" altLang="en-US" sz="1200" dirty="0" smtClean="0"/>
                      <a:t>元</a:t>
                    </a:r>
                    <a:r>
                      <a:rPr lang="en-US" altLang="zh-CN" sz="1200" dirty="0" smtClean="0"/>
                      <a:t>/m</a:t>
                    </a:r>
                    <a:r>
                      <a:rPr lang="en-US" altLang="zh-CN" sz="1200" baseline="30000" dirty="0" smtClean="0"/>
                      <a:t>3</a:t>
                    </a:r>
                    <a:endParaRPr lang="en-US" altLang="zh-CN" sz="1200" baseline="30000" dirty="0" smtClean="0"/>
                  </a:p>
                  <a:p>
                    <a:pPr>
                      <a:defRPr lang="zh-CN" sz="1200" b="1" i="0" u="none" strike="noStrike" kern="1200" baseline="0">
                        <a:solidFill>
                          <a:schemeClr val="tx1"/>
                        </a:solidFill>
                        <a:latin typeface="+mn-lt"/>
                        <a:ea typeface="+mn-ea"/>
                        <a:cs typeface="+mn-cs"/>
                      </a:defRPr>
                    </a:pPr>
                    <a:r>
                      <a:rPr lang="en-US" altLang="zh-CN" sz="1200" dirty="0" smtClean="0"/>
                      <a:t>49.0</a:t>
                    </a:r>
                    <a:r>
                      <a:rPr lang="en-US" altLang="zh-CN" sz="1200" dirty="0"/>
                      <a:t>%</a:t>
                    </a:r>
                    <a:endParaRPr lang="en-US" altLang="zh-CN" sz="1200" dirty="0"/>
                  </a:p>
                </c:rich>
              </c:tx>
              <c:numFmt formatCode="0.00%" sourceLinked="0"/>
              <c:spPr>
                <a:noFill/>
                <a:ln>
                  <a:noFill/>
                </a:ln>
                <a:effectLst/>
              </c:spPr>
              <c:txPr>
                <a:bodyPr rot="0" spcFirstLastPara="0" vertOverflow="ellipsis" vert="horz" wrap="square" lIns="38100" tIns="19050" rIns="38100" bIns="19050" anchor="t" anchorCtr="0"/>
                <a:lstStyle/>
                <a:p>
                  <a:pPr>
                    <a:defRPr lang="zh-CN" sz="12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38050949253735"/>
                      <c:h val="0.197705062697643"/>
                    </c:manualLayout>
                  </c15:layout>
                </c:ext>
              </c:extLst>
            </c:dLbl>
            <c:dLbl>
              <c:idx val="1"/>
              <c:layout>
                <c:manualLayout>
                  <c:x val="0.0411448152513606"/>
                  <c:y val="0.156618278990463"/>
                </c:manualLayout>
              </c:layout>
              <c:tx>
                <c:rich>
                  <a:bodyPr rot="0" spcFirstLastPara="0" vertOverflow="ellipsis" vert="horz" wrap="square" lIns="38100" tIns="19050" rIns="38100" bIns="19050" anchor="t" anchorCtr="0"/>
                  <a:lstStyle/>
                  <a:p>
                    <a:pPr marL="0" marR="0" lvl="0" indent="0" algn="ctr" defTabSz="914400" rtl="0" eaLnBrk="1" fontAlgn="auto" latinLnBrk="0" hangingPunct="1">
                      <a:lnSpc>
                        <a:spcPct val="100000"/>
                      </a:lnSpc>
                      <a:spcBef>
                        <a:spcPts val="0"/>
                      </a:spcBef>
                      <a:spcAft>
                        <a:spcPts val="0"/>
                      </a:spcAft>
                      <a:buClrTx/>
                      <a:buSzTx/>
                      <a:buFontTx/>
                      <a:buNone/>
                      <a:defRPr lang="zh-CN" sz="1200" b="1" i="0" u="none" strike="noStrike" kern="1200" baseline="0">
                        <a:solidFill>
                          <a:prstClr val="black"/>
                        </a:solidFill>
                        <a:latin typeface="+mn-lt"/>
                        <a:ea typeface="+mn-ea"/>
                        <a:cs typeface="+mn-cs"/>
                      </a:defRPr>
                    </a:pPr>
                    <a:r>
                      <a:rPr lang="en-US" altLang="zh-CN" sz="1200" dirty="0" smtClean="0"/>
                      <a:t>0.05-0.10</a:t>
                    </a:r>
                    <a:r>
                      <a:rPr lang="zh-CN" altLang="en-US" sz="1200" b="1" i="0" u="none" strike="noStrike" kern="1200" baseline="0" dirty="0" smtClean="0">
                        <a:solidFill>
                          <a:prstClr val="black"/>
                        </a:solidFill>
                      </a:rPr>
                      <a:t>元</a:t>
                    </a:r>
                    <a:r>
                      <a:rPr lang="en-US" altLang="zh-CN" sz="1200" b="1" i="0" u="none" strike="noStrike" kern="1200" baseline="0" dirty="0" smtClean="0">
                        <a:solidFill>
                          <a:prstClr val="black"/>
                        </a:solidFill>
                      </a:rPr>
                      <a:t>/m</a:t>
                    </a:r>
                    <a:r>
                      <a:rPr lang="en-US" altLang="zh-CN" sz="1200" b="1" i="0" u="none" strike="noStrike" kern="1200" baseline="30000" dirty="0" smtClean="0">
                        <a:solidFill>
                          <a:prstClr val="black"/>
                        </a:solidFill>
                      </a:rPr>
                      <a:t>3</a:t>
                    </a:r>
                    <a:endParaRPr lang="en-US" altLang="zh-CN" sz="1200" b="1" i="0" u="none" strike="noStrike" kern="1200" baseline="30000" dirty="0" smtClean="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defRPr lang="zh-CN" sz="1200" b="1" i="0" u="none" strike="noStrike" kern="1200" baseline="0">
                        <a:solidFill>
                          <a:prstClr val="black"/>
                        </a:solidFill>
                        <a:latin typeface="+mn-lt"/>
                        <a:ea typeface="+mn-ea"/>
                        <a:cs typeface="+mn-cs"/>
                      </a:defRPr>
                    </a:pPr>
                    <a:r>
                      <a:rPr lang="en-US" altLang="zh-CN" sz="1200" dirty="0" smtClean="0"/>
                      <a:t>29.1</a:t>
                    </a:r>
                    <a:r>
                      <a:rPr lang="en-US" altLang="zh-CN" sz="1200" dirty="0"/>
                      <a:t>%</a:t>
                    </a:r>
                    <a:endParaRPr lang="en-US" altLang="zh-CN" sz="1200" dirty="0"/>
                  </a:p>
                </c:rich>
              </c:tx>
              <c:numFmt formatCode="0.00%" sourceLinked="0"/>
              <c:spPr>
                <a:noFill/>
                <a:ln>
                  <a:noFill/>
                </a:ln>
                <a:effectLst/>
              </c:spPr>
              <c:txPr>
                <a:bodyPr rot="0" spcFirstLastPara="0" vertOverflow="ellipsis" vert="horz" wrap="square" lIns="38100" tIns="19050" rIns="38100" bIns="19050" anchor="t" anchorCtr="0"/>
                <a:lstStyle/>
                <a:p>
                  <a:pPr algn="ctr">
                    <a:defRPr lang="zh-CN" sz="1200" b="1" i="0" u="none" strike="noStrike" kern="1200" baseline="0">
                      <a:solidFill>
                        <a:prstClr val="black"/>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449094722080455"/>
                      <c:h val="0.200953936369239"/>
                    </c:manualLayout>
                  </c15:layout>
                </c:ext>
              </c:extLst>
            </c:dLbl>
            <c:dLbl>
              <c:idx val="2"/>
              <c:layout>
                <c:manualLayout>
                  <c:x val="-0.0216273515558886"/>
                  <c:y val="-0.0275632894776839"/>
                </c:manualLayout>
              </c:layout>
              <c:tx>
                <c:rich>
                  <a:bodyPr rot="0" spcFirstLastPara="0" vertOverflow="ellipsis" vert="horz" wrap="square" lIns="38100" tIns="19050" rIns="38100" bIns="19050" anchor="t" anchorCtr="0"/>
                  <a:lstStyle/>
                  <a:p>
                    <a:pPr>
                      <a:defRPr lang="zh-CN" sz="1200" b="1" i="0" u="none" strike="noStrike" kern="1200" baseline="0">
                        <a:solidFill>
                          <a:schemeClr val="tx1"/>
                        </a:solidFill>
                        <a:latin typeface="+mn-lt"/>
                        <a:ea typeface="+mn-ea"/>
                        <a:cs typeface="+mn-cs"/>
                      </a:defRPr>
                    </a:pPr>
                    <a:r>
                      <a:rPr lang="zh-CN" altLang="en-US" sz="1200" dirty="0" smtClean="0"/>
                      <a:t>大于</a:t>
                    </a:r>
                    <a:r>
                      <a:rPr lang="en-US" altLang="zh-CN" sz="1200" dirty="0" smtClean="0"/>
                      <a:t>0.10</a:t>
                    </a:r>
                    <a:r>
                      <a:rPr lang="zh-CN" altLang="en-US" sz="1200" dirty="0" smtClean="0"/>
                      <a:t>元</a:t>
                    </a:r>
                    <a:r>
                      <a:rPr lang="en-US" altLang="zh-CN" sz="1200" dirty="0" smtClean="0"/>
                      <a:t>/m</a:t>
                    </a:r>
                    <a:r>
                      <a:rPr lang="en-US" altLang="zh-CN" sz="1200" baseline="30000" dirty="0" smtClean="0"/>
                      <a:t>3</a:t>
                    </a:r>
                    <a:endParaRPr lang="en-US" altLang="zh-CN" sz="1200" baseline="30000" dirty="0" smtClean="0"/>
                  </a:p>
                  <a:p>
                    <a:pPr>
                      <a:defRPr lang="zh-CN" sz="1200" b="1" i="0" u="none" strike="noStrike" kern="1200" baseline="0">
                        <a:solidFill>
                          <a:schemeClr val="tx1"/>
                        </a:solidFill>
                        <a:latin typeface="+mn-lt"/>
                        <a:ea typeface="+mn-ea"/>
                        <a:cs typeface="+mn-cs"/>
                      </a:defRPr>
                    </a:pPr>
                    <a:r>
                      <a:rPr lang="en-US" altLang="zh-CN" sz="1200" dirty="0" smtClean="0"/>
                      <a:t>21.9</a:t>
                    </a:r>
                    <a:r>
                      <a:rPr lang="en-US" altLang="zh-CN" sz="1200" dirty="0"/>
                      <a:t>%</a:t>
                    </a:r>
                    <a:endParaRPr lang="en-US" altLang="zh-CN" sz="1200" dirty="0"/>
                  </a:p>
                </c:rich>
              </c:tx>
              <c:numFmt formatCode="0.00%" sourceLinked="0"/>
              <c:spPr>
                <a:noFill/>
                <a:ln>
                  <a:noFill/>
                </a:ln>
                <a:effectLst/>
              </c:spPr>
              <c:txPr>
                <a:bodyPr rot="0" spcFirstLastPara="0" vertOverflow="ellipsis" vert="horz" wrap="square" lIns="38100" tIns="19050" rIns="38100" bIns="19050" anchor="t" anchorCtr="0"/>
                <a:lstStyle/>
                <a:p>
                  <a:pPr>
                    <a:defRPr lang="zh-CN" sz="12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432300525549036"/>
                      <c:h val="0.156526256739317"/>
                    </c:manualLayout>
                  </c15:layout>
                </c:ext>
              </c:extLst>
            </c:dLbl>
            <c:numFmt formatCode="0.00%" sourceLinked="0"/>
            <c:spPr>
              <a:noFill/>
              <a:ln>
                <a:noFill/>
              </a:ln>
              <a:effectLst/>
            </c:spPr>
            <c:txPr>
              <a:bodyPr rot="0" spcFirstLastPara="0" vertOverflow="ellipsis" vert="horz" wrap="square" lIns="38100" tIns="19050" rIns="38100" bIns="19050" anchor="t" anchorCtr="0"/>
              <a:lstStyle/>
              <a:p>
                <a:pPr>
                  <a:defRPr lang="zh-CN" sz="1200" b="1" i="0" u="none" strike="noStrike" kern="1200" baseline="0">
                    <a:solidFill>
                      <a:schemeClr val="tx1"/>
                    </a:solidFill>
                    <a:latin typeface="+mn-lt"/>
                    <a:ea typeface="+mn-ea"/>
                    <a:cs typeface="+mn-cs"/>
                  </a:defRPr>
                </a:pPr>
              </a:p>
            </c:txPr>
            <c:dLblPos val="out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全部灌区成本水价!$M$9:$M$11</c:f>
              <c:strCache>
                <c:ptCount val="3"/>
                <c:pt idx="0">
                  <c:v>＜0.05，&gt;0</c:v>
                </c:pt>
                <c:pt idx="1">
                  <c:v>＜0.1，≥0.05</c:v>
                </c:pt>
                <c:pt idx="2">
                  <c:v>≥0.1</c:v>
                </c:pt>
              </c:strCache>
            </c:strRef>
          </c:cat>
          <c:val>
            <c:numRef>
              <c:f>全部灌区成本水价!$N$9:$N$11</c:f>
              <c:numCache>
                <c:formatCode>General</c:formatCode>
                <c:ptCount val="3"/>
                <c:pt idx="0">
                  <c:v>5639</c:v>
                </c:pt>
                <c:pt idx="1">
                  <c:v>3352</c:v>
                </c:pt>
                <c:pt idx="2">
                  <c:v>2526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c:spPr>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440" b="1" i="0" u="none" strike="noStrike" kern="1200" baseline="0">
                <a:solidFill>
                  <a:schemeClr val="tx1"/>
                </a:solidFill>
                <a:latin typeface="黑体" panose="02010609060101010101" pitchFamily="49" charset="-122"/>
                <a:ea typeface="黑体" panose="02010609060101010101" pitchFamily="49" charset="-122"/>
                <a:cs typeface="+mn-cs"/>
              </a:defRPr>
            </a:pPr>
            <a:r>
              <a:rPr lang="zh-CN" altLang="en-US" sz="1440" b="0" dirty="0" smtClean="0">
                <a:latin typeface="黑体" panose="02010609060101010101" pitchFamily="49" charset="-122"/>
                <a:ea typeface="黑体" panose="02010609060101010101" pitchFamily="49" charset="-122"/>
              </a:rPr>
              <a:t>大型灌区执行</a:t>
            </a:r>
            <a:r>
              <a:rPr lang="zh-CN" altLang="en-US" sz="1440" b="0" dirty="0">
                <a:latin typeface="黑体" panose="02010609060101010101" pitchFamily="49" charset="-122"/>
                <a:ea typeface="黑体" panose="02010609060101010101" pitchFamily="49" charset="-122"/>
              </a:rPr>
              <a:t>水</a:t>
            </a:r>
            <a:r>
              <a:rPr lang="zh-CN" altLang="en-US" sz="1440" b="0" dirty="0" smtClean="0">
                <a:latin typeface="黑体" panose="02010609060101010101" pitchFamily="49" charset="-122"/>
                <a:ea typeface="黑体" panose="02010609060101010101" pitchFamily="49" charset="-122"/>
              </a:rPr>
              <a:t>价情况</a:t>
            </a:r>
            <a:endParaRPr lang="zh-CN" altLang="en-US" sz="1440" b="0" baseline="30000" dirty="0">
              <a:latin typeface="黑体" panose="02010609060101010101" pitchFamily="49" charset="-122"/>
              <a:ea typeface="黑体" panose="02010609060101010101" pitchFamily="49" charset="-122"/>
            </a:endParaRPr>
          </a:p>
        </c:rich>
      </c:tx>
      <c:layout>
        <c:manualLayout>
          <c:xMode val="edge"/>
          <c:yMode val="edge"/>
          <c:x val="0.16713178112608"/>
          <c:y val="0.850181066678577"/>
        </c:manualLayout>
      </c:layout>
      <c:overlay val="0"/>
    </c:title>
    <c:autoTitleDeleted val="0"/>
    <c:plotArea>
      <c:layout>
        <c:manualLayout>
          <c:layoutTarget val="inner"/>
          <c:xMode val="edge"/>
          <c:yMode val="edge"/>
          <c:x val="0.0913678353215013"/>
          <c:y val="0.11052737179087"/>
          <c:w val="0.851781837389712"/>
          <c:h val="0.582820734610892"/>
        </c:manualLayout>
      </c:layout>
      <c:pieChart>
        <c:varyColors val="1"/>
        <c:ser>
          <c:idx val="0"/>
          <c:order val="0"/>
          <c:spPr>
            <a:ln>
              <a:solidFill>
                <a:sysClr val="windowText" lastClr="000000"/>
              </a:solidFill>
            </a:ln>
          </c:spPr>
          <c:explosion val="0"/>
          <c:dPt>
            <c:idx val="0"/>
            <c:bubble3D val="0"/>
            <c:spPr>
              <a:pattFill prst="smGrid">
                <a:fgClr>
                  <a:sysClr val="windowText" lastClr="000000"/>
                </a:fgClr>
                <a:bgClr>
                  <a:sysClr val="window" lastClr="FFFFFF"/>
                </a:bgClr>
              </a:pattFill>
              <a:ln>
                <a:solidFill>
                  <a:sysClr val="windowText" lastClr="000000"/>
                </a:solidFill>
              </a:ln>
            </c:spPr>
          </c:dPt>
          <c:dPt>
            <c:idx val="1"/>
            <c:bubble3D val="0"/>
            <c:spPr>
              <a:pattFill prst="pct5">
                <a:fgClr>
                  <a:sysClr val="windowText" lastClr="000000"/>
                </a:fgClr>
                <a:bgClr>
                  <a:sysClr val="window" lastClr="FFFFFF"/>
                </a:bgClr>
              </a:pattFill>
              <a:ln>
                <a:solidFill>
                  <a:sysClr val="windowText" lastClr="000000"/>
                </a:solidFill>
              </a:ln>
            </c:spPr>
          </c:dPt>
          <c:dPt>
            <c:idx val="2"/>
            <c:bubble3D val="0"/>
            <c:spPr>
              <a:pattFill prst="pct50">
                <a:fgClr>
                  <a:sysClr val="windowText" lastClr="000000"/>
                </a:fgClr>
                <a:bgClr>
                  <a:sysClr val="window" lastClr="FFFFFF"/>
                </a:bgClr>
              </a:pattFill>
              <a:ln>
                <a:solidFill>
                  <a:sysClr val="windowText" lastClr="000000"/>
                </a:solidFill>
              </a:ln>
            </c:spPr>
          </c:dPt>
          <c:dLbls>
            <c:dLbl>
              <c:idx val="0"/>
              <c:layout>
                <c:manualLayout>
                  <c:x val="-0.0101629865629848"/>
                  <c:y val="-0.154287764313258"/>
                </c:manualLayout>
              </c:layout>
              <c:tx>
                <c:rich>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r>
                      <a:rPr lang="zh-CN" altLang="en-US" sz="1200" b="1" dirty="0" smtClean="0"/>
                      <a:t>小于</a:t>
                    </a:r>
                    <a:r>
                      <a:rPr lang="en-US" altLang="zh-CN" sz="1200" b="1" dirty="0" smtClean="0"/>
                      <a:t>0.05</a:t>
                    </a:r>
                    <a:r>
                      <a:rPr lang="zh-CN" altLang="en-US" sz="1200" b="1" dirty="0" smtClean="0"/>
                      <a:t>元</a:t>
                    </a:r>
                    <a:r>
                      <a:rPr lang="en-US" altLang="zh-CN" sz="1200" b="1" dirty="0" smtClean="0"/>
                      <a:t>/m</a:t>
                    </a:r>
                    <a:r>
                      <a:rPr lang="en-US" altLang="zh-CN" sz="1200" b="1" baseline="30000" dirty="0" smtClean="0"/>
                      <a:t>3</a:t>
                    </a:r>
                    <a:endParaRPr lang="en-US" altLang="zh-CN" sz="1200" b="1" baseline="30000" dirty="0" smtClean="0"/>
                  </a:p>
                  <a:p>
                    <a:pPr>
                      <a:defRPr lang="zh-CN" sz="1200" b="1" i="0" u="none" strike="noStrike" kern="1200" baseline="0">
                        <a:solidFill>
                          <a:schemeClr val="tx1"/>
                        </a:solidFill>
                        <a:latin typeface="+mn-lt"/>
                        <a:ea typeface="+mn-ea"/>
                        <a:cs typeface="+mn-cs"/>
                      </a:defRPr>
                    </a:pPr>
                    <a:r>
                      <a:rPr lang="en-US" altLang="zh-CN" sz="1200" b="1" dirty="0" smtClean="0"/>
                      <a:t>43.7</a:t>
                    </a:r>
                    <a:r>
                      <a:rPr lang="en-US" altLang="zh-CN" sz="1200" b="1" dirty="0"/>
                      <a:t>%</a:t>
                    </a:r>
                    <a:endParaRPr lang="en-US" altLang="zh-CN" sz="1200" b="1" dirty="0"/>
                  </a:p>
                </c:rich>
              </c:tx>
              <c:numFmt formatCode="0.00%" sourceLinked="0"/>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394222248778174"/>
                      <c:h val="0.198755896692355"/>
                    </c:manualLayout>
                  </c15:layout>
                </c:ext>
              </c:extLst>
            </c:dLbl>
            <c:dLbl>
              <c:idx val="1"/>
              <c:layout>
                <c:manualLayout>
                  <c:x val="0.0474274039997887"/>
                  <c:y val="0.0309078873378159"/>
                </c:manualLayout>
              </c:layout>
              <c:tx>
                <c:rich>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r>
                      <a:rPr lang="en-US" altLang="zh-CN" sz="1200" b="1" dirty="0" smtClean="0"/>
                      <a:t>0.05-0.10</a:t>
                    </a:r>
                    <a:r>
                      <a:rPr lang="zh-CN" altLang="en-US" sz="1200" b="1" dirty="0" smtClean="0"/>
                      <a:t>元</a:t>
                    </a:r>
                    <a:r>
                      <a:rPr lang="en-US" altLang="zh-CN" sz="1200" b="1" dirty="0" smtClean="0"/>
                      <a:t>/m</a:t>
                    </a:r>
                    <a:r>
                      <a:rPr lang="en-US" altLang="zh-CN" sz="1200" b="1" baseline="30000" dirty="0" smtClean="0"/>
                      <a:t>3</a:t>
                    </a:r>
                    <a:endParaRPr lang="en-US" altLang="zh-CN" sz="1200" b="1" baseline="30000" dirty="0" smtClean="0"/>
                  </a:p>
                  <a:p>
                    <a:pPr>
                      <a:defRPr lang="zh-CN" sz="1200" b="1" i="0" u="none" strike="noStrike" kern="1200" baseline="0">
                        <a:solidFill>
                          <a:schemeClr val="tx1"/>
                        </a:solidFill>
                        <a:latin typeface="+mn-lt"/>
                        <a:ea typeface="+mn-ea"/>
                        <a:cs typeface="+mn-cs"/>
                      </a:defRPr>
                    </a:pPr>
                    <a:r>
                      <a:rPr lang="en-US" altLang="zh-CN" sz="1200" b="1" dirty="0" smtClean="0"/>
                      <a:t>30.3</a:t>
                    </a:r>
                    <a:r>
                      <a:rPr lang="en-US" altLang="zh-CN" sz="1200" b="1" dirty="0"/>
                      <a:t>%</a:t>
                    </a:r>
                    <a:endParaRPr lang="en-US" altLang="zh-CN" sz="1200" b="1" dirty="0"/>
                  </a:p>
                </c:rich>
              </c:tx>
              <c:numFmt formatCode="0.00%" sourceLinked="0"/>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458113557637471"/>
                      <c:h val="0.224209450970556"/>
                    </c:manualLayout>
                  </c15:layout>
                </c:ext>
              </c:extLst>
            </c:dLbl>
            <c:dLbl>
              <c:idx val="2"/>
              <c:layout>
                <c:manualLayout>
                  <c:x val="1.33372527073289e-7"/>
                  <c:y val="-0.0327258551993394"/>
                </c:manualLayout>
              </c:layout>
              <c:tx>
                <c:rich>
                  <a:bodyPr rot="0" spcFirstLastPara="0" vertOverflow="ellipsis" vert="horz" wrap="square" lIns="38100" tIns="19050" rIns="38100" bIns="19050" anchor="ctr" anchorCtr="1"/>
                  <a:lstStyle/>
                  <a:p>
                    <a:pPr>
                      <a:defRPr lang="zh-CN" sz="1200" b="1" i="0" u="none" strike="noStrike" kern="1200" baseline="0">
                        <a:solidFill>
                          <a:schemeClr val="tx1"/>
                        </a:solidFill>
                        <a:latin typeface="+mn-ea"/>
                        <a:ea typeface="+mn-ea"/>
                        <a:cs typeface="+mn-cs"/>
                      </a:defRPr>
                    </a:pPr>
                    <a:r>
                      <a:rPr lang="zh-CN" altLang="en-US" sz="1200" b="1" dirty="0" smtClean="0">
                        <a:latin typeface="+mn-ea"/>
                        <a:ea typeface="+mn-ea"/>
                      </a:rPr>
                      <a:t>大于</a:t>
                    </a:r>
                    <a:r>
                      <a:rPr lang="en-US" altLang="zh-CN" sz="1200" b="1" dirty="0" smtClean="0">
                        <a:latin typeface="+mn-ea"/>
                        <a:ea typeface="+mn-ea"/>
                      </a:rPr>
                      <a:t>0.10</a:t>
                    </a:r>
                    <a:r>
                      <a:rPr lang="zh-CN" altLang="en-US" sz="1200" b="1" dirty="0" smtClean="0">
                        <a:latin typeface="+mn-ea"/>
                        <a:ea typeface="+mn-ea"/>
                      </a:rPr>
                      <a:t>元</a:t>
                    </a:r>
                    <a:r>
                      <a:rPr lang="en-US" altLang="zh-CN" sz="1200" b="1" dirty="0" smtClean="0">
                        <a:latin typeface="+mn-ea"/>
                        <a:ea typeface="+mn-ea"/>
                      </a:rPr>
                      <a:t>/m</a:t>
                    </a:r>
                    <a:r>
                      <a:rPr lang="en-US" altLang="zh-CN" sz="1200" b="1" baseline="30000" dirty="0" smtClean="0">
                        <a:latin typeface="+mn-ea"/>
                        <a:ea typeface="+mn-ea"/>
                      </a:rPr>
                      <a:t>3</a:t>
                    </a:r>
                    <a:endParaRPr lang="en-US" altLang="zh-CN" sz="1200" b="1" baseline="30000" dirty="0" smtClean="0">
                      <a:latin typeface="+mn-ea"/>
                      <a:ea typeface="+mn-ea"/>
                    </a:endParaRPr>
                  </a:p>
                  <a:p>
                    <a:pPr>
                      <a:defRPr lang="zh-CN" sz="1200" b="1" i="0" u="none" strike="noStrike" kern="1200" baseline="0">
                        <a:solidFill>
                          <a:schemeClr val="tx1"/>
                        </a:solidFill>
                        <a:latin typeface="+mn-ea"/>
                        <a:ea typeface="+mn-ea"/>
                        <a:cs typeface="+mn-cs"/>
                      </a:defRPr>
                    </a:pPr>
                    <a:r>
                      <a:rPr lang="en-US" altLang="zh-CN" sz="1200" b="1" dirty="0" smtClean="0">
                        <a:latin typeface="+mn-ea"/>
                        <a:ea typeface="+mn-ea"/>
                      </a:rPr>
                      <a:t>26.0</a:t>
                    </a:r>
                    <a:r>
                      <a:rPr lang="en-US" altLang="zh-CN" sz="1200" b="1" dirty="0">
                        <a:latin typeface="+mn-ea"/>
                        <a:ea typeface="+mn-ea"/>
                      </a:rPr>
                      <a:t>%</a:t>
                    </a:r>
                    <a:endParaRPr lang="en-US" altLang="zh-CN" sz="1200" b="1" dirty="0">
                      <a:latin typeface="+mn-ea"/>
                      <a:ea typeface="+mn-ea"/>
                    </a:endParaRPr>
                  </a:p>
                </c:rich>
              </c:tx>
              <c:numFmt formatCode="0.00%" sourceLinked="0"/>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ea"/>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390834586590513"/>
                      <c:h val="0.18057478649364"/>
                    </c:manualLayout>
                  </c15:layout>
                </c:ext>
              </c:extLst>
            </c:dLbl>
            <c:numFmt formatCode="0.00%" sourceLinked="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p>
            </c:txPr>
            <c:dLblPos val="out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全部灌区成本水价!$M$9:$M$11</c:f>
              <c:strCache>
                <c:ptCount val="3"/>
                <c:pt idx="0">
                  <c:v>＜0.05，&gt;0</c:v>
                </c:pt>
                <c:pt idx="1">
                  <c:v>＜0.1，≥0.05</c:v>
                </c:pt>
                <c:pt idx="2">
                  <c:v>≥0.1</c:v>
                </c:pt>
              </c:strCache>
            </c:strRef>
          </c:cat>
          <c:val>
            <c:numRef>
              <c:f>全部灌区成本水价!$N$9:$N$11</c:f>
              <c:numCache>
                <c:formatCode>General</c:formatCode>
                <c:ptCount val="3"/>
                <c:pt idx="0">
                  <c:v>182</c:v>
                </c:pt>
                <c:pt idx="1">
                  <c:v>126</c:v>
                </c:pt>
                <c:pt idx="2">
                  <c:v>108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ln>
      <a:noFill/>
    </a:ln>
  </c:spPr>
  <c:txPr>
    <a:bodyPr/>
    <a:lstStyle/>
    <a:p>
      <a:pPr>
        <a:defRPr lang="zh-CN" sz="1200"/>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1684"/>
          </a:xfrm>
          <a:prstGeom prst="rect">
            <a:avLst/>
          </a:prstGeom>
        </p:spPr>
        <p:txBody>
          <a:bodyPr vert="horz" lIns="91440" tIns="45720" rIns="91440" bIns="45720" rtlCol="0"/>
          <a:lstStyle>
            <a:lvl1pPr algn="r">
              <a:defRPr sz="1200"/>
            </a:lvl1pPr>
          </a:lstStyle>
          <a:p>
            <a:fld id="{D00290C8-6D20-4854-891D-56BE8060255C}" type="datetimeFigureOut">
              <a:rPr lang="zh-CN" altLang="en-US" smtClean="0"/>
            </a:fld>
            <a:endParaRPr lang="zh-CN" altLang="en-US"/>
          </a:p>
        </p:txBody>
      </p:sp>
      <p:sp>
        <p:nvSpPr>
          <p:cNvPr id="4" name="页脚占位符 3"/>
          <p:cNvSpPr>
            <a:spLocks noGrp="1"/>
          </p:cNvSpPr>
          <p:nvPr>
            <p:ph type="ftr" sz="quarter" idx="2"/>
          </p:nvPr>
        </p:nvSpPr>
        <p:spPr>
          <a:xfrm>
            <a:off x="0" y="9307956"/>
            <a:ext cx="2918831" cy="49168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07956"/>
            <a:ext cx="2918831" cy="491683"/>
          </a:xfrm>
          <a:prstGeom prst="rect">
            <a:avLst/>
          </a:prstGeom>
        </p:spPr>
        <p:txBody>
          <a:bodyPr vert="horz" lIns="91440" tIns="45720" rIns="91440" bIns="45720" rtlCol="0" anchor="b"/>
          <a:lstStyle>
            <a:lvl1pPr algn="r">
              <a:defRPr sz="1200"/>
            </a:lvl1pPr>
          </a:lstStyle>
          <a:p>
            <a:fld id="{2B412192-5A39-48B0-AA38-E31AED1D382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76C134B2-AFB8-41F9-9459-95CD994420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63373" y="1225550"/>
            <a:ext cx="4409017" cy="33067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065BFAE3-5A29-45C7-866A-5C7F99A518D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p:cNvSpPr>
          <p:nvPr>
            <p:ph type="sldImg"/>
          </p:nvPr>
        </p:nvSpPr>
        <p:spPr/>
      </p:sp>
      <p:sp>
        <p:nvSpPr>
          <p:cNvPr id="62466"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400" dirty="0" smtClean="0">
                <a:latin typeface="+mn-ea"/>
              </a:rPr>
              <a:t>大家都知道，党的十九大提出，中国进入新时代，提出了未来我国发展的分阶段目标和一些列重大战略举措。与灌区发展密切相关的关键词和举措有这些：</a:t>
            </a:r>
            <a:endParaRPr lang="en-US" altLang="zh-CN" sz="1400" dirty="0" smtClean="0">
              <a:latin typeface="+mn-ea"/>
            </a:endParaRPr>
          </a:p>
          <a:p>
            <a:pPr>
              <a:lnSpc>
                <a:spcPct val="150000"/>
              </a:lnSpc>
            </a:pPr>
            <a:r>
              <a:rPr lang="zh-CN" altLang="en-US" sz="1400" dirty="0">
                <a:latin typeface="+mn-ea"/>
              </a:rPr>
              <a:t>实施乡村振兴</a:t>
            </a:r>
            <a:r>
              <a:rPr lang="zh-CN" altLang="en-US" sz="1400" dirty="0" smtClean="0">
                <a:latin typeface="+mn-ea"/>
              </a:rPr>
              <a:t>战略； </a:t>
            </a:r>
            <a:r>
              <a:rPr lang="zh-CN" altLang="en-US" sz="1400" dirty="0">
                <a:latin typeface="+mn-ea"/>
              </a:rPr>
              <a:t>实施国家节水</a:t>
            </a:r>
            <a:r>
              <a:rPr lang="zh-CN" altLang="en-US" sz="1400" dirty="0" smtClean="0">
                <a:latin typeface="+mn-ea"/>
              </a:rPr>
              <a:t>行动；形成</a:t>
            </a:r>
            <a:r>
              <a:rPr lang="zh-CN" altLang="en-US" sz="1400" dirty="0">
                <a:latin typeface="+mn-ea"/>
              </a:rPr>
              <a:t>人与自然和谐发展现代化建设新</a:t>
            </a:r>
            <a:r>
              <a:rPr lang="zh-CN" altLang="en-US" sz="1400" dirty="0" smtClean="0">
                <a:latin typeface="+mn-ea"/>
              </a:rPr>
              <a:t>格局； </a:t>
            </a:r>
            <a:r>
              <a:rPr lang="zh-CN" altLang="en-US" sz="1400" dirty="0">
                <a:latin typeface="+mn-ea"/>
              </a:rPr>
              <a:t>建设生态</a:t>
            </a:r>
            <a:r>
              <a:rPr lang="zh-CN" altLang="en-US" sz="1400" dirty="0" smtClean="0">
                <a:latin typeface="+mn-ea"/>
              </a:rPr>
              <a:t>文明；加强</a:t>
            </a:r>
            <a:r>
              <a:rPr lang="zh-CN" altLang="en-US" sz="1400" dirty="0">
                <a:latin typeface="+mn-ea"/>
              </a:rPr>
              <a:t>水利等基础设施网络</a:t>
            </a:r>
            <a:r>
              <a:rPr lang="zh-CN" altLang="en-US" sz="1400" dirty="0" smtClean="0">
                <a:latin typeface="+mn-ea"/>
              </a:rPr>
              <a:t>建设；加快</a:t>
            </a:r>
            <a:r>
              <a:rPr lang="zh-CN" altLang="en-US" sz="1400" dirty="0">
                <a:latin typeface="+mn-ea"/>
              </a:rPr>
              <a:t>推进农业农村现代化、保障国家粮食</a:t>
            </a:r>
            <a:r>
              <a:rPr lang="zh-CN" altLang="en-US" sz="1400" dirty="0" smtClean="0">
                <a:latin typeface="+mn-ea"/>
              </a:rPr>
              <a:t>安全。</a:t>
            </a:r>
            <a:endParaRPr lang="en-US" altLang="zh-CN" sz="1400" dirty="0" smtClean="0">
              <a:latin typeface="+mn-ea"/>
            </a:endParaRPr>
          </a:p>
          <a:p>
            <a:pPr>
              <a:lnSpc>
                <a:spcPct val="150000"/>
              </a:lnSpc>
            </a:pPr>
            <a:endParaRPr lang="zh-CN" altLang="en-US" sz="1400" dirty="0">
              <a:latin typeface="+mn-ea"/>
            </a:endParaRPr>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28624" y="4716076"/>
            <a:ext cx="5878513" cy="4751774"/>
          </a:xfrm>
        </p:spPr>
        <p:txBody>
          <a:bodyPr/>
          <a:lstStyle/>
          <a:p>
            <a:pPr>
              <a:lnSpc>
                <a:spcPct val="150000"/>
              </a:lnSpc>
              <a:spcBef>
                <a:spcPts val="0"/>
              </a:spcBef>
            </a:pPr>
            <a:r>
              <a:rPr lang="zh-CN" altLang="en-US" sz="1400" dirty="0" smtClean="0">
                <a:latin typeface="+mn-ea"/>
              </a:rPr>
              <a:t>在今年发布的中央</a:t>
            </a:r>
            <a:r>
              <a:rPr lang="en-US" altLang="zh-CN" sz="1400" dirty="0" smtClean="0">
                <a:latin typeface="+mn-ea"/>
              </a:rPr>
              <a:t>1</a:t>
            </a:r>
            <a:r>
              <a:rPr lang="zh-CN" altLang="en-US" sz="1400" dirty="0" smtClean="0">
                <a:latin typeface="+mn-ea"/>
              </a:rPr>
              <a:t>号文件中提出，推进大中型灌区续建配套节水改造与现代化建设；在国家节水行动方案中提出，加快灌区续建配套和现代化改造，到</a:t>
            </a:r>
            <a:r>
              <a:rPr lang="en-US" altLang="zh-CN" sz="1400" dirty="0" smtClean="0">
                <a:latin typeface="+mn-ea"/>
              </a:rPr>
              <a:t>2022</a:t>
            </a:r>
            <a:r>
              <a:rPr lang="zh-CN" altLang="en-US" sz="1400" dirty="0" smtClean="0">
                <a:latin typeface="+mn-ea"/>
              </a:rPr>
              <a:t>年，创建</a:t>
            </a:r>
            <a:r>
              <a:rPr lang="en-US" altLang="zh-CN" sz="1400" dirty="0" smtClean="0">
                <a:latin typeface="+mn-ea"/>
              </a:rPr>
              <a:t>150</a:t>
            </a:r>
            <a:r>
              <a:rPr lang="zh-CN" altLang="en-US" sz="1400" dirty="0" smtClean="0">
                <a:latin typeface="+mn-ea"/>
              </a:rPr>
              <a:t>个节水型灌区和</a:t>
            </a:r>
            <a:r>
              <a:rPr lang="en-US" altLang="zh-CN" sz="1400" dirty="0" smtClean="0">
                <a:latin typeface="+mn-ea"/>
              </a:rPr>
              <a:t>100</a:t>
            </a:r>
            <a:r>
              <a:rPr lang="zh-CN" altLang="en-US" sz="1400" dirty="0" smtClean="0">
                <a:latin typeface="+mn-ea"/>
              </a:rPr>
              <a:t>个节水农业示范区。要求非常明确。</a:t>
            </a:r>
            <a:endParaRPr lang="zh-CN" altLang="en-US" sz="1400" dirty="0">
              <a:latin typeface="+mn-ea"/>
            </a:endParaRPr>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我的报告就到这里，谢谢大家！</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400" dirty="0" smtClean="0"/>
              <a:t>今天，我从灌区发展现状、新时代新要求、灌区发展展望三个方面和大家做个交流。在报告中我会提出一些问题，供大家一起思考。</a:t>
            </a:r>
            <a:endParaRPr lang="zh-CN" altLang="en-US" sz="1400"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400" dirty="0" smtClean="0"/>
              <a:t>到</a:t>
            </a:r>
            <a:r>
              <a:rPr lang="en-US" altLang="zh-CN" sz="1400" dirty="0" smtClean="0"/>
              <a:t>2017</a:t>
            </a:r>
            <a:r>
              <a:rPr lang="zh-CN" altLang="en-US" sz="1400" dirty="0" smtClean="0"/>
              <a:t>年我国耕地灌溉面积达到</a:t>
            </a:r>
            <a:r>
              <a:rPr lang="en-US" altLang="zh-CN" sz="1400" dirty="0" smtClean="0"/>
              <a:t>10.17</a:t>
            </a:r>
            <a:r>
              <a:rPr lang="zh-CN" altLang="en-US" sz="1400" dirty="0" smtClean="0"/>
              <a:t>亿亩，成为世界灌溉面积最大的国家。这张图大家都很熟悉，这是灌溉面积、粮食产量、灌溉用水量历年变化。</a:t>
            </a:r>
            <a:r>
              <a:rPr lang="zh-CN" altLang="en-US" sz="1400" dirty="0"/>
              <a:t>从图可以看出，</a:t>
            </a:r>
            <a:r>
              <a:rPr lang="zh-CN" altLang="en-US" sz="1400" dirty="0" smtClean="0"/>
              <a:t>我国家灌溉面积逐年增长、粮食产量逐年增长，但由于灌溉可用水量限制、节水灌溉发展、灌溉方式转变等，灌溉用水量从上世纪</a:t>
            </a:r>
            <a:r>
              <a:rPr lang="en-US" altLang="zh-CN" sz="1400" dirty="0" smtClean="0"/>
              <a:t>80</a:t>
            </a:r>
            <a:r>
              <a:rPr lang="zh-CN" altLang="en-US" sz="1400" dirty="0" smtClean="0"/>
              <a:t>年末期以后基本没有增长，稳定在</a:t>
            </a:r>
            <a:r>
              <a:rPr lang="en-US" altLang="zh-CN" sz="1400" dirty="0" smtClean="0"/>
              <a:t>3400-3600</a:t>
            </a:r>
            <a:r>
              <a:rPr lang="zh-CN" altLang="en-US" sz="1400" dirty="0" smtClean="0"/>
              <a:t>亿立方米之间。这是我们灌溉人引以为自豪的成绩。但是，从上世纪</a:t>
            </a:r>
            <a:r>
              <a:rPr lang="en-US" altLang="zh-CN" sz="1400" dirty="0" smtClean="0"/>
              <a:t>80</a:t>
            </a:r>
            <a:r>
              <a:rPr lang="zh-CN" altLang="en-US" sz="1400" dirty="0" smtClean="0"/>
              <a:t>年代后，我国的河流断流、湖泊湿地萎缩、地下水超采等一些生态环境问题，与灌溉有关吗？灌溉面积增加了，不是用水量没有增加吗，不应该和灌溉有关吧，我不知道大家怎么看？但我认为是有关的。这里不详细解释了，跟报告的题目没关系，会后如果感兴趣再讨论。</a:t>
            </a:r>
            <a:endParaRPr lang="zh-CN" altLang="en-US" sz="1400"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400" dirty="0" smtClean="0"/>
              <a:t>下面我们来看看我国灌区的情况，到</a:t>
            </a:r>
            <a:r>
              <a:rPr lang="zh-CN" altLang="en-US" sz="1400" dirty="0"/>
              <a:t>截止</a:t>
            </a:r>
            <a:r>
              <a:rPr lang="en-US" altLang="zh-CN" sz="1400" dirty="0" smtClean="0"/>
              <a:t>2017</a:t>
            </a:r>
            <a:r>
              <a:rPr lang="zh-CN" altLang="en-US" sz="1400" dirty="0" smtClean="0"/>
              <a:t>年</a:t>
            </a:r>
            <a:r>
              <a:rPr lang="zh-CN" altLang="en-US" sz="1400" dirty="0"/>
              <a:t>，全国万亩（</a:t>
            </a:r>
            <a:r>
              <a:rPr lang="en-US" altLang="zh-CN" sz="1400" dirty="0"/>
              <a:t>666.7hm2)</a:t>
            </a:r>
            <a:r>
              <a:rPr lang="zh-CN" altLang="en-US" sz="1400" dirty="0"/>
              <a:t>以上大中型灌区共计</a:t>
            </a:r>
            <a:r>
              <a:rPr lang="en-US" altLang="zh-CN" sz="1400" dirty="0" smtClean="0"/>
              <a:t>7839</a:t>
            </a:r>
            <a:r>
              <a:rPr lang="zh-CN" altLang="en-US" sz="1400" dirty="0" smtClean="0"/>
              <a:t>处</a:t>
            </a:r>
            <a:r>
              <a:rPr lang="zh-CN" altLang="en-US" sz="1400" dirty="0"/>
              <a:t>，万亩以上灌区耕地灌溉面积</a:t>
            </a:r>
            <a:r>
              <a:rPr lang="en-US" altLang="zh-CN" sz="1400" dirty="0" smtClean="0"/>
              <a:t>4.99</a:t>
            </a:r>
            <a:r>
              <a:rPr lang="zh-CN" altLang="en-US" sz="1400" dirty="0" smtClean="0"/>
              <a:t>亿</a:t>
            </a:r>
            <a:r>
              <a:rPr lang="zh-CN" altLang="en-US" sz="1400" dirty="0"/>
              <a:t>亩，占全国耕地灌溉面积的</a:t>
            </a:r>
            <a:r>
              <a:rPr lang="en-US" altLang="zh-CN" sz="1400" dirty="0" smtClean="0"/>
              <a:t>49.1%</a:t>
            </a:r>
            <a:r>
              <a:rPr lang="zh-CN" altLang="en-US" sz="1400" dirty="0" smtClean="0"/>
              <a:t>。</a:t>
            </a:r>
            <a:endParaRPr lang="en-US" altLang="zh-CN" sz="1400" dirty="0" smtClean="0"/>
          </a:p>
          <a:p>
            <a:pPr>
              <a:lnSpc>
                <a:spcPct val="150000"/>
              </a:lnSpc>
            </a:pPr>
            <a:r>
              <a:rPr lang="zh-CN" altLang="en-US" sz="1400" dirty="0" smtClean="0"/>
              <a:t>大、中、小型地表水灌区、纯井灌区灌溉面积基本上平分秋色，各占</a:t>
            </a:r>
            <a:r>
              <a:rPr lang="en-US" altLang="zh-CN" sz="1400" dirty="0" smtClean="0"/>
              <a:t>4</a:t>
            </a:r>
            <a:r>
              <a:rPr lang="zh-CN" altLang="en-US" sz="1400" dirty="0" smtClean="0"/>
              <a:t>分之一左右。</a:t>
            </a:r>
            <a:endParaRPr lang="en-US" altLang="zh-CN" sz="1400" dirty="0" smtClean="0"/>
          </a:p>
          <a:p>
            <a:pPr>
              <a:lnSpc>
                <a:spcPct val="150000"/>
              </a:lnSpc>
            </a:pPr>
            <a:r>
              <a:rPr lang="zh-CN" altLang="en-US" sz="1400" dirty="0" smtClean="0"/>
              <a:t>总的灌溉用水量大型灌区最多，占</a:t>
            </a:r>
            <a:r>
              <a:rPr lang="en-US" altLang="zh-CN" sz="1400" dirty="0" smtClean="0"/>
              <a:t>31.8%</a:t>
            </a:r>
            <a:r>
              <a:rPr lang="zh-CN" altLang="en-US" sz="1400" dirty="0" smtClean="0"/>
              <a:t>，纯井灌区灌区最少，占</a:t>
            </a:r>
            <a:r>
              <a:rPr lang="en-US" altLang="zh-CN" sz="1400" dirty="0" smtClean="0"/>
              <a:t>14.1%</a:t>
            </a:r>
            <a:r>
              <a:rPr lang="zh-CN" altLang="en-US" sz="1400" dirty="0" smtClean="0"/>
              <a:t>，这也符合常理。</a:t>
            </a:r>
            <a:endParaRPr lang="zh-CN" altLang="en-US" sz="1400"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716076"/>
            <a:ext cx="5388610" cy="4562036"/>
          </a:xfrm>
        </p:spPr>
        <p:txBody>
          <a:bodyPr/>
          <a:lstStyle/>
          <a:p>
            <a:r>
              <a:rPr lang="zh-CN" altLang="zh-CN" sz="1100" dirty="0"/>
              <a:t>调研结果分析：</a:t>
            </a:r>
            <a:endParaRPr lang="zh-CN" altLang="zh-CN" sz="1100" dirty="0"/>
          </a:p>
          <a:p>
            <a:r>
              <a:rPr lang="en-US" altLang="zh-CN" sz="1100" dirty="0"/>
              <a:t>——448</a:t>
            </a:r>
            <a:r>
              <a:rPr lang="zh-CN" altLang="zh-CN" sz="1100" dirty="0"/>
              <a:t>处灌区中，有</a:t>
            </a:r>
            <a:r>
              <a:rPr lang="en-US" altLang="zh-CN" sz="1100" dirty="0"/>
              <a:t>401</a:t>
            </a:r>
            <a:r>
              <a:rPr lang="zh-CN" altLang="zh-CN" sz="1100" dirty="0"/>
              <a:t>处收取农业水费，占比</a:t>
            </a:r>
            <a:r>
              <a:rPr lang="en-US" altLang="zh-CN" sz="1100" dirty="0"/>
              <a:t>89.5%</a:t>
            </a:r>
            <a:r>
              <a:rPr lang="zh-CN" altLang="zh-CN" sz="1100" dirty="0"/>
              <a:t>，剩余</a:t>
            </a:r>
            <a:r>
              <a:rPr lang="en-US" altLang="zh-CN" sz="1100" dirty="0"/>
              <a:t>47</a:t>
            </a:r>
            <a:r>
              <a:rPr lang="zh-CN" altLang="zh-CN" sz="1100" dirty="0"/>
              <a:t>处不收取农业水费（其中</a:t>
            </a:r>
            <a:r>
              <a:rPr lang="en-US" altLang="zh-CN" sz="1100" dirty="0"/>
              <a:t>12</a:t>
            </a:r>
            <a:r>
              <a:rPr lang="zh-CN" altLang="zh-CN" sz="1100" dirty="0"/>
              <a:t>处仅收取非农水费）。</a:t>
            </a:r>
            <a:endParaRPr lang="zh-CN" altLang="zh-CN" sz="1100" dirty="0"/>
          </a:p>
          <a:p>
            <a:r>
              <a:rPr lang="en-US" altLang="zh-CN" sz="1100" dirty="0"/>
              <a:t>——448</a:t>
            </a:r>
            <a:r>
              <a:rPr lang="zh-CN" altLang="zh-CN" sz="1100" dirty="0"/>
              <a:t>处灌区平均运行维护成本水价为</a:t>
            </a:r>
            <a:r>
              <a:rPr lang="en-US" altLang="zh-CN" sz="1100" dirty="0"/>
              <a:t>0.177</a:t>
            </a:r>
            <a:r>
              <a:rPr lang="zh-CN" altLang="zh-CN" sz="1100" dirty="0"/>
              <a:t>元</a:t>
            </a:r>
            <a:r>
              <a:rPr lang="en-US" altLang="zh-CN" sz="1100" dirty="0"/>
              <a:t>/m</a:t>
            </a:r>
            <a:r>
              <a:rPr lang="en-US" altLang="zh-CN" sz="1100" baseline="30000" dirty="0"/>
              <a:t>3</a:t>
            </a:r>
            <a:r>
              <a:rPr lang="zh-CN" altLang="zh-CN" sz="1100" dirty="0"/>
              <a:t>，其中，自流灌区为</a:t>
            </a:r>
            <a:r>
              <a:rPr lang="en-US" altLang="zh-CN" sz="1100" dirty="0"/>
              <a:t>0.17</a:t>
            </a:r>
            <a:r>
              <a:rPr lang="zh-CN" altLang="zh-CN" sz="1100" dirty="0"/>
              <a:t>元</a:t>
            </a:r>
            <a:r>
              <a:rPr lang="en-US" altLang="zh-CN" sz="1100" dirty="0"/>
              <a:t>/m</a:t>
            </a:r>
            <a:r>
              <a:rPr lang="en-US" altLang="zh-CN" sz="1100" baseline="30000" dirty="0"/>
              <a:t>3</a:t>
            </a:r>
            <a:r>
              <a:rPr lang="zh-CN" altLang="zh-CN" sz="1100" dirty="0"/>
              <a:t>，提水灌区为</a:t>
            </a:r>
            <a:r>
              <a:rPr lang="en-US" altLang="zh-CN" sz="1100" dirty="0"/>
              <a:t>0.51</a:t>
            </a:r>
            <a:r>
              <a:rPr lang="zh-CN" altLang="zh-CN" sz="1100" dirty="0"/>
              <a:t>元</a:t>
            </a:r>
            <a:r>
              <a:rPr lang="en-US" altLang="zh-CN" sz="1100" dirty="0"/>
              <a:t>/m</a:t>
            </a:r>
            <a:r>
              <a:rPr lang="en-US" altLang="zh-CN" sz="1100" baseline="30000" dirty="0"/>
              <a:t>3</a:t>
            </a:r>
            <a:r>
              <a:rPr lang="zh-CN" altLang="zh-CN" sz="1100" dirty="0"/>
              <a:t>。平均执行水价为</a:t>
            </a:r>
            <a:r>
              <a:rPr lang="en-US" altLang="zh-CN" sz="1100" dirty="0"/>
              <a:t>0.089</a:t>
            </a:r>
            <a:r>
              <a:rPr lang="zh-CN" altLang="zh-CN" sz="1100" dirty="0"/>
              <a:t>元</a:t>
            </a:r>
            <a:r>
              <a:rPr lang="en-US" altLang="zh-CN" sz="1100" dirty="0"/>
              <a:t>/m</a:t>
            </a:r>
            <a:r>
              <a:rPr lang="en-US" altLang="zh-CN" sz="1100" baseline="30000" dirty="0"/>
              <a:t>3</a:t>
            </a:r>
            <a:r>
              <a:rPr lang="zh-CN" altLang="zh-CN" sz="1100" dirty="0"/>
              <a:t>，约占成本水价的</a:t>
            </a:r>
            <a:r>
              <a:rPr lang="en-US" altLang="zh-CN" sz="1100" dirty="0"/>
              <a:t>50%</a:t>
            </a:r>
            <a:r>
              <a:rPr lang="zh-CN" altLang="zh-CN" sz="1100" dirty="0"/>
              <a:t>。</a:t>
            </a:r>
            <a:endParaRPr lang="zh-CN" altLang="zh-CN" sz="1100" dirty="0"/>
          </a:p>
          <a:p>
            <a:r>
              <a:rPr lang="en-US" altLang="zh-CN" sz="1100" dirty="0"/>
              <a:t>——401</a:t>
            </a:r>
            <a:r>
              <a:rPr lang="zh-CN" altLang="zh-CN" sz="1100" dirty="0"/>
              <a:t>处收取农业水费的灌区应收农业水费</a:t>
            </a:r>
            <a:r>
              <a:rPr lang="en-US" altLang="zh-CN" sz="1100" dirty="0"/>
              <a:t>95.29</a:t>
            </a:r>
            <a:r>
              <a:rPr lang="zh-CN" altLang="zh-CN" sz="1100" dirty="0"/>
              <a:t>亿元，实收农业水费</a:t>
            </a:r>
            <a:r>
              <a:rPr lang="en-US" altLang="zh-CN" sz="1100" dirty="0"/>
              <a:t>66.83</a:t>
            </a:r>
            <a:r>
              <a:rPr lang="zh-CN" altLang="zh-CN" sz="1100" dirty="0"/>
              <a:t>亿元，实收率</a:t>
            </a:r>
            <a:r>
              <a:rPr lang="en-US" altLang="zh-CN" sz="1100" dirty="0"/>
              <a:t>70%</a:t>
            </a:r>
            <a:r>
              <a:rPr lang="zh-CN" altLang="zh-CN" sz="1100" dirty="0"/>
              <a:t>。</a:t>
            </a:r>
            <a:r>
              <a:rPr lang="en-US" altLang="zh-CN" sz="1100" dirty="0"/>
              <a:t>413</a:t>
            </a:r>
            <a:r>
              <a:rPr lang="zh-CN" altLang="zh-CN" sz="1100" dirty="0"/>
              <a:t>处灌区共收取水费</a:t>
            </a:r>
            <a:r>
              <a:rPr lang="en-US" altLang="zh-CN" sz="1100" dirty="0"/>
              <a:t>91.23</a:t>
            </a:r>
            <a:r>
              <a:rPr lang="zh-CN" altLang="zh-CN" sz="1100" dirty="0"/>
              <a:t>亿元，其中农业水费</a:t>
            </a:r>
            <a:r>
              <a:rPr lang="en-US" altLang="zh-CN" sz="1100" dirty="0"/>
              <a:t>66.83</a:t>
            </a:r>
            <a:r>
              <a:rPr lang="zh-CN" altLang="zh-CN" sz="1100" dirty="0"/>
              <a:t>亿元，占比</a:t>
            </a:r>
            <a:r>
              <a:rPr lang="en-US" altLang="zh-CN" sz="1100" dirty="0"/>
              <a:t>73%</a:t>
            </a:r>
            <a:r>
              <a:rPr lang="zh-CN" altLang="zh-CN" sz="1100" dirty="0"/>
              <a:t>；非农水费</a:t>
            </a:r>
            <a:r>
              <a:rPr lang="en-US" altLang="zh-CN" sz="1100" dirty="0"/>
              <a:t>24.40</a:t>
            </a:r>
            <a:r>
              <a:rPr lang="zh-CN" altLang="zh-CN" sz="1100" dirty="0"/>
              <a:t>亿元，占比</a:t>
            </a:r>
            <a:r>
              <a:rPr lang="en-US" altLang="zh-CN" sz="1100" dirty="0"/>
              <a:t>27%</a:t>
            </a:r>
            <a:r>
              <a:rPr lang="zh-CN" altLang="zh-CN" sz="1100" dirty="0"/>
              <a:t>。</a:t>
            </a:r>
            <a:endParaRPr lang="zh-CN" altLang="zh-CN" sz="1100" dirty="0"/>
          </a:p>
          <a:p>
            <a:r>
              <a:rPr lang="en-US" altLang="zh-CN" sz="1100" dirty="0"/>
              <a:t>——448</a:t>
            </a:r>
            <a:r>
              <a:rPr lang="zh-CN" altLang="zh-CN" sz="1100" dirty="0"/>
              <a:t>处灌区中，</a:t>
            </a:r>
            <a:r>
              <a:rPr lang="en-US" altLang="zh-CN" sz="1100" dirty="0"/>
              <a:t>147</a:t>
            </a:r>
            <a:r>
              <a:rPr lang="zh-CN" altLang="zh-CN" sz="1100" dirty="0"/>
              <a:t>处定性为纯公益性事业单位，</a:t>
            </a:r>
            <a:r>
              <a:rPr lang="en-US" altLang="zh-CN" sz="1100" dirty="0"/>
              <a:t>294</a:t>
            </a:r>
            <a:r>
              <a:rPr lang="zh-CN" altLang="zh-CN" sz="1100" dirty="0"/>
              <a:t>处定性为准公益性事业单位，</a:t>
            </a:r>
            <a:r>
              <a:rPr lang="en-US" altLang="zh-CN" sz="1100" dirty="0"/>
              <a:t>7</a:t>
            </a:r>
            <a:r>
              <a:rPr lang="zh-CN" altLang="zh-CN" sz="1100" dirty="0"/>
              <a:t>处（新增宁夏沙坡头）定性为经营性单位。现有职工</a:t>
            </a:r>
            <a:r>
              <a:rPr lang="en-US" altLang="zh-CN" sz="1100" dirty="0"/>
              <a:t>8.96</a:t>
            </a:r>
            <a:r>
              <a:rPr lang="zh-CN" altLang="zh-CN" sz="1100" dirty="0"/>
              <a:t>万人，其中，公益性人员</a:t>
            </a:r>
            <a:r>
              <a:rPr lang="en-US" altLang="zh-CN" sz="1100" dirty="0"/>
              <a:t>5.35</a:t>
            </a:r>
            <a:r>
              <a:rPr lang="zh-CN" altLang="zh-CN" sz="1100" dirty="0"/>
              <a:t>万人（比批复的实施方案</a:t>
            </a:r>
            <a:r>
              <a:rPr lang="en-US" altLang="zh-CN" sz="1100" dirty="0"/>
              <a:t> “</a:t>
            </a:r>
            <a:r>
              <a:rPr lang="zh-CN" altLang="zh-CN" sz="1100" dirty="0"/>
              <a:t>两定</a:t>
            </a:r>
            <a:r>
              <a:rPr lang="en-US" altLang="zh-CN" sz="1100" dirty="0"/>
              <a:t>”</a:t>
            </a:r>
            <a:r>
              <a:rPr lang="zh-CN" altLang="zh-CN" sz="1100" dirty="0"/>
              <a:t>人数减少</a:t>
            </a:r>
            <a:r>
              <a:rPr lang="en-US" altLang="zh-CN" sz="1100" dirty="0"/>
              <a:t>3864</a:t>
            </a:r>
            <a:r>
              <a:rPr lang="zh-CN" altLang="zh-CN" sz="1100" dirty="0"/>
              <a:t>人），劳务派遣、季节性用工、分流及保留原身份人员等</a:t>
            </a:r>
            <a:r>
              <a:rPr lang="en-US" altLang="zh-CN" sz="1100" dirty="0"/>
              <a:t>3.61</a:t>
            </a:r>
            <a:r>
              <a:rPr lang="zh-CN" altLang="zh-CN" sz="1100" dirty="0"/>
              <a:t>万人。万亩管理人员数量为</a:t>
            </a:r>
            <a:r>
              <a:rPr lang="en-US" altLang="zh-CN" sz="1100" dirty="0"/>
              <a:t>2.91</a:t>
            </a:r>
            <a:r>
              <a:rPr lang="zh-CN" altLang="zh-CN" sz="1100" dirty="0"/>
              <a:t>人。</a:t>
            </a:r>
            <a:r>
              <a:rPr lang="en-US" altLang="zh-CN" sz="1100" dirty="0"/>
              <a:t> </a:t>
            </a:r>
            <a:endParaRPr lang="zh-CN" altLang="zh-CN" sz="1100" dirty="0"/>
          </a:p>
          <a:p>
            <a:r>
              <a:rPr lang="en-US" altLang="zh-CN" sz="1100" dirty="0"/>
              <a:t>——</a:t>
            </a:r>
            <a:r>
              <a:rPr lang="zh-CN" altLang="zh-CN" sz="1100" dirty="0"/>
              <a:t>灌区实际测算需求的人员基本支出和工程维修养护经费（简称“两项经费”）为</a:t>
            </a:r>
            <a:r>
              <a:rPr lang="en-US" altLang="zh-CN" sz="1100" dirty="0"/>
              <a:t>115.24</a:t>
            </a:r>
            <a:r>
              <a:rPr lang="zh-CN" altLang="zh-CN" sz="1100" dirty="0"/>
              <a:t>亿元，灌区实际“两项经费”支出</a:t>
            </a:r>
            <a:r>
              <a:rPr lang="en-US" altLang="zh-CN" sz="1100" dirty="0"/>
              <a:t>95.86</a:t>
            </a:r>
            <a:r>
              <a:rPr lang="zh-CN" altLang="zh-CN" sz="1100" dirty="0"/>
              <a:t>亿元。按当地现有人员收入和物价水平，</a:t>
            </a:r>
            <a:r>
              <a:rPr lang="en-US" altLang="zh-CN" sz="1100" dirty="0"/>
              <a:t>163</a:t>
            </a:r>
            <a:r>
              <a:rPr lang="zh-CN" altLang="zh-CN" sz="1100" dirty="0"/>
              <a:t>处灌区实际需要的“两项经费”能基本满足，约占</a:t>
            </a:r>
            <a:r>
              <a:rPr lang="en-US" altLang="zh-CN" sz="1100" dirty="0"/>
              <a:t>36%</a:t>
            </a:r>
            <a:r>
              <a:rPr lang="zh-CN" altLang="zh-CN" sz="1100" dirty="0"/>
              <a:t>；其他</a:t>
            </a:r>
            <a:r>
              <a:rPr lang="en-US" altLang="zh-CN" sz="1100" dirty="0"/>
              <a:t>285</a:t>
            </a:r>
            <a:r>
              <a:rPr lang="zh-CN" altLang="zh-CN" sz="1100" dirty="0"/>
              <a:t>处灌区运行经费有缺口，占</a:t>
            </a:r>
            <a:r>
              <a:rPr lang="en-US" altLang="zh-CN" sz="1100" dirty="0"/>
              <a:t>64%</a:t>
            </a:r>
            <a:r>
              <a:rPr lang="zh-CN" altLang="zh-CN" sz="1100" dirty="0"/>
              <a:t>，尚不包括处理历史遗留问题（如分流人员退休、补偿）需要的经费和需要补交的社会保障经费等。</a:t>
            </a:r>
            <a:endParaRPr lang="zh-CN" altLang="zh-CN" sz="1100" dirty="0"/>
          </a:p>
          <a:p>
            <a:r>
              <a:rPr lang="en-US" altLang="zh-CN" sz="1100" dirty="0"/>
              <a:t>——</a:t>
            </a:r>
            <a:r>
              <a:rPr lang="zh-CN" altLang="zh-CN" sz="1100" dirty="0"/>
              <a:t>灌区实际测算需求的公益性人员基本支出和公益性工程维修养护经费（简称“两费”）为</a:t>
            </a:r>
            <a:r>
              <a:rPr lang="en-US" altLang="zh-CN" sz="1100" dirty="0"/>
              <a:t>78.70</a:t>
            </a:r>
            <a:r>
              <a:rPr lang="zh-CN" altLang="zh-CN" sz="1100" dirty="0"/>
              <a:t>亿元，实际到位“两费”</a:t>
            </a:r>
            <a:r>
              <a:rPr lang="en-US" altLang="zh-CN" sz="1100" dirty="0"/>
              <a:t>51.18</a:t>
            </a:r>
            <a:r>
              <a:rPr lang="zh-CN" altLang="zh-CN" sz="1100" dirty="0"/>
              <a:t>亿元（其中公益性人员基本支出</a:t>
            </a:r>
            <a:r>
              <a:rPr lang="en-US" altLang="zh-CN" sz="1100" dirty="0"/>
              <a:t>40.95</a:t>
            </a:r>
            <a:r>
              <a:rPr lang="zh-CN" altLang="zh-CN" sz="1100" dirty="0"/>
              <a:t>亿元，公益性工程维修养护经费</a:t>
            </a:r>
            <a:r>
              <a:rPr lang="en-US" altLang="zh-CN" sz="1100" dirty="0"/>
              <a:t>10.23</a:t>
            </a:r>
            <a:r>
              <a:rPr lang="zh-CN" altLang="zh-CN" sz="1100" dirty="0"/>
              <a:t>亿元），“两费”缺口</a:t>
            </a:r>
            <a:r>
              <a:rPr lang="en-US" altLang="zh-CN" sz="1100" dirty="0"/>
              <a:t>27.52</a:t>
            </a:r>
            <a:r>
              <a:rPr lang="zh-CN" altLang="zh-CN" sz="1100" dirty="0"/>
              <a:t>亿元。在实际到位的</a:t>
            </a:r>
            <a:r>
              <a:rPr lang="en-US" altLang="zh-CN" sz="1100" dirty="0"/>
              <a:t>51.18</a:t>
            </a:r>
            <a:r>
              <a:rPr lang="zh-CN" altLang="zh-CN" sz="1100" dirty="0"/>
              <a:t>亿元“两费”中，现状地方财政补助资金</a:t>
            </a:r>
            <a:r>
              <a:rPr lang="en-US" altLang="zh-CN" sz="1100" dirty="0"/>
              <a:t>35.37</a:t>
            </a:r>
            <a:r>
              <a:rPr lang="zh-CN" altLang="zh-CN" sz="1100" dirty="0"/>
              <a:t>亿元，其余</a:t>
            </a:r>
            <a:r>
              <a:rPr lang="en-US" altLang="zh-CN" sz="1100" dirty="0"/>
              <a:t>15.81</a:t>
            </a:r>
            <a:r>
              <a:rPr lang="zh-CN" altLang="zh-CN" sz="1100" dirty="0"/>
              <a:t>亿元为灌区上交财政后申请回来的水费收入。</a:t>
            </a:r>
            <a:endParaRPr lang="zh-CN" altLang="zh-CN" sz="1100" dirty="0"/>
          </a:p>
          <a:p>
            <a:r>
              <a:rPr lang="en-US" altLang="zh-CN" sz="1100" dirty="0"/>
              <a:t>——448</a:t>
            </a:r>
            <a:r>
              <a:rPr lang="zh-CN" altLang="zh-CN" sz="1100" dirty="0"/>
              <a:t>处灌区应安装骨干渠道量测水设施</a:t>
            </a:r>
            <a:r>
              <a:rPr lang="en-US" altLang="zh-CN" sz="1100" dirty="0"/>
              <a:t>5.02</a:t>
            </a:r>
            <a:r>
              <a:rPr lang="zh-CN" altLang="zh-CN" sz="1100" dirty="0"/>
              <a:t>万套、斗口量测水设施</a:t>
            </a:r>
            <a:r>
              <a:rPr lang="en-US" altLang="zh-CN" sz="1100" dirty="0"/>
              <a:t>16.60</a:t>
            </a:r>
            <a:r>
              <a:rPr lang="zh-CN" altLang="zh-CN" sz="1100" dirty="0"/>
              <a:t>万套。现已安装骨干渠道量测水设施</a:t>
            </a:r>
            <a:r>
              <a:rPr lang="en-US" altLang="zh-CN" sz="1100" dirty="0"/>
              <a:t>3.54</a:t>
            </a:r>
            <a:r>
              <a:rPr lang="zh-CN" altLang="zh-CN" sz="1100" dirty="0"/>
              <a:t>万套，占应安装的</a:t>
            </a:r>
            <a:r>
              <a:rPr lang="en-US" altLang="zh-CN" sz="1100" dirty="0"/>
              <a:t>70.5%</a:t>
            </a:r>
            <a:r>
              <a:rPr lang="zh-CN" altLang="zh-CN" sz="1100" dirty="0"/>
              <a:t>；斗口量测水设施</a:t>
            </a:r>
            <a:r>
              <a:rPr lang="en-US" altLang="zh-CN" sz="1100" dirty="0"/>
              <a:t>5.43</a:t>
            </a:r>
            <a:r>
              <a:rPr lang="zh-CN" altLang="zh-CN" sz="1100" dirty="0"/>
              <a:t>万套，占应安装的</a:t>
            </a:r>
            <a:r>
              <a:rPr lang="en-US" altLang="zh-CN" sz="1100" dirty="0"/>
              <a:t>33.0%</a:t>
            </a:r>
            <a:r>
              <a:rPr lang="zh-CN" altLang="zh-CN" sz="1100" dirty="0"/>
              <a:t>。</a:t>
            </a:r>
            <a:endParaRPr lang="zh-CN" altLang="zh-CN" sz="1100"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390145" y="4716076"/>
            <a:ext cx="5900928" cy="4269428"/>
          </a:xfrm>
        </p:spPr>
        <p:txBody>
          <a:bodyPr/>
          <a:lstStyle/>
          <a:p>
            <a:pPr indent="406400">
              <a:lnSpc>
                <a:spcPct val="150000"/>
              </a:lnSpc>
            </a:pPr>
            <a:r>
              <a:rPr lang="zh-CN" altLang="en-US" sz="1400" dirty="0">
                <a:latin typeface="+mn-ea"/>
              </a:rPr>
              <a:t>各</a:t>
            </a:r>
            <a:r>
              <a:rPr lang="zh-CN" altLang="en-US" sz="1400" dirty="0" smtClean="0">
                <a:latin typeface="+mn-ea"/>
              </a:rPr>
              <a:t>省区市大中型灌区衬砌防渗渠道长度占总长度的比例差别较大，大型灌区</a:t>
            </a:r>
            <a:r>
              <a:rPr lang="en-US" altLang="zh-CN" sz="1400" dirty="0" smtClean="0">
                <a:latin typeface="+mn-ea"/>
              </a:rPr>
              <a:t>0.2</a:t>
            </a:r>
            <a:r>
              <a:rPr lang="zh-CN" altLang="en-US" sz="1400" dirty="0" smtClean="0">
                <a:latin typeface="+mn-ea"/>
              </a:rPr>
              <a:t>个流量以上的衬砌防渗渠道长度占比较大的西藏、天津、浙江比例超过</a:t>
            </a:r>
            <a:r>
              <a:rPr lang="en-US" altLang="zh-CN" sz="1400" dirty="0" smtClean="0">
                <a:latin typeface="+mn-ea"/>
              </a:rPr>
              <a:t>70%</a:t>
            </a:r>
            <a:r>
              <a:rPr lang="zh-CN" altLang="en-US" sz="1400" dirty="0" smtClean="0">
                <a:latin typeface="+mn-ea"/>
              </a:rPr>
              <a:t>，最小的安徽不足</a:t>
            </a:r>
            <a:r>
              <a:rPr lang="en-US" altLang="zh-CN" sz="1400" dirty="0" smtClean="0">
                <a:latin typeface="+mn-ea"/>
              </a:rPr>
              <a:t>10%</a:t>
            </a:r>
            <a:r>
              <a:rPr lang="zh-CN" altLang="en-US" sz="1400" dirty="0" smtClean="0">
                <a:latin typeface="+mn-ea"/>
              </a:rPr>
              <a:t>。</a:t>
            </a:r>
            <a:endParaRPr lang="en-US" altLang="zh-CN" sz="1400" dirty="0" smtClean="0">
              <a:latin typeface="+mn-ea"/>
            </a:endParaRPr>
          </a:p>
          <a:p>
            <a:pPr indent="406400">
              <a:lnSpc>
                <a:spcPct val="150000"/>
              </a:lnSpc>
            </a:pPr>
            <a:r>
              <a:rPr lang="zh-CN" altLang="en-US" sz="1400" dirty="0">
                <a:latin typeface="+mn-ea"/>
              </a:rPr>
              <a:t>中型</a:t>
            </a:r>
            <a:r>
              <a:rPr lang="zh-CN" altLang="en-US" sz="1400" dirty="0" smtClean="0">
                <a:latin typeface="+mn-ea"/>
              </a:rPr>
              <a:t>灌区上海、北京、浙江、贵州防渗衬砌比例超过</a:t>
            </a:r>
            <a:r>
              <a:rPr lang="en-US" altLang="zh-CN" sz="1400" dirty="0" smtClean="0">
                <a:latin typeface="+mn-ea"/>
              </a:rPr>
              <a:t>70%</a:t>
            </a:r>
            <a:r>
              <a:rPr lang="zh-CN" altLang="en-US" sz="1400" dirty="0" smtClean="0">
                <a:latin typeface="+mn-ea"/>
              </a:rPr>
              <a:t>，最小的黑龙江、安徽不到</a:t>
            </a:r>
            <a:r>
              <a:rPr lang="en-US" altLang="zh-CN" sz="1400" dirty="0" smtClean="0">
                <a:latin typeface="+mn-ea"/>
              </a:rPr>
              <a:t>10%</a:t>
            </a:r>
            <a:r>
              <a:rPr lang="zh-CN" altLang="en-US" sz="1400" dirty="0" smtClean="0">
                <a:latin typeface="+mn-ea"/>
              </a:rPr>
              <a:t>。</a:t>
            </a:r>
            <a:endParaRPr lang="en-US" altLang="zh-CN" sz="1400" dirty="0">
              <a:latin typeface="+mn-ea"/>
            </a:endParaRPr>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28626" y="4716076"/>
            <a:ext cx="5815320" cy="4430253"/>
          </a:xfrm>
        </p:spPr>
        <p:txBody>
          <a:bodyPr/>
          <a:lstStyle/>
          <a:p>
            <a:pPr>
              <a:lnSpc>
                <a:spcPct val="150000"/>
              </a:lnSpc>
            </a:pPr>
            <a:r>
              <a:rPr lang="zh-CN" altLang="en-US" sz="1400" dirty="0" smtClean="0">
                <a:latin typeface="+mn-ea"/>
              </a:rPr>
              <a:t>量水设施建设近些年部里和地方都比较重视，可能增加了不少。但</a:t>
            </a:r>
            <a:r>
              <a:rPr lang="en-US" altLang="zh-CN" sz="1400" dirty="0" smtClean="0">
                <a:latin typeface="+mn-ea"/>
              </a:rPr>
              <a:t>2011</a:t>
            </a:r>
            <a:r>
              <a:rPr lang="zh-CN" altLang="en-US" sz="1400" dirty="0" smtClean="0">
                <a:latin typeface="+mn-ea"/>
              </a:rPr>
              <a:t>年普查的结果是这样的，</a:t>
            </a:r>
            <a:r>
              <a:rPr lang="en-US" altLang="zh-CN" sz="1400" dirty="0" smtClean="0">
                <a:latin typeface="+mn-ea"/>
              </a:rPr>
              <a:t>1m3/s</a:t>
            </a:r>
            <a:r>
              <a:rPr lang="zh-CN" altLang="en-US" sz="1400" dirty="0" smtClean="0">
                <a:latin typeface="+mn-ea"/>
              </a:rPr>
              <a:t>以上的渠道上的量水设施，大型灌区全国平均</a:t>
            </a:r>
            <a:r>
              <a:rPr lang="en-US" altLang="zh-CN" sz="1400" dirty="0" smtClean="0">
                <a:latin typeface="+mn-ea"/>
              </a:rPr>
              <a:t>1.6</a:t>
            </a:r>
            <a:r>
              <a:rPr lang="zh-CN" altLang="en-US" sz="1400" dirty="0" smtClean="0">
                <a:latin typeface="+mn-ea"/>
              </a:rPr>
              <a:t>万亩一处量水设施。中型灌区全国平均</a:t>
            </a:r>
            <a:r>
              <a:rPr lang="en-US" altLang="zh-CN" sz="1400" dirty="0" smtClean="0">
                <a:latin typeface="+mn-ea"/>
              </a:rPr>
              <a:t>2.6</a:t>
            </a:r>
            <a:r>
              <a:rPr lang="zh-CN" altLang="en-US" sz="1400" dirty="0" smtClean="0">
                <a:latin typeface="+mn-ea"/>
              </a:rPr>
              <a:t>万亩</a:t>
            </a:r>
            <a:r>
              <a:rPr lang="en-US" altLang="zh-CN" sz="1400" dirty="0" smtClean="0">
                <a:latin typeface="+mn-ea"/>
              </a:rPr>
              <a:t>1</a:t>
            </a:r>
            <a:r>
              <a:rPr lang="zh-CN" altLang="en-US" sz="1400" dirty="0" smtClean="0">
                <a:latin typeface="+mn-ea"/>
              </a:rPr>
              <a:t>处量水设施。总体上，大型灌区好于中型灌区。</a:t>
            </a:r>
            <a:endParaRPr lang="zh-CN" altLang="en-US" sz="1400" dirty="0">
              <a:latin typeface="+mn-ea"/>
            </a:endParaRPr>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400" dirty="0" smtClean="0">
                <a:latin typeface="+mn-ea"/>
              </a:rPr>
              <a:t>另外，大中型灌区还有数以万计的排水沟，这也是这些年大中型灌区改造中被忽视的灌区工程中的另一条腿。这些年投入少，有些灌区排水问题更加突出。</a:t>
            </a:r>
            <a:endParaRPr lang="en-US" altLang="zh-CN" sz="1400" dirty="0" smtClean="0">
              <a:latin typeface="+mn-ea"/>
            </a:endParaRPr>
          </a:p>
          <a:p>
            <a:pPr>
              <a:lnSpc>
                <a:spcPct val="150000"/>
              </a:lnSpc>
            </a:pPr>
            <a:r>
              <a:rPr lang="zh-CN" altLang="en-US" sz="1400" dirty="0" smtClean="0">
                <a:latin typeface="+mn-ea"/>
              </a:rPr>
              <a:t>另外，大型灌区万亩专管人员</a:t>
            </a:r>
            <a:r>
              <a:rPr lang="en-US" altLang="zh-CN" sz="1400" dirty="0" smtClean="0">
                <a:latin typeface="+mn-ea"/>
              </a:rPr>
              <a:t>3.3</a:t>
            </a:r>
            <a:r>
              <a:rPr lang="zh-CN" altLang="en-US" sz="1400" dirty="0" smtClean="0">
                <a:latin typeface="+mn-ea"/>
              </a:rPr>
              <a:t>人，中型灌区是</a:t>
            </a:r>
            <a:r>
              <a:rPr lang="en-US" altLang="zh-CN" sz="1400" dirty="0" smtClean="0">
                <a:latin typeface="+mn-ea"/>
              </a:rPr>
              <a:t>4.8</a:t>
            </a:r>
            <a:r>
              <a:rPr lang="zh-CN" altLang="en-US" sz="1400" dirty="0" smtClean="0">
                <a:latin typeface="+mn-ea"/>
              </a:rPr>
              <a:t>人。澳大利亚的灌区是</a:t>
            </a:r>
            <a:r>
              <a:rPr lang="en-US" altLang="zh-CN" sz="1400" dirty="0" smtClean="0">
                <a:latin typeface="+mn-ea"/>
              </a:rPr>
              <a:t>0.3</a:t>
            </a:r>
            <a:r>
              <a:rPr lang="zh-CN" altLang="en-US" sz="1400" dirty="0" smtClean="0">
                <a:latin typeface="+mn-ea"/>
              </a:rPr>
              <a:t>人，差了</a:t>
            </a:r>
            <a:r>
              <a:rPr lang="en-US" altLang="zh-CN" sz="1400" dirty="0" smtClean="0">
                <a:latin typeface="+mn-ea"/>
              </a:rPr>
              <a:t>10</a:t>
            </a:r>
            <a:r>
              <a:rPr lang="zh-CN" altLang="en-US" sz="1400" dirty="0" smtClean="0">
                <a:latin typeface="+mn-ea"/>
              </a:rPr>
              <a:t>倍。</a:t>
            </a:r>
            <a:endParaRPr lang="en-US" altLang="zh-CN" sz="1400" dirty="0" smtClean="0">
              <a:latin typeface="+mn-ea"/>
            </a:endParaRPr>
          </a:p>
          <a:p>
            <a:pPr>
              <a:lnSpc>
                <a:spcPct val="150000"/>
              </a:lnSpc>
            </a:pPr>
            <a:r>
              <a:rPr lang="zh-CN" altLang="en-US" sz="1400" dirty="0" smtClean="0">
                <a:latin typeface="+mn-ea"/>
              </a:rPr>
              <a:t>执行水价，大中型灌区普遍偏低，还有许多灌区不收水费。</a:t>
            </a:r>
            <a:endParaRPr lang="zh-CN" altLang="en-US" sz="1400" dirty="0">
              <a:latin typeface="+mn-ea"/>
            </a:endParaRPr>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716076"/>
            <a:ext cx="5388610" cy="4591880"/>
          </a:xfrm>
        </p:spPr>
        <p:txBody>
          <a:bodyPr/>
          <a:lstStyle/>
          <a:p>
            <a:pPr>
              <a:lnSpc>
                <a:spcPct val="150000"/>
              </a:lnSpc>
            </a:pPr>
            <a:r>
              <a:rPr lang="zh-CN" altLang="en-US" sz="1400" dirty="0" smtClean="0"/>
              <a:t>经过多年的节水改造，大中型灌区的灌溉水利用率得到显著提升。</a:t>
            </a:r>
            <a:r>
              <a:rPr lang="en-US" altLang="zh-CN" sz="1400" dirty="0" smtClean="0"/>
              <a:t>2017</a:t>
            </a:r>
            <a:r>
              <a:rPr lang="zh-CN" altLang="en-US" sz="1400" dirty="0" smtClean="0"/>
              <a:t>年大型灌区平均达到</a:t>
            </a:r>
            <a:r>
              <a:rPr lang="en-US" altLang="zh-CN" sz="1400" dirty="0" smtClean="0"/>
              <a:t>0.498</a:t>
            </a:r>
            <a:r>
              <a:rPr lang="zh-CN" altLang="en-US" sz="1400" dirty="0" smtClean="0"/>
              <a:t>，中型灌区平均达到</a:t>
            </a:r>
            <a:r>
              <a:rPr lang="en-US" altLang="zh-CN" sz="1400" dirty="0" smtClean="0"/>
              <a:t>0.516</a:t>
            </a:r>
            <a:r>
              <a:rPr lang="zh-CN" altLang="en-US" sz="1400" dirty="0" smtClean="0"/>
              <a:t>。</a:t>
            </a:r>
            <a:endParaRPr lang="en-US" altLang="zh-CN" sz="1400" dirty="0" smtClean="0"/>
          </a:p>
          <a:p>
            <a:pPr>
              <a:lnSpc>
                <a:spcPct val="150000"/>
              </a:lnSpc>
            </a:pPr>
            <a:r>
              <a:rPr lang="en-US" altLang="zh-CN" sz="1400" dirty="0" smtClean="0"/>
              <a:t>2018</a:t>
            </a:r>
            <a:r>
              <a:rPr lang="zh-CN" altLang="en-US" sz="1400" dirty="0" smtClean="0"/>
              <a:t>年数据也整理出来了，大型灌区达到</a:t>
            </a:r>
            <a:r>
              <a:rPr lang="en-US" altLang="zh-CN" sz="1400" dirty="0" smtClean="0"/>
              <a:t>0.505</a:t>
            </a:r>
            <a:r>
              <a:rPr lang="zh-CN" altLang="en-US" sz="1400" dirty="0" smtClean="0"/>
              <a:t>，中型灌区达到了</a:t>
            </a:r>
            <a:r>
              <a:rPr lang="en-US" altLang="zh-CN" sz="1400" dirty="0" smtClean="0"/>
              <a:t>0.522,</a:t>
            </a:r>
            <a:r>
              <a:rPr lang="zh-CN" altLang="en-US" sz="1400" dirty="0" smtClean="0"/>
              <a:t>。</a:t>
            </a:r>
            <a:endParaRPr lang="en-US" altLang="zh-CN" sz="1400" dirty="0" smtClean="0"/>
          </a:p>
          <a:p>
            <a:pPr>
              <a:lnSpc>
                <a:spcPct val="150000"/>
              </a:lnSpc>
            </a:pPr>
            <a:r>
              <a:rPr lang="zh-CN" altLang="en-US" sz="1400" dirty="0" smtClean="0"/>
              <a:t>从测算分析的样点灌区来看，大型灌区</a:t>
            </a:r>
            <a:r>
              <a:rPr lang="en-US" altLang="zh-CN" sz="1400" dirty="0" smtClean="0"/>
              <a:t>60.1%</a:t>
            </a:r>
            <a:r>
              <a:rPr lang="zh-CN" altLang="en-US" sz="1400" dirty="0" smtClean="0"/>
              <a:t>的灌区都超过了节水灌溉工程技术标准规定的下限</a:t>
            </a:r>
            <a:r>
              <a:rPr lang="en-US" altLang="zh-CN" sz="1400" dirty="0" smtClean="0"/>
              <a:t>0.50</a:t>
            </a:r>
            <a:r>
              <a:rPr lang="zh-CN" altLang="en-US" sz="1400" dirty="0" smtClean="0"/>
              <a:t>，这主要是由于节水灌溉工程技术标准是按照灌区地面灌溉方式确定的，实际上现在有些灌区，在田间环节采用了喷微灌高效节水灌溉技术，用水效率大大提高，还有一些不是真正的大型灌区，是打捆的大型灌区，所以其效率也高。看来，节水灌溉工程技术规范应该与时俱进进行修改了。</a:t>
            </a:r>
            <a:endParaRPr lang="en-US" altLang="zh-CN" sz="1400" dirty="0" smtClean="0"/>
          </a:p>
          <a:p>
            <a:pPr>
              <a:lnSpc>
                <a:spcPct val="150000"/>
              </a:lnSpc>
            </a:pPr>
            <a:r>
              <a:rPr lang="zh-CN" altLang="en-US" sz="1400" dirty="0"/>
              <a:t>中型</a:t>
            </a:r>
            <a:r>
              <a:rPr lang="zh-CN" altLang="en-US" sz="1400" dirty="0" smtClean="0"/>
              <a:t>灌区的用水效率与节水灌溉标准还有较大差距。</a:t>
            </a:r>
            <a:endParaRPr lang="en-US" altLang="zh-CN" sz="1400" dirty="0" smtClean="0"/>
          </a:p>
          <a:p>
            <a:pPr>
              <a:lnSpc>
                <a:spcPct val="150000"/>
              </a:lnSpc>
            </a:pPr>
            <a:r>
              <a:rPr lang="zh-CN" altLang="en-US" sz="1400" dirty="0" smtClean="0"/>
              <a:t>上面讲的这些是我国大中型灌区的现状情况和家底儿。下面看看新时代对灌区的新要求。</a:t>
            </a:r>
            <a:endParaRPr lang="zh-CN" altLang="en-US" sz="1400" dirty="0"/>
          </a:p>
        </p:txBody>
      </p:sp>
      <p:sp>
        <p:nvSpPr>
          <p:cNvPr id="4" name="灯片编号占位符 3"/>
          <p:cNvSpPr>
            <a:spLocks noGrp="1"/>
          </p:cNvSpPr>
          <p:nvPr>
            <p:ph type="sldNum" sz="quarter" idx="10"/>
          </p:nvPr>
        </p:nvSpPr>
        <p:spPr/>
        <p:txBody>
          <a:bodyPr/>
          <a:lstStyle/>
          <a:p>
            <a:fld id="{065BFAE3-5A29-45C7-866A-5C7F99A518D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1.png"/><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2.png"/><Relationship Id="rId6" Type="http://schemas.openxmlformats.org/officeDocument/2006/relationships/tags" Target="../tags/tag51.xml"/><Relationship Id="rId5" Type="http://schemas.openxmlformats.org/officeDocument/2006/relationships/image" Target="../media/image1.png"/><Relationship Id="rId4" Type="http://schemas.openxmlformats.org/officeDocument/2006/relationships/tags" Target="../tags/tag50.xml"/><Relationship Id="rId3" Type="http://schemas.openxmlformats.org/officeDocument/2006/relationships/image" Target="../media/image11.png"/><Relationship Id="rId2" Type="http://schemas.openxmlformats.org/officeDocument/2006/relationships/tags" Target="../tags/tag49.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12.png"/><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image" Target="../media/image13.pn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9.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9.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14.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5.png"/><Relationship Id="rId2" Type="http://schemas.openxmlformats.org/officeDocument/2006/relationships/tags" Target="../tags/tag7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image" Target="../media/image17.png"/><Relationship Id="rId5" Type="http://schemas.openxmlformats.org/officeDocument/2006/relationships/tags" Target="../tags/tag86.xml"/><Relationship Id="rId4" Type="http://schemas.openxmlformats.org/officeDocument/2006/relationships/image" Target="../media/image16.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5.png"/><Relationship Id="rId4" Type="http://schemas.openxmlformats.org/officeDocument/2006/relationships/tags" Target="../tags/tag21.xml"/><Relationship Id="rId3" Type="http://schemas.openxmlformats.org/officeDocument/2006/relationships/image" Target="../media/image6.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8.png"/><Relationship Id="rId4" Type="http://schemas.openxmlformats.org/officeDocument/2006/relationships/tags" Target="../tags/tag26.xml"/><Relationship Id="rId3" Type="http://schemas.openxmlformats.org/officeDocument/2006/relationships/image" Target="../media/image7.pn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9.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9.png"/><Relationship Id="rId4" Type="http://schemas.openxmlformats.org/officeDocument/2006/relationships/tags" Target="../tags/tag41.xml"/><Relationship Id="rId3" Type="http://schemas.openxmlformats.org/officeDocument/2006/relationships/image" Target="../media/image10.png"/><Relationship Id="rId2" Type="http://schemas.openxmlformats.org/officeDocument/2006/relationships/tags" Target="../tags/tag4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0963" name="组合 3"/>
          <p:cNvGrpSpPr/>
          <p:nvPr/>
        </p:nvGrpSpPr>
        <p:grpSpPr>
          <a:xfrm>
            <a:off x="0" y="0"/>
            <a:ext cx="9144000" cy="7454900"/>
            <a:chOff x="0" y="0"/>
            <a:chExt cx="19200" cy="11740"/>
          </a:xfrm>
        </p:grpSpPr>
        <p:grpSp>
          <p:nvGrpSpPr>
            <p:cNvPr id="40964" name="组合 5"/>
            <p:cNvGrpSpPr/>
            <p:nvPr userDrawn="1"/>
          </p:nvGrpSpPr>
          <p:grpSpPr>
            <a:xfrm>
              <a:off x="0" y="0"/>
              <a:ext cx="19200" cy="3223"/>
              <a:chOff x="0" y="0"/>
              <a:chExt cx="12192000" cy="2046605"/>
            </a:xfrm>
          </p:grpSpPr>
          <p:pic>
            <p:nvPicPr>
              <p:cNvPr id="40965" name="图片 6"/>
              <p:cNvPicPr>
                <a:picLocks noChangeAspect="1"/>
              </p:cNvPicPr>
              <p:nvPr userDrawn="1">
                <p:custDataLst>
                  <p:tags r:id="rId2"/>
                </p:custDataLst>
              </p:nvPr>
            </p:nvPicPr>
            <p:blipFill>
              <a:blip r:embed="rId3"/>
              <a:stretch>
                <a:fillRect/>
              </a:stretch>
            </p:blipFill>
            <p:spPr>
              <a:xfrm>
                <a:off x="0" y="0"/>
                <a:ext cx="12192000" cy="2046605"/>
              </a:xfrm>
              <a:prstGeom prst="rect">
                <a:avLst/>
              </a:prstGeom>
              <a:noFill/>
              <a:ln w="9525">
                <a:noFill/>
              </a:ln>
            </p:spPr>
          </p:pic>
          <p:pic>
            <p:nvPicPr>
              <p:cNvPr id="40966" name="图片 8"/>
              <p:cNvPicPr>
                <a:picLocks noChangeAspect="1"/>
              </p:cNvPicPr>
              <p:nvPr userDrawn="1">
                <p:custDataLst>
                  <p:tags r:id="rId4"/>
                </p:custDataLst>
              </p:nvPr>
            </p:nvPicPr>
            <p:blipFill>
              <a:blip r:embed="rId5"/>
              <a:stretch>
                <a:fillRect/>
              </a:stretch>
            </p:blipFill>
            <p:spPr>
              <a:xfrm>
                <a:off x="0" y="10686"/>
                <a:ext cx="12192000" cy="1704978"/>
              </a:xfrm>
              <a:prstGeom prst="rect">
                <a:avLst/>
              </a:prstGeom>
              <a:noFill/>
              <a:ln w="9525">
                <a:noFill/>
              </a:ln>
            </p:spPr>
          </p:pic>
        </p:grpSp>
        <p:pic>
          <p:nvPicPr>
            <p:cNvPr id="40967" name="图片 7"/>
            <p:cNvPicPr>
              <a:picLocks noChangeAspect="1"/>
            </p:cNvPicPr>
            <p:nvPr userDrawn="1">
              <p:custDataLst>
                <p:tags r:id="rId6"/>
              </p:custDataLst>
            </p:nvPr>
          </p:nvPicPr>
          <p:blipFill>
            <a:blip r:embed="rId7"/>
            <a:stretch>
              <a:fillRect/>
            </a:stretch>
          </p:blipFill>
          <p:spPr>
            <a:xfrm>
              <a:off x="0" y="9728"/>
              <a:ext cx="19200" cy="2012"/>
            </a:xfrm>
            <a:prstGeom prst="rect">
              <a:avLst/>
            </a:prstGeom>
            <a:noFill/>
            <a:ln w="9525">
              <a:noFill/>
            </a:ln>
          </p:spPr>
        </p:pic>
      </p:grpSp>
      <p:sp>
        <p:nvSpPr>
          <p:cNvPr id="3" name="副标题 2"/>
          <p:cNvSpPr>
            <a:spLocks noGrp="1"/>
          </p:cNvSpPr>
          <p:nvPr>
            <p:ph type="subTitle" idx="1" hasCustomPrompt="1"/>
          </p:nvPr>
        </p:nvSpPr>
        <p:spPr>
          <a:xfrm>
            <a:off x="1662589" y="3503930"/>
            <a:ext cx="5819299" cy="491490"/>
          </a:xfrm>
        </p:spPr>
        <p:txBody>
          <a:bodyPr lIns="90000" tIns="46800" rIns="90000" bIns="46800">
            <a:normAutofit/>
          </a:bodyPr>
          <a:lstStyle>
            <a:lvl1pPr marL="0" indent="0" algn="ctr" eaLnBrk="1" fontAlgn="auto" latinLnBrk="0" hangingPunct="1">
              <a:lnSpc>
                <a:spcPct val="100000"/>
              </a:lnSpc>
              <a:buNone/>
              <a:defRPr sz="1500" u="none" strike="noStrike" kern="1200" cap="none" spc="0" normalizeH="0" baseline="0">
                <a:solidFill>
                  <a:schemeClr val="accent1"/>
                </a:solidFill>
                <a:uFillTx/>
                <a:latin typeface="Arial" panose="020B0604020202020204" pitchFamily="34" charset="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2" name="标题 1"/>
          <p:cNvSpPr>
            <a:spLocks noGrp="1"/>
          </p:cNvSpPr>
          <p:nvPr>
            <p:ph type="ctrTitle" hasCustomPrompt="1"/>
          </p:nvPr>
        </p:nvSpPr>
        <p:spPr>
          <a:xfrm>
            <a:off x="1662351" y="2292046"/>
            <a:ext cx="5819299" cy="1150960"/>
          </a:xfrm>
        </p:spPr>
        <p:txBody>
          <a:bodyPr lIns="90000" tIns="46800" rIns="90000" bIns="46800" anchor="b" anchorCtr="0">
            <a:noAutofit/>
          </a:bodyPr>
          <a:lstStyle>
            <a:lvl1pPr algn="ctr">
              <a:defRPr sz="4500" spc="600" baseline="0">
                <a:solidFill>
                  <a:schemeClr val="accent1"/>
                </a:solidFill>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5" name="文本占位符 4"/>
          <p:cNvSpPr>
            <a:spLocks noGrp="1"/>
          </p:cNvSpPr>
          <p:nvPr>
            <p:ph type="body" sz="quarter" idx="13" hasCustomPrompt="1"/>
          </p:nvPr>
        </p:nvSpPr>
        <p:spPr>
          <a:xfrm>
            <a:off x="3383279" y="4490846"/>
            <a:ext cx="1037320"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4" name="文本占位符 13"/>
          <p:cNvSpPr>
            <a:spLocks noGrp="1"/>
          </p:cNvSpPr>
          <p:nvPr>
            <p:ph type="body" sz="quarter" idx="14" hasCustomPrompt="1"/>
          </p:nvPr>
        </p:nvSpPr>
        <p:spPr>
          <a:xfrm>
            <a:off x="4572000" y="4490846"/>
            <a:ext cx="1037319"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50179" name="图片 5"/>
          <p:cNvPicPr>
            <a:picLocks noChangeAspect="1"/>
          </p:cNvPicPr>
          <p:nvPr>
            <p:custDataLst>
              <p:tags r:id="rId2"/>
            </p:custDataLst>
          </p:nvPr>
        </p:nvPicPr>
        <p:blipFill>
          <a:blip r:embed="rId3"/>
          <a:stretch>
            <a:fillRect/>
          </a:stretch>
        </p:blipFill>
        <p:spPr>
          <a:xfrm>
            <a:off x="0" y="-15875"/>
            <a:ext cx="9144000" cy="20478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51203" name="图片 9"/>
          <p:cNvPicPr>
            <a:picLocks noChangeAspect="1"/>
          </p:cNvPicPr>
          <p:nvPr>
            <p:custDataLst>
              <p:tags r:id="rId2"/>
            </p:custDataLst>
          </p:nvPr>
        </p:nvPicPr>
        <p:blipFill>
          <a:blip r:embed="rId3"/>
          <a:stretch>
            <a:fillRect/>
          </a:stretch>
        </p:blipFill>
        <p:spPr>
          <a:xfrm>
            <a:off x="0" y="6176963"/>
            <a:ext cx="9144000" cy="1166812"/>
          </a:xfrm>
          <a:prstGeom prst="rect">
            <a:avLst/>
          </a:prstGeom>
          <a:noFill/>
          <a:ln w="9525">
            <a:noFill/>
          </a:ln>
        </p:spPr>
      </p:pic>
      <p:pic>
        <p:nvPicPr>
          <p:cNvPr id="51204" name="图片 5"/>
          <p:cNvPicPr>
            <a:picLocks noChangeAspect="1"/>
          </p:cNvPicPr>
          <p:nvPr>
            <p:custDataLst>
              <p:tags r:id="rId4"/>
            </p:custDataLst>
          </p:nvPr>
        </p:nvPicPr>
        <p:blipFill>
          <a:blip r:embed="rId5"/>
          <a:stretch>
            <a:fillRect/>
          </a:stretch>
        </p:blipFill>
        <p:spPr>
          <a:xfrm>
            <a:off x="0" y="34925"/>
            <a:ext cx="9144000" cy="2047875"/>
          </a:xfrm>
          <a:prstGeom prst="rect">
            <a:avLst/>
          </a:prstGeom>
          <a:noFill/>
          <a:ln w="9525">
            <a:noFill/>
          </a:ln>
        </p:spPr>
      </p:pic>
      <p:pic>
        <p:nvPicPr>
          <p:cNvPr id="51205" name="图片 8"/>
          <p:cNvPicPr>
            <a:picLocks noChangeAspect="1"/>
          </p:cNvPicPr>
          <p:nvPr>
            <p:custDataLst>
              <p:tags r:id="rId6"/>
            </p:custDataLst>
          </p:nvPr>
        </p:nvPicPr>
        <p:blipFill>
          <a:blip r:embed="rId7"/>
          <a:stretch>
            <a:fillRect/>
          </a:stretch>
        </p:blipFill>
        <p:spPr>
          <a:xfrm>
            <a:off x="0" y="0"/>
            <a:ext cx="9144000" cy="1704975"/>
          </a:xfrm>
          <a:prstGeom prst="rect">
            <a:avLst/>
          </a:prstGeom>
          <a:noFill/>
          <a:ln w="9525">
            <a:noFill/>
          </a:ln>
        </p:spPr>
      </p:pic>
      <p:sp>
        <p:nvSpPr>
          <p:cNvPr id="2" name="标题 1"/>
          <p:cNvSpPr>
            <a:spLocks noGrp="1"/>
          </p:cNvSpPr>
          <p:nvPr>
            <p:ph type="title" hasCustomPrompt="1"/>
          </p:nvPr>
        </p:nvSpPr>
        <p:spPr>
          <a:xfrm>
            <a:off x="2344229" y="2421777"/>
            <a:ext cx="445554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3474527" y="4417887"/>
            <a:ext cx="976576" cy="485285"/>
          </a:xfrm>
          <a:solidFill>
            <a:schemeClr val="accent1"/>
          </a:solidFill>
        </p:spPr>
        <p:txBody>
          <a:bodyPr/>
          <a:lstStyle>
            <a:lvl1pPr marL="0" indent="0" algn="r">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5" name="文本占位符 14"/>
          <p:cNvSpPr>
            <a:spLocks noGrp="1"/>
          </p:cNvSpPr>
          <p:nvPr>
            <p:ph type="body" sz="quarter" idx="14" hasCustomPrompt="1"/>
          </p:nvPr>
        </p:nvSpPr>
        <p:spPr>
          <a:xfrm>
            <a:off x="4692899" y="4417887"/>
            <a:ext cx="976577" cy="485285"/>
          </a:xfrm>
          <a:ln>
            <a:solidFill>
              <a:schemeClr val="accent1"/>
            </a:solidFill>
          </a:ln>
        </p:spPr>
        <p:txBody>
          <a:bodyPr/>
          <a:lstStyle>
            <a:lvl1pPr marL="0" indent="0">
              <a:buNone/>
              <a:defRPr>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2227" name="图片 17"/>
          <p:cNvPicPr>
            <a:picLocks noChangeAspect="1"/>
          </p:cNvPicPr>
          <p:nvPr>
            <p:custDataLst>
              <p:tags r:id="rId2"/>
            </p:custDataLst>
          </p:nvPr>
        </p:nvPicPr>
        <p:blipFill>
          <a:blip r:embed="rId3"/>
          <a:stretch>
            <a:fillRect/>
          </a:stretch>
        </p:blipFill>
        <p:spPr>
          <a:xfrm>
            <a:off x="0" y="6176963"/>
            <a:ext cx="9144000" cy="1316037"/>
          </a:xfrm>
          <a:prstGeom prst="rect">
            <a:avLst/>
          </a:prstGeom>
          <a:noFill/>
          <a:ln w="9525">
            <a:noFill/>
          </a:ln>
        </p:spPr>
      </p:pic>
      <p:sp>
        <p:nvSpPr>
          <p:cNvPr id="2" name="标题 1"/>
          <p:cNvSpPr>
            <a:spLocks noGrp="1"/>
          </p:cNvSpPr>
          <p:nvPr>
            <p:ph type="title"/>
          </p:nvPr>
        </p:nvSpPr>
        <p:spPr/>
        <p:txBody>
          <a:bodyPr>
            <a:noAutofit/>
          </a:bodyPr>
          <a:lstStyle>
            <a:lvl1pPr>
              <a:defRPr sz="18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fld id="{760FBDFE-C587-4B4C-A407-44438C67B59E}" type="datetimeFigureOut">
              <a:rPr lang="zh-CN" altLang="en-US" strike="noStrike" noProof="1" smtClean="0">
                <a:latin typeface="微软雅黑" panose="020B0503020204020204" pitchFamily="34" charset="-122"/>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fld id="{49AE70B2-8BF9-45C0-BB95-33D1B9D3A854}" type="slidenum">
              <a:rPr lang="zh-CN" altLang="en-US" strike="noStrike" noProof="1" smtClean="0">
                <a:latin typeface="微软雅黑" panose="020B0503020204020204" pitchFamily="34"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pitchFamily="34" charset="-122"/>
              <a:sym typeface="+mn-ea"/>
            </a:endParaRPr>
          </a:p>
        </p:txBody>
      </p:sp>
      <p:pic>
        <p:nvPicPr>
          <p:cNvPr id="53252" name="图片 9" descr="C:\Users\kingsoft\Desktop\图片7副本.png图片7副本"/>
          <p:cNvPicPr>
            <a:picLocks noChangeAspect="1"/>
          </p:cNvPicPr>
          <p:nvPr>
            <p:custDataLst>
              <p:tags r:id="rId3"/>
            </p:custDataLst>
          </p:nvPr>
        </p:nvPicPr>
        <p:blipFill>
          <a:blip r:embed="rId4"/>
          <a:stretch>
            <a:fillRect/>
          </a:stretch>
        </p:blipFill>
        <p:spPr>
          <a:xfrm flipH="1">
            <a:off x="5303838" y="4933950"/>
            <a:ext cx="3622675" cy="1651000"/>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t>第二级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3617913"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olidFill>
                <a:schemeClr val="accent1"/>
              </a:solidFill>
              <a:sym typeface="+mn-ea"/>
            </a:endParaRPr>
          </a:p>
        </p:txBody>
      </p:sp>
      <p:pic>
        <p:nvPicPr>
          <p:cNvPr id="54276" name="图片 9" descr="C:\Users\kingsoft\Desktop\图片7副本.png图片7副本"/>
          <p:cNvPicPr>
            <a:picLocks noChangeAspect="1"/>
          </p:cNvPicPr>
          <p:nvPr>
            <p:custDataLst>
              <p:tags r:id="rId3"/>
            </p:custDataLst>
          </p:nvPr>
        </p:nvPicPr>
        <p:blipFill>
          <a:blip r:embed="rId4"/>
          <a:stretch>
            <a:fillRect/>
          </a:stretch>
        </p:blipFill>
        <p:spPr>
          <a:xfrm flipH="1">
            <a:off x="6173788" y="5327650"/>
            <a:ext cx="2970212" cy="1530350"/>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55300" name="图片 15" descr="C:\Users\kingsoft\Desktop\图片7副本.png图片7副本"/>
          <p:cNvPicPr>
            <a:picLocks noChangeAspect="1"/>
          </p:cNvPicPr>
          <p:nvPr>
            <p:custDataLst>
              <p:tags r:id="rId3"/>
            </p:custDataLst>
          </p:nvPr>
        </p:nvPicPr>
        <p:blipFill>
          <a:blip r:embed="rId4"/>
          <a:stretch>
            <a:fillRect/>
          </a:stretch>
        </p:blipFill>
        <p:spPr>
          <a:xfrm flipH="1">
            <a:off x="6173788" y="5327650"/>
            <a:ext cx="2970212" cy="1530350"/>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56323" name="图片 17"/>
          <p:cNvPicPr>
            <a:picLocks noChangeAspect="1"/>
          </p:cNvPicPr>
          <p:nvPr>
            <p:custDataLst>
              <p:tags r:id="rId2"/>
            </p:custDataLst>
          </p:nvPr>
        </p:nvPicPr>
        <p:blipFill>
          <a:blip r:embed="rId3"/>
          <a:stretch>
            <a:fillRect/>
          </a:stretch>
        </p:blipFill>
        <p:spPr>
          <a:xfrm>
            <a:off x="3175" y="0"/>
            <a:ext cx="9144000" cy="1974850"/>
          </a:xfrm>
          <a:prstGeom prst="rect">
            <a:avLst/>
          </a:prstGeom>
          <a:noFill/>
          <a:ln w="9525">
            <a:noFill/>
          </a:ln>
        </p:spPr>
      </p:pic>
      <p:sp>
        <p:nvSpPr>
          <p:cNvPr id="13" name="矩形 12"/>
          <p:cNvSpPr/>
          <p:nvPr>
            <p:custDataLst>
              <p:tags r:id="rId4"/>
            </p:custDataLst>
          </p:nvPr>
        </p:nvSpPr>
        <p:spPr>
          <a:xfrm>
            <a:off x="0" y="50419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57347" name="图片 17"/>
          <p:cNvPicPr>
            <a:picLocks noChangeAspect="1"/>
          </p:cNvPicPr>
          <p:nvPr>
            <p:custDataLst>
              <p:tags r:id="rId2"/>
            </p:custDataLst>
          </p:nvPr>
        </p:nvPicPr>
        <p:blipFill>
          <a:blip r:embed="rId3"/>
          <a:stretch>
            <a:fillRect/>
          </a:stretch>
        </p:blipFill>
        <p:spPr>
          <a:xfrm>
            <a:off x="0" y="6242050"/>
            <a:ext cx="9144000" cy="1231900"/>
          </a:xfrm>
          <a:prstGeom prst="rect">
            <a:avLst/>
          </a:prstGeom>
          <a:noFill/>
          <a:ln w="9525">
            <a:noFill/>
          </a:ln>
        </p:spPr>
      </p:pic>
      <p:sp>
        <p:nvSpPr>
          <p:cNvPr id="15" name="矩形 14"/>
          <p:cNvSpPr/>
          <p:nvPr>
            <p:custDataLst>
              <p:tags r:id="rId4"/>
            </p:custDataLst>
          </p:nvPr>
        </p:nvSpPr>
        <p:spPr>
          <a:xfrm>
            <a:off x="0" y="0"/>
            <a:ext cx="9144000" cy="914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endParaRPr lang="en-US" altLang="zh-CN" sz="1350" strike="noStrike" noProof="1">
              <a:latin typeface="Viner Hand ITC" charset="0"/>
              <a:cs typeface="Viner Hand ITC" charset="0"/>
              <a:sym typeface="+mn-ea"/>
            </a:endParaRPr>
          </a:p>
        </p:txBody>
      </p:sp>
      <p:sp>
        <p:nvSpPr>
          <p:cNvPr id="2" name="标题 1"/>
          <p:cNvSpPr>
            <a:spLocks noGrp="1"/>
          </p:cNvSpPr>
          <p:nvPr>
            <p:ph type="title"/>
          </p:nvPr>
        </p:nvSpPr>
        <p:spPr>
          <a:xfrm>
            <a:off x="434700" y="237600"/>
            <a:ext cx="8278200" cy="441964"/>
          </a:xfrm>
        </p:spPr>
        <p:txBody>
          <a:bodyPr>
            <a:normAutofit/>
          </a:bodyPr>
          <a:lstStyle>
            <a:lvl1pPr>
              <a:defRPr sz="21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a:t>单击此处编辑母版文本样式</a:t>
            </a:r>
            <a:endParaRPr lang="zh-CN" altLang="en-US" strike="noStrike" noProof="1"/>
          </a:p>
          <a:p>
            <a:pPr lvl="1" fontAlgn="auto"/>
            <a:r>
              <a:rPr lang="zh-CN" altLang="en-US" sz="1050" strike="noStrike" noProof="1" dirty="0">
                <a:sym typeface="+mn-ea"/>
              </a:rPr>
              <a:t>第</a:t>
            </a:r>
            <a:r>
              <a:rPr lang="zh-CN" altLang="en-US" sz="1050" strike="noStrike" noProof="1"/>
              <a:t>二级</a:t>
            </a:r>
            <a:endParaRPr lang="zh-CN" altLang="en-US" strike="noStrike" noProof="1"/>
          </a:p>
          <a:p>
            <a:pPr lvl="2" fontAlgn="auto"/>
            <a:r>
              <a:rPr lang="zh-CN" altLang="en-US" sz="1050" strike="noStrike" noProof="1" dirty="0">
                <a:sym typeface="+mn-ea"/>
              </a:rPr>
              <a:t>第</a:t>
            </a:r>
            <a:r>
              <a:rPr lang="zh-CN" altLang="en-US" sz="1050" strike="noStrike" noProof="1"/>
              <a:t>三级</a:t>
            </a:r>
            <a:endParaRPr lang="zh-CN" altLang="en-US" strike="noStrike" noProof="1"/>
          </a:p>
          <a:p>
            <a:pPr lvl="3" fontAlgn="auto"/>
            <a:r>
              <a:rPr lang="zh-CN" altLang="en-US" sz="1050" strike="noStrike" noProof="1" dirty="0">
                <a:sym typeface="+mn-ea"/>
              </a:rPr>
              <a:t>第</a:t>
            </a:r>
            <a:r>
              <a:rPr lang="zh-CN" altLang="en-US" sz="1050" strike="noStrike" noProof="1"/>
              <a:t>四级</a:t>
            </a:r>
            <a:endParaRPr lang="zh-CN" altLang="en-US" strike="noStrike" noProof="1"/>
          </a:p>
          <a:p>
            <a:pPr lvl="4" fontAlgn="auto"/>
            <a:r>
              <a:rPr lang="zh-CN" altLang="en-US" sz="1050" strike="noStrike" noProof="1" dirty="0">
                <a:sym typeface="+mn-ea"/>
              </a:rPr>
              <a:t>第</a:t>
            </a:r>
            <a:r>
              <a:rPr lang="zh-CN" altLang="en-US" sz="1050" strike="noStrike" noProof="1"/>
              <a:t>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a:t>单击此处编辑母版文本样式</a:t>
            </a:r>
            <a:endParaRPr lang="zh-CN" altLang="en-US" strike="noStrike" noProof="1"/>
          </a:p>
          <a:p>
            <a:pPr lvl="1" fontAlgn="auto"/>
            <a:r>
              <a:rPr lang="zh-CN" altLang="en-US" sz="1050" strike="noStrike" noProof="1" dirty="0">
                <a:sym typeface="+mn-ea"/>
              </a:rPr>
              <a:t>第</a:t>
            </a:r>
            <a:r>
              <a:rPr lang="zh-CN" altLang="en-US" sz="1050" strike="noStrike" noProof="1"/>
              <a:t>二级</a:t>
            </a:r>
            <a:endParaRPr lang="zh-CN" altLang="en-US" strike="noStrike" noProof="1"/>
          </a:p>
          <a:p>
            <a:pPr lvl="2" fontAlgn="auto"/>
            <a:r>
              <a:rPr lang="zh-CN" altLang="en-US" sz="1050" strike="noStrike" noProof="1" dirty="0">
                <a:sym typeface="+mn-ea"/>
              </a:rPr>
              <a:t>第</a:t>
            </a:r>
            <a:r>
              <a:rPr lang="zh-CN" altLang="en-US" sz="1050" strike="noStrike" noProof="1"/>
              <a:t>三级</a:t>
            </a:r>
            <a:endParaRPr lang="zh-CN" altLang="en-US" strike="noStrike" noProof="1"/>
          </a:p>
          <a:p>
            <a:pPr lvl="3" fontAlgn="auto"/>
            <a:r>
              <a:rPr lang="zh-CN" altLang="en-US" sz="1050" strike="noStrike" noProof="1" dirty="0">
                <a:sym typeface="+mn-ea"/>
              </a:rPr>
              <a:t>第</a:t>
            </a:r>
            <a:r>
              <a:rPr lang="zh-CN" altLang="en-US" sz="1050" strike="noStrike" noProof="1"/>
              <a:t>四级</a:t>
            </a:r>
            <a:endParaRPr lang="zh-CN" altLang="en-US" strike="noStrike" noProof="1"/>
          </a:p>
          <a:p>
            <a:pPr lvl="4" fontAlgn="auto"/>
            <a:r>
              <a:rPr lang="zh-CN" altLang="en-US" sz="1050" strike="noStrike" noProof="1" dirty="0">
                <a:sym typeface="+mn-ea"/>
              </a:rPr>
              <a:t>第</a:t>
            </a:r>
            <a:r>
              <a:rPr lang="zh-CN" altLang="en-US" sz="1050" strike="noStrike" noProof="1"/>
              <a:t>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z="1050"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z="1050"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8850"/>
            <a:ext cx="9144000" cy="49403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58372" name="图片 8" descr="C:\Users\kingsoft\Desktop\图片7副本.png图片7副本"/>
          <p:cNvPicPr>
            <a:picLocks noChangeAspect="1"/>
          </p:cNvPicPr>
          <p:nvPr>
            <p:custDataLst>
              <p:tags r:id="rId3"/>
            </p:custDataLst>
          </p:nvPr>
        </p:nvPicPr>
        <p:blipFill>
          <a:blip r:embed="rId4"/>
          <a:stretch>
            <a:fillRect/>
          </a:stretch>
        </p:blipFill>
        <p:spPr>
          <a:xfrm flipH="1">
            <a:off x="6321425" y="4916488"/>
            <a:ext cx="2822575" cy="982662"/>
          </a:xfrm>
          <a:prstGeom prst="rect">
            <a:avLst/>
          </a:prstGeom>
          <a:noFill/>
          <a:ln w="9525">
            <a:noFill/>
          </a:ln>
        </p:spPr>
      </p:pic>
      <p:pic>
        <p:nvPicPr>
          <p:cNvPr id="58373" name="图片 9" descr="C:\Users\kingsoft\Desktop\图片7副本.png图片7副本"/>
          <p:cNvPicPr>
            <a:picLocks noChangeAspect="1"/>
          </p:cNvPicPr>
          <p:nvPr>
            <p:custDataLst>
              <p:tags r:id="rId5"/>
            </p:custDataLst>
          </p:nvPr>
        </p:nvPicPr>
        <p:blipFill>
          <a:blip r:embed="rId6"/>
          <a:stretch>
            <a:fillRect/>
          </a:stretch>
        </p:blipFill>
        <p:spPr>
          <a:xfrm rot="-10800000" flipH="1">
            <a:off x="0" y="0"/>
            <a:ext cx="3535363" cy="1230313"/>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1987" name="图片 6"/>
          <p:cNvPicPr>
            <a:picLocks noChangeAspect="1"/>
          </p:cNvPicPr>
          <p:nvPr>
            <p:custDataLst>
              <p:tags r:id="rId2"/>
            </p:custDataLst>
          </p:nvPr>
        </p:nvPicPr>
        <p:blipFill>
          <a:blip r:embed="rId3"/>
          <a:stretch>
            <a:fillRect/>
          </a:stretch>
        </p:blipFill>
        <p:spPr>
          <a:xfrm>
            <a:off x="0" y="6176963"/>
            <a:ext cx="9144000" cy="1325562"/>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3534247-AD25-4277-8CBC-23F4FAFDC5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865E9-DF17-45F4-AF81-33A7F296A05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43011" name="图片 6"/>
          <p:cNvPicPr>
            <a:picLocks noChangeAspect="1"/>
          </p:cNvPicPr>
          <p:nvPr>
            <p:custDataLst>
              <p:tags r:id="rId2"/>
            </p:custDataLst>
          </p:nvPr>
        </p:nvPicPr>
        <p:blipFill>
          <a:blip r:embed="rId3"/>
          <a:stretch>
            <a:fillRect/>
          </a:stretch>
        </p:blipFill>
        <p:spPr>
          <a:xfrm>
            <a:off x="0" y="34925"/>
            <a:ext cx="9144000" cy="2047875"/>
          </a:xfrm>
          <a:prstGeom prst="rect">
            <a:avLst/>
          </a:prstGeom>
          <a:noFill/>
          <a:ln w="9525">
            <a:noFill/>
          </a:ln>
        </p:spPr>
      </p:pic>
      <p:sp>
        <p:nvSpPr>
          <p:cNvPr id="2" name="标题 1"/>
          <p:cNvSpPr>
            <a:spLocks noGrp="1"/>
          </p:cNvSpPr>
          <p:nvPr>
            <p:ph type="title" hasCustomPrompt="1"/>
          </p:nvPr>
        </p:nvSpPr>
        <p:spPr>
          <a:xfrm>
            <a:off x="3938615" y="2681555"/>
            <a:ext cx="2682787" cy="716508"/>
          </a:xfrm>
        </p:spPr>
        <p:txBody>
          <a:bodyPr lIns="90000" tIns="46800" rIns="90000" bIns="0" anchor="ctr" anchorCtr="0">
            <a:normAutofit/>
          </a:bodyPr>
          <a:lstStyle>
            <a:lvl1pPr algn="dist">
              <a:defRPr sz="3300" u="none" strike="noStrike" kern="1200" cap="none" spc="300" normalizeH="0" baseline="0">
                <a:solidFill>
                  <a:schemeClr val="accent1"/>
                </a:solidFill>
                <a:uFillTx/>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hasCustomPrompt="1"/>
          </p:nvPr>
        </p:nvSpPr>
        <p:spPr>
          <a:xfrm>
            <a:off x="3938615" y="3459937"/>
            <a:ext cx="2682788" cy="544296"/>
          </a:xfrm>
        </p:spPr>
        <p:txBody>
          <a:bodyPr lIns="90000" tIns="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pic>
        <p:nvPicPr>
          <p:cNvPr id="44035" name="图片 9" descr="C:\Users\kingsoft\Desktop\图片7副本.png图片7副本"/>
          <p:cNvPicPr>
            <a:picLocks noChangeAspect="1"/>
          </p:cNvPicPr>
          <p:nvPr>
            <p:custDataLst>
              <p:tags r:id="rId2"/>
            </p:custDataLst>
          </p:nvPr>
        </p:nvPicPr>
        <p:blipFill>
          <a:blip r:embed="rId3"/>
          <a:stretch>
            <a:fillRect/>
          </a:stretch>
        </p:blipFill>
        <p:spPr>
          <a:xfrm>
            <a:off x="-12700" y="5972175"/>
            <a:ext cx="2609850" cy="908050"/>
          </a:xfrm>
          <a:prstGeom prst="rect">
            <a:avLst/>
          </a:prstGeom>
          <a:noFill/>
          <a:ln w="9525">
            <a:noFill/>
          </a:ln>
        </p:spPr>
      </p:pic>
      <p:pic>
        <p:nvPicPr>
          <p:cNvPr id="44036" name="图片 10" descr="C:\Users\kingsoft\Desktop\图片7副本.png图片7副本"/>
          <p:cNvPicPr>
            <a:picLocks noChangeAspect="1"/>
          </p:cNvPicPr>
          <p:nvPr>
            <p:custDataLst>
              <p:tags r:id="rId4"/>
            </p:custDataLst>
          </p:nvPr>
        </p:nvPicPr>
        <p:blipFill>
          <a:blip r:embed="rId5"/>
          <a:stretch>
            <a:fillRect/>
          </a:stretch>
        </p:blipFill>
        <p:spPr>
          <a:xfrm flipH="1">
            <a:off x="6537325" y="5905500"/>
            <a:ext cx="2611438" cy="9747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5059" name="图片 9" descr="C:\Users\kingsoft\Desktop\图片7副本.png图片7副本"/>
          <p:cNvPicPr>
            <a:picLocks noChangeAspect="1"/>
          </p:cNvPicPr>
          <p:nvPr>
            <p:custDataLst>
              <p:tags r:id="rId2"/>
            </p:custDataLst>
          </p:nvPr>
        </p:nvPicPr>
        <p:blipFill>
          <a:blip r:embed="rId3"/>
          <a:stretch>
            <a:fillRect/>
          </a:stretch>
        </p:blipFill>
        <p:spPr>
          <a:xfrm flipH="1">
            <a:off x="6537325" y="5905500"/>
            <a:ext cx="2611438" cy="974725"/>
          </a:xfrm>
          <a:prstGeom prst="rect">
            <a:avLst/>
          </a:prstGeom>
          <a:noFill/>
          <a:ln w="9525">
            <a:noFill/>
          </a:ln>
        </p:spPr>
      </p:pic>
      <p:pic>
        <p:nvPicPr>
          <p:cNvPr id="45060" name="图片 10" descr="C:\Users\kingsoft\Desktop\图片7副本.png图片7副本"/>
          <p:cNvPicPr>
            <a:picLocks noChangeAspect="1"/>
          </p:cNvPicPr>
          <p:nvPr>
            <p:custDataLst>
              <p:tags r:id="rId4"/>
            </p:custDataLst>
          </p:nvPr>
        </p:nvPicPr>
        <p:blipFill>
          <a:blip r:embed="rId5"/>
          <a:stretch>
            <a:fillRect/>
          </a:stretch>
        </p:blipFill>
        <p:spPr>
          <a:xfrm>
            <a:off x="-12700" y="5972175"/>
            <a:ext cx="2609850" cy="908050"/>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46083" name="组合 7"/>
          <p:cNvGrpSpPr/>
          <p:nvPr/>
        </p:nvGrpSpPr>
        <p:grpSpPr>
          <a:xfrm>
            <a:off x="0" y="-15875"/>
            <a:ext cx="2736850" cy="6858000"/>
            <a:chOff x="0" y="-15482"/>
            <a:chExt cx="3649343" cy="6857999"/>
          </a:xfrm>
        </p:grpSpPr>
        <p:pic>
          <p:nvPicPr>
            <p:cNvPr id="46084" name="图片 8"/>
            <p:cNvPicPr>
              <a:picLocks noChangeAspect="1"/>
            </p:cNvPicPr>
            <p:nvPr userDrawn="1">
              <p:custDataLst>
                <p:tags r:id="rId2"/>
              </p:custDataLst>
            </p:nvPr>
          </p:nvPicPr>
          <p:blipFill>
            <a:blip r:embed="rId3"/>
            <a:stretch>
              <a:fillRect/>
            </a:stretch>
          </p:blipFill>
          <p:spPr>
            <a:xfrm rot="-5400000">
              <a:off x="-1596587" y="1596587"/>
              <a:ext cx="6842517" cy="3649343"/>
            </a:xfrm>
            <a:prstGeom prst="rect">
              <a:avLst/>
            </a:prstGeom>
            <a:noFill/>
            <a:ln w="9525">
              <a:noFill/>
            </a:ln>
          </p:spPr>
        </p:pic>
        <p:pic>
          <p:nvPicPr>
            <p:cNvPr id="46085" name="图片 9"/>
            <p:cNvPicPr>
              <a:picLocks noChangeAspect="1"/>
            </p:cNvPicPr>
            <p:nvPr userDrawn="1">
              <p:custDataLst>
                <p:tags r:id="rId4"/>
              </p:custDataLst>
            </p:nvPr>
          </p:nvPicPr>
          <p:blipFill>
            <a:blip r:embed="rId5"/>
            <a:stretch>
              <a:fillRect/>
            </a:stretch>
          </p:blipFill>
          <p:spPr>
            <a:xfrm rot="5400000">
              <a:off x="-2338959" y="2323477"/>
              <a:ext cx="6857999" cy="2180082"/>
            </a:xfrm>
            <a:prstGeom prst="rect">
              <a:avLst/>
            </a:prstGeom>
            <a:noFill/>
            <a:ln w="9525">
              <a:noFill/>
            </a:ln>
          </p:spPr>
        </p:pic>
      </p:grpSp>
      <p:grpSp>
        <p:nvGrpSpPr>
          <p:cNvPr id="46086" name="组合 10"/>
          <p:cNvGrpSpPr/>
          <p:nvPr/>
        </p:nvGrpSpPr>
        <p:grpSpPr>
          <a:xfrm rot="10800000">
            <a:off x="6407150" y="15875"/>
            <a:ext cx="2736850" cy="6858000"/>
            <a:chOff x="0" y="-15482"/>
            <a:chExt cx="3649343" cy="6857999"/>
          </a:xfrm>
        </p:grpSpPr>
        <p:pic>
          <p:nvPicPr>
            <p:cNvPr id="46087" name="图片 11"/>
            <p:cNvPicPr>
              <a:picLocks noChangeAspect="1"/>
            </p:cNvPicPr>
            <p:nvPr userDrawn="1">
              <p:custDataLst>
                <p:tags r:id="rId6"/>
              </p:custDataLst>
            </p:nvPr>
          </p:nvPicPr>
          <p:blipFill>
            <a:blip r:embed="rId3"/>
            <a:stretch>
              <a:fillRect/>
            </a:stretch>
          </p:blipFill>
          <p:spPr>
            <a:xfrm rot="-5400000">
              <a:off x="-1596587" y="1596587"/>
              <a:ext cx="6842517" cy="3649343"/>
            </a:xfrm>
            <a:prstGeom prst="rect">
              <a:avLst/>
            </a:prstGeom>
            <a:noFill/>
            <a:ln w="9525">
              <a:noFill/>
            </a:ln>
          </p:spPr>
        </p:pic>
        <p:pic>
          <p:nvPicPr>
            <p:cNvPr id="46088" name="图片 12"/>
            <p:cNvPicPr>
              <a:picLocks noChangeAspect="1"/>
            </p:cNvPicPr>
            <p:nvPr userDrawn="1">
              <p:custDataLst>
                <p:tags r:id="rId7"/>
              </p:custDataLst>
            </p:nvPr>
          </p:nvPicPr>
          <p:blipFill>
            <a:blip r:embed="rId5"/>
            <a:stretch>
              <a:fillRect/>
            </a:stretch>
          </p:blipFill>
          <p:spPr>
            <a:xfrm rot="5400000">
              <a:off x="-2338959" y="2323477"/>
              <a:ext cx="6857999" cy="2180082"/>
            </a:xfrm>
            <a:prstGeom prst="rect">
              <a:avLst/>
            </a:prstGeom>
            <a:noFill/>
            <a:ln w="9525">
              <a:noFill/>
            </a:ln>
          </p:spPr>
        </p:pic>
      </p:grpSp>
      <p:sp>
        <p:nvSpPr>
          <p:cNvPr id="14" name="矩形: 圆角 13"/>
          <p:cNvSpPr/>
          <p:nvPr>
            <p:custDataLst>
              <p:tags r:id="rId8"/>
            </p:custDataLst>
          </p:nvPr>
        </p:nvSpPr>
        <p:spPr>
          <a:xfrm>
            <a:off x="4229100" y="1484313"/>
            <a:ext cx="6858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48131" name="图片 8" descr="C:\Users\kingsoft\Desktop\图片7副本.png图片7副本"/>
          <p:cNvPicPr>
            <a:picLocks noChangeAspect="1"/>
          </p:cNvPicPr>
          <p:nvPr>
            <p:custDataLst>
              <p:tags r:id="rId2"/>
            </p:custDataLst>
          </p:nvPr>
        </p:nvPicPr>
        <p:blipFill>
          <a:blip r:embed="rId3"/>
          <a:stretch>
            <a:fillRect/>
          </a:stretch>
        </p:blipFill>
        <p:spPr>
          <a:xfrm flipH="1">
            <a:off x="6173788" y="5327650"/>
            <a:ext cx="2970212" cy="1530350"/>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49155" name="图片 6"/>
          <p:cNvPicPr>
            <a:picLocks noChangeAspect="1"/>
          </p:cNvPicPr>
          <p:nvPr>
            <p:custDataLst>
              <p:tags r:id="rId2"/>
            </p:custDataLst>
          </p:nvPr>
        </p:nvPicPr>
        <p:blipFill>
          <a:blip r:embed="rId3"/>
          <a:stretch>
            <a:fillRect/>
          </a:stretch>
        </p:blipFill>
        <p:spPr>
          <a:xfrm rot="5400000">
            <a:off x="-2533650" y="2809875"/>
            <a:ext cx="5143500" cy="1238250"/>
          </a:xfrm>
          <a:prstGeom prst="rect">
            <a:avLst/>
          </a:prstGeom>
          <a:noFill/>
          <a:ln w="9525">
            <a:noFill/>
          </a:ln>
        </p:spPr>
      </p:pic>
      <p:pic>
        <p:nvPicPr>
          <p:cNvPr id="49156" name="图片 8" descr="C:\Users\kingsoft\Desktop\图片7副本.png图片7副本"/>
          <p:cNvPicPr>
            <a:picLocks noChangeAspect="1"/>
          </p:cNvPicPr>
          <p:nvPr>
            <p:custDataLst>
              <p:tags r:id="rId4"/>
            </p:custDataLst>
          </p:nvPr>
        </p:nvPicPr>
        <p:blipFill>
          <a:blip r:embed="rId5"/>
          <a:stretch>
            <a:fillRect/>
          </a:stretch>
        </p:blipFill>
        <p:spPr>
          <a:xfrm flipH="1">
            <a:off x="6173788" y="5327650"/>
            <a:ext cx="2970212" cy="1530350"/>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slideLayout" Target="../slideLayouts/slideLayout2.xml"/><Relationship Id="rId19" Type="http://schemas.openxmlformats.org/officeDocument/2006/relationships/tags" Target="../tags/tag9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5123"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34247-AD25-4277-8CBC-23F4FAFDC5AB}"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65E9-DF17-45F4-AF81-33A7F296A05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6.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1.vml"/><Relationship Id="rId4" Type="http://schemas.openxmlformats.org/officeDocument/2006/relationships/slideLayout" Target="../slideLayouts/slideLayout25.xml"/><Relationship Id="rId3" Type="http://schemas.openxmlformats.org/officeDocument/2006/relationships/image" Target="../media/image28.wmf"/><Relationship Id="rId2" Type="http://schemas.openxmlformats.org/officeDocument/2006/relationships/oleObject" Target="../embeddings/oleObject2.bin"/><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vmlDrawing" Target="../drawings/vmlDrawing2.vml"/><Relationship Id="rId4" Type="http://schemas.openxmlformats.org/officeDocument/2006/relationships/slideLayout" Target="../slideLayouts/slideLayout25.xml"/><Relationship Id="rId3" Type="http://schemas.openxmlformats.org/officeDocument/2006/relationships/image" Target="../media/image29.wmf"/><Relationship Id="rId2" Type="http://schemas.openxmlformats.org/officeDocument/2006/relationships/oleObject" Target="../embeddings/oleObject3.bin"/><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97.xml"/><Relationship Id="rId2" Type="http://schemas.openxmlformats.org/officeDocument/2006/relationships/image" Target="../media/image18.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21.png"/><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5.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5.xml"/><Relationship Id="rId3" Type="http://schemas.openxmlformats.org/officeDocument/2006/relationships/image" Target="../media/image21.png"/><Relationship Id="rId2" Type="http://schemas.openxmlformats.org/officeDocument/2006/relationships/chart" Target="../charts/chart4.xml"/><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0418" name="图片 1" descr="lALPDgQ9rTUjDpHNAePNAh0_541_483_副本"/>
          <p:cNvPicPr>
            <a:picLocks noChangeAspect="1"/>
          </p:cNvPicPr>
          <p:nvPr/>
        </p:nvPicPr>
        <p:blipFill>
          <a:blip r:embed="rId1"/>
          <a:stretch>
            <a:fillRect/>
          </a:stretch>
        </p:blipFill>
        <p:spPr>
          <a:xfrm>
            <a:off x="5191760" y="3333750"/>
            <a:ext cx="3948113" cy="3524250"/>
          </a:xfrm>
          <a:prstGeom prst="rect">
            <a:avLst/>
          </a:prstGeom>
          <a:noFill/>
          <a:ln w="9525">
            <a:noFill/>
          </a:ln>
        </p:spPr>
      </p:pic>
      <p:pic>
        <p:nvPicPr>
          <p:cNvPr id="60419" name="图片 9" descr="无标题_副本"/>
          <p:cNvPicPr>
            <a:picLocks noChangeAspect="1"/>
          </p:cNvPicPr>
          <p:nvPr/>
        </p:nvPicPr>
        <p:blipFill>
          <a:blip r:embed="rId2"/>
          <a:stretch>
            <a:fillRect/>
          </a:stretch>
        </p:blipFill>
        <p:spPr>
          <a:xfrm>
            <a:off x="106363" y="127000"/>
            <a:ext cx="1901825" cy="763588"/>
          </a:xfrm>
          <a:prstGeom prst="rect">
            <a:avLst/>
          </a:prstGeom>
          <a:noFill/>
          <a:ln w="9525">
            <a:noFill/>
          </a:ln>
        </p:spPr>
      </p:pic>
      <p:sp>
        <p:nvSpPr>
          <p:cNvPr id="13" name="文本框 12"/>
          <p:cNvSpPr txBox="1"/>
          <p:nvPr/>
        </p:nvSpPr>
        <p:spPr>
          <a:xfrm>
            <a:off x="3908425" y="1526540"/>
            <a:ext cx="4566285" cy="3876675"/>
          </a:xfrm>
          <a:prstGeom prst="rect">
            <a:avLst/>
          </a:prstGeom>
          <a:noFill/>
        </p:spPr>
        <p:txBody>
          <a:bodyPr wrap="square">
            <a:spAutoFit/>
            <a:scene3d>
              <a:camera prst="orthographicFront"/>
              <a:lightRig rig="threePt" dir="t"/>
            </a:scene3d>
          </a:bodyPr>
          <a:p>
            <a:pPr eaLnBrk="0" hangingPunct="0">
              <a:lnSpc>
                <a:spcPct val="150000"/>
              </a:lnSpc>
            </a:pPr>
            <a:r>
              <a:rPr lang="zh-CN" altLang="en-US" sz="2000" b="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ea"/>
              </a:rPr>
              <a:t>韩振中</a:t>
            </a:r>
            <a:endParaRPr kumimoji="0" lang="zh-CN" altLang="en-US" sz="2000" b="1"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endParaRPr>
          </a:p>
          <a:p>
            <a:pPr eaLnBrk="0" hangingPunct="0">
              <a:lnSpc>
                <a:spcPct val="150000"/>
              </a:lnSpc>
            </a:pPr>
            <a:r>
              <a:rPr lang="zh-CN" altLang="en-US" sz="1800" b="0" noProof="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中国灌溉排水发展中心总工程师，二级教授级高级工程师，德国汉诺威大学工学博士；中国水利学会理事、农村水利专业委员会、牧区水利专业委员会副主任，中国农业工程学会农业水土工程专业委员会副主任，国际数字地球中国国家委员会数字农业专业委员会副主任；水利部“5151”人才工程部级人才，国务院政府特殊津贴专家。</a:t>
            </a:r>
            <a:endParaRPr lang="zh-CN" altLang="en-US" sz="1800" b="0" noProof="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微信图片_20191205170526"/>
          <p:cNvPicPr>
            <a:picLocks noChangeAspect="1"/>
          </p:cNvPicPr>
          <p:nvPr/>
        </p:nvPicPr>
        <p:blipFill>
          <a:blip r:embed="rId3"/>
          <a:stretch>
            <a:fillRect/>
          </a:stretch>
        </p:blipFill>
        <p:spPr>
          <a:xfrm>
            <a:off x="799465" y="1526540"/>
            <a:ext cx="2752090" cy="4128135"/>
          </a:xfrm>
          <a:prstGeom prst="ellipse">
            <a:avLst/>
          </a:prstGeom>
        </p:spPr>
      </p:pic>
    </p:spTree>
    <p:custDataLst>
      <p:tags r:id="rId4"/>
    </p:custData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857250"/>
            <a:ext cx="9144000" cy="699796"/>
            <a:chOff x="0" y="0"/>
            <a:chExt cx="12192000" cy="933061"/>
          </a:xfrm>
        </p:grpSpPr>
        <p:sp>
          <p:nvSpPr>
            <p:cNvPr id="4" name="矩形 3"/>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5" name="图片 4"/>
            <p:cNvPicPr>
              <a:picLocks noChangeAspect="1"/>
            </p:cNvPicPr>
            <p:nvPr/>
          </p:nvPicPr>
          <p:blipFill>
            <a:blip r:embed="rId1"/>
            <a:stretch>
              <a:fillRect/>
            </a:stretch>
          </p:blipFill>
          <p:spPr>
            <a:xfrm>
              <a:off x="90196" y="95637"/>
              <a:ext cx="684246" cy="734786"/>
            </a:xfrm>
            <a:prstGeom prst="rect">
              <a:avLst/>
            </a:prstGeom>
          </p:spPr>
        </p:pic>
      </p:grpSp>
      <p:sp>
        <p:nvSpPr>
          <p:cNvPr id="10" name="文本框 9"/>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11" name="矩形 10"/>
          <p:cNvSpPr/>
          <p:nvPr/>
        </p:nvSpPr>
        <p:spPr>
          <a:xfrm>
            <a:off x="568521" y="1731149"/>
            <a:ext cx="1916430" cy="478155"/>
          </a:xfrm>
          <a:prstGeom prst="rect">
            <a:avLst/>
          </a:prstGeom>
        </p:spPr>
        <p:txBody>
          <a:bodyPr wrap="none">
            <a:spAutoFit/>
          </a:bodyPr>
          <a:lstStyle/>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2</a:t>
            </a:r>
            <a:r>
              <a:rPr lang="zh-CN" altLang="en-US" sz="2100" dirty="0" smtClean="0">
                <a:solidFill>
                  <a:srgbClr val="002060"/>
                </a:solidFill>
                <a:latin typeface="黑体" panose="02010609060101010101" pitchFamily="49" charset="-122"/>
                <a:ea typeface="黑体" panose="02010609060101010101" pitchFamily="49" charset="-122"/>
              </a:rPr>
              <a:t>、存在的问题</a:t>
            </a:r>
            <a:endParaRPr lang="en-US" altLang="zh-CN" sz="2100" dirty="0">
              <a:solidFill>
                <a:srgbClr val="002060"/>
              </a:solidFill>
              <a:latin typeface="黑体" panose="02010609060101010101" pitchFamily="49" charset="-122"/>
              <a:ea typeface="黑体" panose="02010609060101010101" pitchFamily="49" charset="-122"/>
            </a:endParaRPr>
          </a:p>
        </p:txBody>
      </p:sp>
      <p:graphicFrame>
        <p:nvGraphicFramePr>
          <p:cNvPr id="15" name="表格 14"/>
          <p:cNvGraphicFramePr>
            <a:graphicFrameLocks noGrp="1"/>
          </p:cNvGraphicFramePr>
          <p:nvPr/>
        </p:nvGraphicFramePr>
        <p:xfrm>
          <a:off x="452887" y="2328652"/>
          <a:ext cx="8274685" cy="3475355"/>
        </p:xfrm>
        <a:graphic>
          <a:graphicData uri="http://schemas.openxmlformats.org/drawingml/2006/table">
            <a:tbl>
              <a:tblPr firstRow="1" bandRow="1">
                <a:tableStyleId>{5C22544A-7EE6-4342-B048-85BDC9FD1C3A}</a:tableStyleId>
              </a:tblPr>
              <a:tblGrid>
                <a:gridCol w="2898140"/>
                <a:gridCol w="3564890"/>
                <a:gridCol w="1811655"/>
              </a:tblGrid>
              <a:tr h="389255">
                <a:tc>
                  <a:txBody>
                    <a:bodyPr/>
                    <a:lstStyle/>
                    <a:p>
                      <a:pPr algn="ctr"/>
                      <a:r>
                        <a:rPr lang="zh-CN" altLang="en-US" sz="1800" dirty="0" smtClean="0">
                          <a:latin typeface="黑体" panose="02010609060101010101" pitchFamily="49" charset="-122"/>
                          <a:ea typeface="黑体" panose="02010609060101010101" pitchFamily="49" charset="-122"/>
                        </a:rPr>
                        <a:t>主要问题</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pPr algn="ctr"/>
                      <a:r>
                        <a:rPr lang="zh-CN" altLang="en-US" sz="1800" dirty="0" smtClean="0">
                          <a:latin typeface="黑体" panose="02010609060101010101" pitchFamily="49" charset="-122"/>
                          <a:ea typeface="黑体" panose="02010609060101010101" pitchFamily="49" charset="-122"/>
                        </a:rPr>
                        <a:t>造成影响</a:t>
                      </a:r>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pPr algn="ctr"/>
                      <a:r>
                        <a:rPr lang="zh-CN" altLang="en-US" sz="1800" dirty="0" smtClean="0">
                          <a:latin typeface="黑体" panose="02010609060101010101" pitchFamily="49" charset="-122"/>
                          <a:ea typeface="黑体" panose="02010609060101010101" pitchFamily="49" charset="-122"/>
                        </a:rPr>
                        <a:t>产生后果</a:t>
                      </a:r>
                      <a:endParaRPr lang="zh-CN" altLang="en-US" sz="1800" dirty="0">
                        <a:latin typeface="黑体" panose="02010609060101010101" pitchFamily="49" charset="-122"/>
                        <a:ea typeface="黑体" panose="02010609060101010101" pitchFamily="49" charset="-122"/>
                      </a:endParaRPr>
                    </a:p>
                  </a:txBody>
                  <a:tcPr marL="68580" marR="68580" marT="34290" marB="34290"/>
                </a:tc>
              </a:tr>
              <a:tr h="3086100">
                <a:tc>
                  <a:txBody>
                    <a:bodyPr/>
                    <a:lstStyle/>
                    <a:p>
                      <a:pPr marL="0" marR="0" lvl="0" indent="0" algn="l" defTabSz="914400" rtl="0" eaLnBrk="1" fontAlgn="auto" latinLnBrk="0" hangingPunct="1">
                        <a:lnSpc>
                          <a:spcPct val="150000"/>
                        </a:lnSpc>
                        <a:spcBef>
                          <a:spcPts val="1200"/>
                        </a:spcBef>
                        <a:spcAft>
                          <a:spcPts val="0"/>
                        </a:spcAft>
                        <a:buClrTx/>
                        <a:buSzTx/>
                        <a:buFontTx/>
                        <a:buNone/>
                        <a:defRPr/>
                      </a:pPr>
                      <a:endParaRPr lang="en-US" altLang="zh-CN" sz="1800" dirty="0" smtClean="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dirty="0" smtClean="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灌区执行水价不达供水成本</a:t>
                      </a:r>
                      <a:endParaRPr lang="zh-CN" altLang="en-US" sz="1800" dirty="0" smtClean="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1" dirty="0" smtClean="0">
                          <a:solidFill>
                            <a:srgbClr val="00B050"/>
                          </a:solidFill>
                          <a:latin typeface="黑体" panose="02010609060101010101" pitchFamily="49" charset="-122"/>
                          <a:ea typeface="黑体" panose="02010609060101010101" pitchFamily="49" charset="-122"/>
                        </a:rPr>
                        <a:t>水价合理调整机制未建立</a:t>
                      </a:r>
                      <a:endParaRPr lang="zh-CN" altLang="en-US" sz="1800" b="1" dirty="0" smtClean="0">
                        <a:solidFill>
                          <a:srgbClr val="00B05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dirty="0" smtClean="0">
                          <a:ln w="0"/>
                          <a:solidFill>
                            <a:srgbClr val="00206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灌区“两定”经费不到位</a:t>
                      </a:r>
                      <a:endParaRPr lang="zh-CN" altLang="en-US" sz="1800" dirty="0" smtClean="0">
                        <a:ln w="0"/>
                        <a:solidFill>
                          <a:srgbClr val="00206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dirty="0" smtClean="0">
                          <a:ln w="0"/>
                          <a:solidFill>
                            <a:srgbClr val="00B0F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水费实收率低</a:t>
                      </a:r>
                      <a:endParaRPr lang="zh-CN" altLang="en-US" sz="1800" dirty="0" smtClean="0">
                        <a:ln w="0"/>
                        <a:solidFill>
                          <a:srgbClr val="00B0F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dirty="0" smtClean="0">
                          <a:solidFill>
                            <a:srgbClr val="C00000"/>
                          </a:solidFill>
                          <a:latin typeface="黑体" panose="02010609060101010101" pitchFamily="49" charset="-122"/>
                          <a:ea typeface="黑体" panose="02010609060101010101" pitchFamily="49" charset="-122"/>
                        </a:rPr>
                        <a:t>灌区管理人员超定员</a:t>
                      </a:r>
                      <a:endParaRPr lang="zh-CN" altLang="en-US" sz="1800" dirty="0" smtClean="0">
                        <a:solidFill>
                          <a:srgbClr val="C00000"/>
                        </a:solidFill>
                        <a:latin typeface="黑体" panose="02010609060101010101" pitchFamily="49" charset="-122"/>
                        <a:ea typeface="黑体" panose="02010609060101010101" pitchFamily="49" charset="-122"/>
                      </a:endParaRPr>
                    </a:p>
                  </a:txBody>
                  <a:tcPr marL="68580" marR="68580" marT="34290" marB="34290"/>
                </a:tc>
                <a:tc>
                  <a:txBody>
                    <a:bodyPr/>
                    <a:lstStyle/>
                    <a:p>
                      <a:pPr algn="ctr">
                        <a:lnSpc>
                          <a:spcPct val="150000"/>
                        </a:lnSpc>
                        <a:spcBef>
                          <a:spcPts val="0"/>
                        </a:spcBef>
                        <a:spcAft>
                          <a:spcPts val="0"/>
                        </a:spcAft>
                      </a:pPr>
                      <a:endParaRPr lang="en-US" altLang="zh-CN" sz="1800" dirty="0" smtClean="0">
                        <a:solidFill>
                          <a:srgbClr val="002060"/>
                        </a:solidFill>
                        <a:latin typeface="黑体" panose="02010609060101010101" pitchFamily="49" charset="-122"/>
                        <a:ea typeface="黑体" panose="02010609060101010101" pitchFamily="49" charset="-122"/>
                      </a:endParaRPr>
                    </a:p>
                    <a:p>
                      <a:pPr algn="ctr">
                        <a:lnSpc>
                          <a:spcPct val="150000"/>
                        </a:lnSpc>
                        <a:spcBef>
                          <a:spcPts val="0"/>
                        </a:spcBef>
                        <a:spcAft>
                          <a:spcPts val="0"/>
                        </a:spcAft>
                      </a:pPr>
                      <a:r>
                        <a:rPr lang="zh-CN" altLang="en-US" sz="1800" dirty="0" smtClean="0">
                          <a:solidFill>
                            <a:srgbClr val="002060"/>
                          </a:solidFill>
                          <a:latin typeface="黑体" panose="02010609060101010101" pitchFamily="49" charset="-122"/>
                          <a:ea typeface="黑体" panose="02010609060101010101" pitchFamily="49" charset="-122"/>
                        </a:rPr>
                        <a:t>维修养护不到位，加速老化失修</a:t>
                      </a:r>
                      <a:endParaRPr lang="en-US" altLang="zh-CN" sz="1800" dirty="0" smtClean="0">
                        <a:solidFill>
                          <a:srgbClr val="002060"/>
                        </a:solidFill>
                        <a:latin typeface="黑体" panose="02010609060101010101" pitchFamily="49" charset="-122"/>
                        <a:ea typeface="黑体" panose="02010609060101010101" pitchFamily="49" charset="-122"/>
                      </a:endParaRPr>
                    </a:p>
                    <a:p>
                      <a:pPr algn="ctr">
                        <a:lnSpc>
                          <a:spcPct val="150000"/>
                        </a:lnSpc>
                        <a:spcBef>
                          <a:spcPts val="0"/>
                        </a:spcBef>
                        <a:spcAft>
                          <a:spcPts val="0"/>
                        </a:spcAft>
                      </a:pPr>
                      <a:r>
                        <a:rPr lang="zh-CN" altLang="en-US" sz="1800" dirty="0" smtClean="0">
                          <a:solidFill>
                            <a:srgbClr val="002060"/>
                          </a:solidFill>
                          <a:latin typeface="黑体" panose="02010609060101010101" pitchFamily="49" charset="-122"/>
                          <a:ea typeface="黑体" panose="02010609060101010101" pitchFamily="49" charset="-122"/>
                        </a:rPr>
                        <a:t>灌排工程运行勉强维持</a:t>
                      </a:r>
                      <a:endParaRPr lang="en-US" altLang="zh-CN" sz="1800" dirty="0" smtClean="0">
                        <a:solidFill>
                          <a:srgbClr val="002060"/>
                        </a:solidFill>
                        <a:latin typeface="黑体" panose="02010609060101010101" pitchFamily="49" charset="-122"/>
                        <a:ea typeface="黑体" panose="02010609060101010101" pitchFamily="49" charset="-122"/>
                      </a:endParaRPr>
                    </a:p>
                    <a:p>
                      <a:pPr algn="ctr">
                        <a:lnSpc>
                          <a:spcPct val="150000"/>
                        </a:lnSpc>
                        <a:spcBef>
                          <a:spcPts val="0"/>
                        </a:spcBef>
                        <a:spcAft>
                          <a:spcPts val="0"/>
                        </a:spcAft>
                      </a:pPr>
                      <a:r>
                        <a:rPr lang="zh-CN" altLang="en-US" sz="1800" dirty="0" smtClean="0">
                          <a:solidFill>
                            <a:srgbClr val="002060"/>
                          </a:solidFill>
                          <a:latin typeface="黑体" panose="02010609060101010101" pitchFamily="49" charset="-122"/>
                          <a:ea typeface="黑体" panose="02010609060101010101" pitchFamily="49" charset="-122"/>
                        </a:rPr>
                        <a:t>人才流失，职工老龄化</a:t>
                      </a:r>
                      <a:endParaRPr lang="en-US" altLang="zh-CN" sz="1800" dirty="0" smtClean="0">
                        <a:solidFill>
                          <a:srgbClr val="002060"/>
                        </a:solidFill>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800" dirty="0" smtClean="0">
                          <a:solidFill>
                            <a:srgbClr val="002060"/>
                          </a:solidFill>
                          <a:latin typeface="黑体" panose="02010609060101010101" pitchFamily="49" charset="-122"/>
                          <a:ea typeface="黑体" panose="02010609060101010101" pitchFamily="49" charset="-122"/>
                        </a:rPr>
                        <a:t>管理手段落后，用水管理粗放</a:t>
                      </a:r>
                      <a:endParaRPr lang="en-US" altLang="zh-CN" sz="1800" dirty="0" smtClean="0">
                        <a:solidFill>
                          <a:srgbClr val="002060"/>
                        </a:solidFill>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800" dirty="0" smtClean="0">
                          <a:solidFill>
                            <a:srgbClr val="002060"/>
                          </a:solidFill>
                          <a:latin typeface="黑体" panose="02010609060101010101" pitchFamily="49" charset="-122"/>
                          <a:ea typeface="黑体" panose="02010609060101010101" pitchFamily="49" charset="-122"/>
                        </a:rPr>
                        <a:t>灌排管理与服务能力降低</a:t>
                      </a:r>
                      <a:endParaRPr lang="zh-CN" altLang="en-US" sz="1800"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smtClean="0">
                        <a:solidFill>
                          <a:srgbClr val="002060"/>
                        </a:solidFill>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txBody>
                  <a:tcPr marL="68580" marR="68580" marT="34290" marB="34290"/>
                </a:tc>
                <a:tc>
                  <a:txBody>
                    <a:bodyPr/>
                    <a:lstStyle/>
                    <a:p>
                      <a:pPr>
                        <a:lnSpc>
                          <a:spcPct val="150000"/>
                        </a:lnSpc>
                      </a:pPr>
                      <a:endParaRPr lang="en-US" altLang="zh-CN" sz="1800" dirty="0" smtClean="0">
                        <a:latin typeface="黑体" panose="02010609060101010101" pitchFamily="49" charset="-122"/>
                        <a:ea typeface="黑体" panose="02010609060101010101" pitchFamily="49" charset="-122"/>
                      </a:endParaRPr>
                    </a:p>
                    <a:p>
                      <a:pPr>
                        <a:lnSpc>
                          <a:spcPct val="150000"/>
                        </a:lnSpc>
                      </a:pPr>
                      <a:r>
                        <a:rPr lang="zh-CN" altLang="en-US" sz="1800" dirty="0" smtClean="0">
                          <a:latin typeface="黑体" panose="02010609060101010101" pitchFamily="49" charset="-122"/>
                          <a:ea typeface="黑体" panose="02010609060101010101" pitchFamily="49" charset="-122"/>
                        </a:rPr>
                        <a:t>   灌溉用水效</a:t>
                      </a:r>
                      <a:endParaRPr lang="en-US" altLang="zh-CN" sz="1800" dirty="0" smtClean="0">
                        <a:latin typeface="黑体" panose="02010609060101010101" pitchFamily="49" charset="-122"/>
                        <a:ea typeface="黑体" panose="02010609060101010101" pitchFamily="49" charset="-122"/>
                      </a:endParaRPr>
                    </a:p>
                    <a:p>
                      <a:pPr>
                        <a:lnSpc>
                          <a:spcPct val="150000"/>
                        </a:lnSpc>
                      </a:pPr>
                      <a:r>
                        <a:rPr lang="en-US" altLang="zh-CN" sz="1800" dirty="0" smtClean="0">
                          <a:latin typeface="黑体" panose="02010609060101010101" pitchFamily="49" charset="-122"/>
                          <a:ea typeface="黑体" panose="02010609060101010101" pitchFamily="49" charset="-122"/>
                        </a:rPr>
                        <a:t>   </a:t>
                      </a:r>
                      <a:r>
                        <a:rPr lang="zh-CN" altLang="en-US" sz="1800" dirty="0" smtClean="0">
                          <a:latin typeface="黑体" panose="02010609060101010101" pitchFamily="49" charset="-122"/>
                          <a:ea typeface="黑体" panose="02010609060101010101" pitchFamily="49" charset="-122"/>
                        </a:rPr>
                        <a:t>率低</a:t>
                      </a:r>
                      <a:endParaRPr lang="en-US" altLang="zh-CN" sz="1800" dirty="0" smtClean="0">
                        <a:latin typeface="黑体" panose="02010609060101010101" pitchFamily="49" charset="-122"/>
                        <a:ea typeface="黑体" panose="02010609060101010101" pitchFamily="49" charset="-122"/>
                      </a:endParaRPr>
                    </a:p>
                    <a:p>
                      <a:pPr>
                        <a:lnSpc>
                          <a:spcPct val="150000"/>
                        </a:lnSpc>
                        <a:spcBef>
                          <a:spcPts val="1200"/>
                        </a:spcBef>
                      </a:pPr>
                      <a:r>
                        <a:rPr lang="zh-CN" altLang="en-US" sz="1800" dirty="0" smtClean="0">
                          <a:latin typeface="黑体" panose="02010609060101010101" pitchFamily="49" charset="-122"/>
                          <a:ea typeface="黑体" panose="02010609060101010101" pitchFamily="49" charset="-122"/>
                        </a:rPr>
                        <a:t>   抗御水旱灾</a:t>
                      </a:r>
                      <a:r>
                        <a:rPr lang="en-US" altLang="zh-CN" sz="1800" baseline="0" dirty="0" smtClean="0">
                          <a:latin typeface="黑体" panose="02010609060101010101" pitchFamily="49" charset="-122"/>
                          <a:ea typeface="黑体" panose="02010609060101010101" pitchFamily="49" charset="-122"/>
                        </a:rPr>
                        <a:t>  </a:t>
                      </a:r>
                      <a:endParaRPr lang="en-US" altLang="zh-CN" sz="1800" baseline="0" dirty="0" smtClean="0">
                        <a:latin typeface="黑体" panose="02010609060101010101" pitchFamily="49" charset="-122"/>
                        <a:ea typeface="黑体" panose="02010609060101010101" pitchFamily="49" charset="-122"/>
                      </a:endParaRPr>
                    </a:p>
                    <a:p>
                      <a:pPr>
                        <a:lnSpc>
                          <a:spcPct val="150000"/>
                        </a:lnSpc>
                        <a:spcBef>
                          <a:spcPts val="1200"/>
                        </a:spcBef>
                      </a:pPr>
                      <a:r>
                        <a:rPr lang="en-US" altLang="zh-CN" sz="1800" baseline="0" dirty="0" smtClean="0">
                          <a:latin typeface="黑体" panose="02010609060101010101" pitchFamily="49" charset="-122"/>
                          <a:ea typeface="黑体" panose="02010609060101010101" pitchFamily="49" charset="-122"/>
                        </a:rPr>
                        <a:t>   </a:t>
                      </a:r>
                      <a:r>
                        <a:rPr lang="zh-CN" altLang="en-US" sz="1800" dirty="0" smtClean="0">
                          <a:latin typeface="黑体" panose="02010609060101010101" pitchFamily="49" charset="-122"/>
                          <a:ea typeface="黑体" panose="02010609060101010101" pitchFamily="49" charset="-122"/>
                        </a:rPr>
                        <a:t>害能力不足</a:t>
                      </a:r>
                      <a:endParaRPr lang="en-US" altLang="zh-CN" sz="1800" dirty="0" smtClean="0">
                        <a:latin typeface="黑体" panose="02010609060101010101" pitchFamily="49" charset="-122"/>
                        <a:ea typeface="黑体" panose="02010609060101010101" pitchFamily="49" charset="-122"/>
                      </a:endParaRPr>
                    </a:p>
                    <a:p>
                      <a:endParaRPr lang="zh-CN" altLang="en-US" sz="1800" dirty="0">
                        <a:latin typeface="黑体" panose="02010609060101010101" pitchFamily="49" charset="-122"/>
                        <a:ea typeface="黑体" panose="02010609060101010101" pitchFamily="49" charset="-122"/>
                      </a:endParaRPr>
                    </a:p>
                  </a:txBody>
                  <a:tcPr marL="68580" marR="68580" marT="34290" marB="34290"/>
                </a:tc>
              </a:tr>
            </a:tbl>
          </a:graphicData>
        </a:graphic>
      </p:graphicFrame>
      <p:sp>
        <p:nvSpPr>
          <p:cNvPr id="7" name="右箭头 6"/>
          <p:cNvSpPr/>
          <p:nvPr/>
        </p:nvSpPr>
        <p:spPr>
          <a:xfrm>
            <a:off x="3171722" y="3949820"/>
            <a:ext cx="355840" cy="92518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右箭头 15"/>
          <p:cNvSpPr/>
          <p:nvPr/>
        </p:nvSpPr>
        <p:spPr>
          <a:xfrm>
            <a:off x="6736909" y="3903614"/>
            <a:ext cx="355840" cy="92518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15" name="文本框 14"/>
          <p:cNvSpPr txBox="1"/>
          <p:nvPr/>
        </p:nvSpPr>
        <p:spPr>
          <a:xfrm>
            <a:off x="699252" y="1008315"/>
            <a:ext cx="28498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一、我国灌区发展现状</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nvGrpSpPr>
          <p:cNvPr id="11" name="组合 10"/>
          <p:cNvGrpSpPr/>
          <p:nvPr/>
        </p:nvGrpSpPr>
        <p:grpSpPr>
          <a:xfrm>
            <a:off x="853603" y="1827584"/>
            <a:ext cx="3684351" cy="839010"/>
            <a:chOff x="739303" y="1118681"/>
            <a:chExt cx="4912468" cy="1118680"/>
          </a:xfrm>
        </p:grpSpPr>
        <p:sp>
          <p:nvSpPr>
            <p:cNvPr id="5" name="爆炸形 1 4"/>
            <p:cNvSpPr/>
            <p:nvPr/>
          </p:nvSpPr>
          <p:spPr>
            <a:xfrm>
              <a:off x="739303" y="1118681"/>
              <a:ext cx="4912468" cy="1118680"/>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1371240" y="1373322"/>
              <a:ext cx="3444240" cy="637540"/>
            </a:xfrm>
            <a:prstGeom prst="rect">
              <a:avLst/>
            </a:prstGeom>
          </p:spPr>
          <p:txBody>
            <a:bodyPr wrap="none">
              <a:spAutoFit/>
            </a:bodyPr>
            <a:lstStyle/>
            <a:p>
              <a:pPr>
                <a:lnSpc>
                  <a:spcPct val="120000"/>
                </a:lnSpc>
                <a:spcAft>
                  <a:spcPts val="600"/>
                </a:spcAft>
              </a:pPr>
              <a:r>
                <a:rPr lang="zh-CN" altLang="en-US" sz="2100" dirty="0" smtClean="0">
                  <a:solidFill>
                    <a:srgbClr val="002060"/>
                  </a:solidFill>
                  <a:latin typeface="黑体" panose="02010609060101010101" pitchFamily="49" charset="-122"/>
                  <a:ea typeface="黑体" panose="02010609060101010101" pitchFamily="49" charset="-122"/>
                </a:rPr>
                <a:t>灌区管理的无解难题</a:t>
              </a:r>
              <a:endParaRPr lang="en-US" altLang="zh-CN" sz="2100" dirty="0">
                <a:solidFill>
                  <a:srgbClr val="002060"/>
                </a:solidFill>
                <a:latin typeface="黑体" panose="02010609060101010101" pitchFamily="49" charset="-122"/>
                <a:ea typeface="黑体" panose="02010609060101010101" pitchFamily="49" charset="-122"/>
              </a:endParaRPr>
            </a:p>
          </p:txBody>
        </p:sp>
      </p:grpSp>
      <p:sp>
        <p:nvSpPr>
          <p:cNvPr id="7" name="文本框 6"/>
          <p:cNvSpPr txBox="1"/>
          <p:nvPr/>
        </p:nvSpPr>
        <p:spPr>
          <a:xfrm>
            <a:off x="794455" y="3393068"/>
            <a:ext cx="4450080" cy="414020"/>
          </a:xfrm>
          <a:prstGeom prst="rect">
            <a:avLst/>
          </a:prstGeom>
          <a:noFill/>
        </p:spPr>
        <p:txBody>
          <a:bodyPr wrap="none" rtlCol="0">
            <a:spAutoFit/>
          </a:bodyPr>
          <a:lstStyle/>
          <a:p>
            <a:r>
              <a:rPr lang="zh-CN" altLang="en-US" sz="2100" dirty="0" smtClean="0">
                <a:ln w="0"/>
                <a:solidFill>
                  <a:srgbClr val="00206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财政不能足额弥补水费缺口，无解？</a:t>
            </a:r>
            <a:endParaRPr lang="zh-CN" altLang="en-US" sz="2100" dirty="0">
              <a:ln w="0"/>
              <a:solidFill>
                <a:srgbClr val="00206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794455" y="2835929"/>
            <a:ext cx="4983480" cy="414020"/>
          </a:xfrm>
          <a:prstGeom prst="rect">
            <a:avLst/>
          </a:prstGeom>
          <a:noFill/>
        </p:spPr>
        <p:txBody>
          <a:bodyPr wrap="none" rtlCol="0">
            <a:spAutoFit/>
          </a:bodyPr>
          <a:lstStyle/>
          <a:p>
            <a:r>
              <a:rPr lang="zh-CN" altLang="en-US" sz="2100" dirty="0" smtClean="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水价不达供水成本，长期不调整，无解？</a:t>
            </a:r>
            <a:endParaRPr lang="zh-CN" altLang="en-US" sz="2100" dirty="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94455" y="3950207"/>
            <a:ext cx="5250180" cy="414020"/>
          </a:xfrm>
          <a:prstGeom prst="rect">
            <a:avLst/>
          </a:prstGeom>
          <a:noFill/>
        </p:spPr>
        <p:txBody>
          <a:bodyPr wrap="none" rtlCol="0">
            <a:spAutoFit/>
          </a:bodyPr>
          <a:lstStyle/>
          <a:p>
            <a:r>
              <a:rPr lang="zh-CN" altLang="en-US" sz="2100" dirty="0" smtClean="0">
                <a:ln w="0"/>
                <a:solidFill>
                  <a:srgbClr val="00B0F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一些农民不交水费，水费实收率低，无解？</a:t>
            </a:r>
            <a:endParaRPr lang="zh-CN" altLang="en-US" sz="2100" dirty="0">
              <a:ln w="0"/>
              <a:solidFill>
                <a:srgbClr val="00B0F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794455" y="4507346"/>
            <a:ext cx="4716780" cy="414020"/>
          </a:xfrm>
          <a:prstGeom prst="rect">
            <a:avLst/>
          </a:prstGeom>
          <a:noFill/>
        </p:spPr>
        <p:txBody>
          <a:bodyPr wrap="none" rtlCol="0">
            <a:spAutoFit/>
          </a:bodyPr>
          <a:lstStyle/>
          <a:p>
            <a:r>
              <a:rPr lang="zh-CN" altLang="en-US" sz="2100" dirty="0" smtClean="0">
                <a:solidFill>
                  <a:srgbClr val="C00000"/>
                </a:solidFill>
                <a:latin typeface="黑体" panose="02010609060101010101" pitchFamily="49" charset="-122"/>
                <a:ea typeface="黑体" panose="02010609060101010101" pitchFamily="49" charset="-122"/>
              </a:rPr>
              <a:t>一些灌区管理人员多，分流难，无解？</a:t>
            </a:r>
            <a:endParaRPr lang="zh-CN" altLang="en-US" sz="2100" dirty="0">
              <a:solidFill>
                <a:srgbClr val="C00000"/>
              </a:solidFill>
              <a:latin typeface="黑体" panose="02010609060101010101" pitchFamily="49" charset="-122"/>
              <a:ea typeface="黑体" panose="02010609060101010101" pitchFamily="49" charset="-122"/>
            </a:endParaRPr>
          </a:p>
        </p:txBody>
      </p:sp>
      <p:sp>
        <p:nvSpPr>
          <p:cNvPr id="13" name="文本框 12"/>
          <p:cNvSpPr txBox="1"/>
          <p:nvPr/>
        </p:nvSpPr>
        <p:spPr>
          <a:xfrm>
            <a:off x="740953" y="5030200"/>
            <a:ext cx="6355080" cy="506730"/>
          </a:xfrm>
          <a:prstGeom prst="rect">
            <a:avLst/>
          </a:prstGeom>
          <a:noFill/>
        </p:spPr>
        <p:txBody>
          <a:bodyPr wrap="none" rtlCol="0">
            <a:spAutoFit/>
          </a:bodyPr>
          <a:lstStyle/>
          <a:p>
            <a:r>
              <a:rPr lang="zh-CN" altLang="en-US" sz="2700" dirty="0" smtClean="0">
                <a:latin typeface="黑体" panose="02010609060101010101" pitchFamily="49" charset="-122"/>
                <a:ea typeface="黑体" panose="02010609060101010101" pitchFamily="49" charset="-122"/>
              </a:rPr>
              <a:t>什么都可以缺，但灌区正常服务不能缺！</a:t>
            </a:r>
            <a:endParaRPr lang="zh-CN" altLang="en-US" sz="2700" dirty="0">
              <a:latin typeface="黑体" panose="02010609060101010101" pitchFamily="49" charset="-122"/>
              <a:ea typeface="黑体" panose="02010609060101010101" pitchFamily="49" charset="-122"/>
            </a:endParaRPr>
          </a:p>
        </p:txBody>
      </p:sp>
      <p:graphicFrame>
        <p:nvGraphicFramePr>
          <p:cNvPr id="12" name="Object 15"/>
          <p:cNvGraphicFramePr>
            <a:graphicFrameLocks noChangeAspect="1"/>
          </p:cNvGraphicFramePr>
          <p:nvPr/>
        </p:nvGraphicFramePr>
        <p:xfrm>
          <a:off x="6440876" y="2461135"/>
          <a:ext cx="1638640" cy="2329183"/>
        </p:xfrm>
        <a:graphic>
          <a:graphicData uri="http://schemas.openxmlformats.org/presentationml/2006/ole">
            <mc:AlternateContent xmlns:mc="http://schemas.openxmlformats.org/markup-compatibility/2006">
              <mc:Choice xmlns:v="urn:schemas-microsoft-com:vml" Requires="v">
                <p:oleObj spid="_x0000_s1096" name="Clip" r:id="rId2" imgW="23088600" imgH="32870775" progId="MS_ClipArt_Gallery.2">
                  <p:embed/>
                </p:oleObj>
              </mc:Choice>
              <mc:Fallback>
                <p:oleObj name="Clip" r:id="rId2" imgW="23088600" imgH="32870775" progId="MS_ClipArt_Gallery.2">
                  <p:embed/>
                  <p:pic>
                    <p:nvPicPr>
                      <p:cNvPr id="0" name="图片 1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876" y="2461135"/>
                        <a:ext cx="1638640" cy="232918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14" name="文本框 13"/>
          <p:cNvSpPr txBox="1"/>
          <p:nvPr/>
        </p:nvSpPr>
        <p:spPr>
          <a:xfrm>
            <a:off x="699252" y="1008315"/>
            <a:ext cx="1783080" cy="414020"/>
          </a:xfrm>
          <a:prstGeom prst="rect">
            <a:avLst/>
          </a:prstGeom>
          <a:noFill/>
        </p:spPr>
        <p:txBody>
          <a:bodyPr wrap="none" rtlCol="0">
            <a:spAutoFit/>
          </a:bodyPr>
          <a:lstStyle/>
          <a:p>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二、他山之石</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5" name="文本框 4"/>
          <p:cNvSpPr txBox="1"/>
          <p:nvPr/>
        </p:nvSpPr>
        <p:spPr>
          <a:xfrm>
            <a:off x="580832" y="1784107"/>
            <a:ext cx="8283250" cy="2399665"/>
          </a:xfrm>
          <a:prstGeom prst="rect">
            <a:avLst/>
          </a:prstGeom>
          <a:noFill/>
        </p:spPr>
        <p:txBody>
          <a:bodyPr wrap="square" rtlCol="0">
            <a:spAutoFit/>
          </a:bodyPr>
          <a:lstStyle/>
          <a:p>
            <a:pPr>
              <a:lnSpc>
                <a:spcPts val="2800"/>
              </a:lnSpc>
            </a:pPr>
            <a:r>
              <a:rPr lang="zh-CN" altLang="en-US" sz="1500" b="1" dirty="0" smtClean="0">
                <a:solidFill>
                  <a:srgbClr val="002060"/>
                </a:solidFill>
                <a:latin typeface="楷体_GB2312" panose="02010609030101010101" pitchFamily="49" charset="-122"/>
                <a:ea typeface="楷体_GB2312" panose="02010609030101010101" pitchFamily="49" charset="-122"/>
              </a:rPr>
              <a:t>美国：</a:t>
            </a:r>
            <a:r>
              <a:rPr lang="zh-CN" altLang="en-US" sz="1500" dirty="0">
                <a:latin typeface="黑体" panose="02010609060101010101" pitchFamily="49" charset="-122"/>
                <a:ea typeface="黑体" panose="02010609060101010101" pitchFamily="49" charset="-122"/>
              </a:rPr>
              <a:t>灌区由用水户组成的董事会自主管理，受政府主管部门业务指导。按供水</a:t>
            </a:r>
            <a:r>
              <a:rPr lang="zh-CN" altLang="en-US" sz="1500" dirty="0" smtClean="0">
                <a:latin typeface="黑体" panose="02010609060101010101" pitchFamily="49" charset="-122"/>
                <a:ea typeface="黑体" panose="02010609060101010101" pitchFamily="49" charset="-122"/>
              </a:rPr>
              <a:t>成本（包括偿还贷款）收取水费，</a:t>
            </a:r>
            <a:r>
              <a:rPr lang="zh-CN" altLang="en-US" sz="1500" dirty="0">
                <a:latin typeface="黑体" panose="02010609060101010101" pitchFamily="49" charset="-122"/>
                <a:ea typeface="黑体" panose="02010609060101010101" pitchFamily="49" charset="-122"/>
              </a:rPr>
              <a:t>非</a:t>
            </a:r>
            <a:r>
              <a:rPr lang="zh-CN" altLang="en-US" sz="1500" dirty="0" smtClean="0">
                <a:latin typeface="黑体" panose="02010609060101010101" pitchFamily="49" charset="-122"/>
                <a:ea typeface="黑体" panose="02010609060101010101" pitchFamily="49" charset="-122"/>
              </a:rPr>
              <a:t>盈利。</a:t>
            </a:r>
            <a:endParaRPr lang="zh-CN" altLang="en-US" sz="1500" dirty="0">
              <a:latin typeface="黑体" panose="02010609060101010101" pitchFamily="49" charset="-122"/>
              <a:ea typeface="黑体" panose="02010609060101010101" pitchFamily="49" charset="-122"/>
            </a:endParaRPr>
          </a:p>
          <a:p>
            <a:pPr>
              <a:lnSpc>
                <a:spcPts val="2800"/>
              </a:lnSpc>
              <a:spcBef>
                <a:spcPts val="600"/>
              </a:spcBef>
            </a:pPr>
            <a:r>
              <a:rPr lang="zh-CN" altLang="en-US" sz="1500" b="1" dirty="0">
                <a:solidFill>
                  <a:srgbClr val="002060"/>
                </a:solidFill>
                <a:latin typeface="楷体_GB2312" panose="02010609030101010101" pitchFamily="49" charset="-122"/>
                <a:ea typeface="楷体_GB2312" panose="02010609030101010101" pitchFamily="49" charset="-122"/>
              </a:rPr>
              <a:t>法国</a:t>
            </a:r>
            <a:r>
              <a:rPr lang="zh-CN" altLang="en-US" sz="1500" b="1" dirty="0" smtClean="0">
                <a:solidFill>
                  <a:srgbClr val="002060"/>
                </a:solidFill>
                <a:latin typeface="楷体_GB2312" panose="02010609030101010101" pitchFamily="49" charset="-122"/>
                <a:ea typeface="楷体_GB2312" panose="02010609030101010101" pitchFamily="49" charset="-122"/>
              </a:rPr>
              <a:t>：</a:t>
            </a:r>
            <a:r>
              <a:rPr lang="zh-CN" altLang="en-US" sz="1500" dirty="0" smtClean="0">
                <a:latin typeface="黑体" panose="02010609060101010101" pitchFamily="49" charset="-122"/>
                <a:ea typeface="黑体" panose="02010609060101010101" pitchFamily="49" charset="-122"/>
              </a:rPr>
              <a:t>灌区骨干</a:t>
            </a:r>
            <a:r>
              <a:rPr lang="zh-CN" altLang="en-US" sz="1500" dirty="0">
                <a:latin typeface="黑体" panose="02010609060101010101" pitchFamily="49" charset="-122"/>
                <a:ea typeface="黑体" panose="02010609060101010101" pitchFamily="49" charset="-122"/>
              </a:rPr>
              <a:t>工程政府所有，委托管理，政府监督</a:t>
            </a:r>
            <a:r>
              <a:rPr lang="zh-CN" altLang="en-US" sz="1500" dirty="0" smtClean="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政府对灌溉有优惠政策，“以工补农”。按供水</a:t>
            </a:r>
            <a:r>
              <a:rPr lang="zh-CN" altLang="en-US" sz="1500" dirty="0" smtClean="0">
                <a:latin typeface="黑体" panose="02010609060101010101" pitchFamily="49" charset="-122"/>
                <a:ea typeface="黑体" panose="02010609060101010101" pitchFamily="49" charset="-122"/>
              </a:rPr>
              <a:t>成本 （包括建设投资等）收费，</a:t>
            </a:r>
            <a:r>
              <a:rPr lang="zh-CN" altLang="en-US" sz="1500" dirty="0">
                <a:latin typeface="黑体" panose="02010609060101010101" pitchFamily="49" charset="-122"/>
                <a:ea typeface="黑体" panose="02010609060101010101" pitchFamily="49" charset="-122"/>
              </a:rPr>
              <a:t>由用水户代表组成的机构自主管理，</a:t>
            </a:r>
            <a:r>
              <a:rPr lang="zh-CN" altLang="en-US" sz="1500" dirty="0" smtClean="0">
                <a:latin typeface="黑体" panose="02010609060101010101" pitchFamily="49" charset="-122"/>
                <a:ea typeface="黑体" panose="02010609060101010101" pitchFamily="49" charset="-122"/>
              </a:rPr>
              <a:t>独立核算。</a:t>
            </a:r>
            <a:endParaRPr lang="en-US" altLang="zh-CN" sz="1500" dirty="0" smtClean="0">
              <a:latin typeface="黑体" panose="02010609060101010101" pitchFamily="49" charset="-122"/>
              <a:ea typeface="黑体" panose="02010609060101010101" pitchFamily="49" charset="-122"/>
            </a:endParaRPr>
          </a:p>
          <a:p>
            <a:pPr>
              <a:lnSpc>
                <a:spcPts val="2800"/>
              </a:lnSpc>
              <a:spcBef>
                <a:spcPts val="600"/>
              </a:spcBef>
            </a:pPr>
            <a:r>
              <a:rPr lang="zh-CN" altLang="en-US" sz="1500" b="1" dirty="0" smtClean="0">
                <a:solidFill>
                  <a:srgbClr val="002060"/>
                </a:solidFill>
                <a:latin typeface="楷体_GB2312" panose="02010609030101010101" pitchFamily="49" charset="-122"/>
                <a:ea typeface="楷体_GB2312" panose="02010609030101010101" pitchFamily="49" charset="-122"/>
              </a:rPr>
              <a:t>澳大利亚</a:t>
            </a:r>
            <a:r>
              <a:rPr lang="zh-CN" altLang="en-US" sz="1500" b="1" dirty="0">
                <a:solidFill>
                  <a:srgbClr val="002060"/>
                </a:solidFill>
                <a:latin typeface="楷体_GB2312" panose="02010609030101010101" pitchFamily="49" charset="-122"/>
                <a:ea typeface="楷体_GB2312" panose="02010609030101010101" pitchFamily="49" charset="-122"/>
              </a:rPr>
              <a:t>：</a:t>
            </a:r>
            <a:r>
              <a:rPr lang="zh-CN" altLang="en-US" sz="1500" dirty="0">
                <a:latin typeface="黑体" panose="02010609060101010101" pitchFamily="49" charset="-122"/>
                <a:ea typeface="黑体" panose="02010609060101010101" pitchFamily="49" charset="-122"/>
              </a:rPr>
              <a:t>由用水户代表组成的机构自主管理，或委托私营公司管理，按</a:t>
            </a:r>
            <a:r>
              <a:rPr lang="zh-CN" altLang="en-US" sz="1500" dirty="0" smtClean="0">
                <a:latin typeface="黑体" panose="02010609060101010101" pitchFamily="49" charset="-122"/>
                <a:ea typeface="黑体" panose="02010609060101010101" pitchFamily="49" charset="-122"/>
              </a:rPr>
              <a:t>成本 </a:t>
            </a:r>
            <a:r>
              <a:rPr lang="en-US" altLang="zh-CN" sz="1500" dirty="0" smtClean="0">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包括回收投资</a:t>
            </a:r>
            <a:r>
              <a:rPr lang="en-US" altLang="zh-CN" sz="1500" dirty="0" smtClean="0">
                <a:latin typeface="黑体" panose="02010609060101010101" pitchFamily="49" charset="-122"/>
                <a:ea typeface="黑体" panose="02010609060101010101" pitchFamily="49" charset="-122"/>
              </a:rPr>
              <a:t>)</a:t>
            </a:r>
            <a:r>
              <a:rPr lang="zh-CN" altLang="en-US" sz="1500" dirty="0" smtClean="0">
                <a:latin typeface="黑体" panose="02010609060101010101" pitchFamily="49" charset="-122"/>
                <a:ea typeface="黑体" panose="02010609060101010101" pitchFamily="49" charset="-122"/>
              </a:rPr>
              <a:t>收取水费，</a:t>
            </a:r>
            <a:r>
              <a:rPr lang="zh-CN" altLang="en-US" sz="1500" dirty="0">
                <a:latin typeface="黑体" panose="02010609060101010101" pitchFamily="49" charset="-122"/>
                <a:ea typeface="黑体" panose="02010609060101010101" pitchFamily="49" charset="-122"/>
              </a:rPr>
              <a:t>自立发展</a:t>
            </a:r>
            <a:r>
              <a:rPr lang="zh-CN" altLang="en-US" sz="1500" dirty="0" smtClean="0">
                <a:latin typeface="黑体" panose="02010609060101010101" pitchFamily="49" charset="-122"/>
                <a:ea typeface="黑体" panose="02010609060101010101" pitchFamily="49" charset="-122"/>
              </a:rPr>
              <a:t>。改革过渡</a:t>
            </a:r>
            <a:r>
              <a:rPr lang="zh-CN" altLang="en-US" sz="1500" dirty="0">
                <a:latin typeface="黑体" panose="02010609060101010101" pitchFamily="49" charset="-122"/>
                <a:ea typeface="黑体" panose="02010609060101010101" pitchFamily="49" charset="-122"/>
              </a:rPr>
              <a:t>阶段成立管委会，运行管理费由州、市政府和受益户共同承担</a:t>
            </a:r>
            <a:r>
              <a:rPr lang="zh-CN" altLang="en-US" sz="1500" dirty="0" smtClean="0">
                <a:latin typeface="黑体" panose="02010609060101010101" pitchFamily="49" charset="-122"/>
                <a:ea typeface="黑体" panose="02010609060101010101" pitchFamily="49" charset="-122"/>
              </a:rPr>
              <a:t>。</a:t>
            </a:r>
            <a:endParaRPr lang="zh-CN" altLang="en-US" sz="1500" dirty="0">
              <a:latin typeface="黑体" panose="02010609060101010101" pitchFamily="49" charset="-122"/>
              <a:ea typeface="黑体" panose="02010609060101010101" pitchFamily="49" charset="-122"/>
            </a:endParaRPr>
          </a:p>
        </p:txBody>
      </p:sp>
      <p:sp>
        <p:nvSpPr>
          <p:cNvPr id="7" name="Rectangle 24"/>
          <p:cNvSpPr>
            <a:spLocks noChangeArrowheads="1"/>
          </p:cNvSpPr>
          <p:nvPr/>
        </p:nvSpPr>
        <p:spPr bwMode="auto">
          <a:xfrm>
            <a:off x="580832" y="4187215"/>
            <a:ext cx="8076189" cy="21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lnSpc>
                <a:spcPct val="120000"/>
              </a:lnSpc>
              <a:spcBef>
                <a:spcPct val="40000"/>
              </a:spcBef>
            </a:pPr>
            <a:r>
              <a:rPr lang="zh-CN" altLang="en-US" sz="2100" dirty="0" smtClean="0">
                <a:solidFill>
                  <a:srgbClr val="FF0000"/>
                </a:solidFill>
                <a:latin typeface="华文新魏" panose="02010800040101010101" pitchFamily="2" charset="-122"/>
                <a:ea typeface="华文新魏" panose="02010800040101010101" pitchFamily="2" charset="-122"/>
              </a:rPr>
              <a:t>共同特点：</a:t>
            </a:r>
            <a:endParaRPr lang="en-US" altLang="zh-CN" sz="2100" dirty="0" smtClean="0">
              <a:solidFill>
                <a:srgbClr val="FF0000"/>
              </a:solidFill>
              <a:latin typeface="华文新魏" panose="02010800040101010101" pitchFamily="2" charset="-122"/>
              <a:ea typeface="华文新魏" panose="02010800040101010101" pitchFamily="2" charset="-122"/>
            </a:endParaRPr>
          </a:p>
          <a:p>
            <a:pPr eaLnBrk="1" hangingPunct="1">
              <a:lnSpc>
                <a:spcPct val="120000"/>
              </a:lnSpc>
              <a:spcBef>
                <a:spcPct val="40000"/>
              </a:spcBef>
            </a:pPr>
            <a:r>
              <a:rPr lang="en-US" altLang="zh-CN" sz="1500" dirty="0" smtClean="0">
                <a:solidFill>
                  <a:schemeClr val="tx1"/>
                </a:solidFill>
                <a:latin typeface="黑体" panose="02010609060101010101" pitchFamily="49" charset="-122"/>
                <a:ea typeface="黑体" panose="02010609060101010101" pitchFamily="49" charset="-122"/>
              </a:rPr>
              <a:t>◇ </a:t>
            </a:r>
            <a:r>
              <a:rPr lang="zh-CN" altLang="en-US" sz="1500" dirty="0" smtClean="0">
                <a:solidFill>
                  <a:schemeClr val="tx1"/>
                </a:solidFill>
                <a:latin typeface="黑体" panose="02010609060101010101" pitchFamily="49" charset="-122"/>
                <a:ea typeface="黑体" panose="02010609060101010101" pitchFamily="49" charset="-122"/>
              </a:rPr>
              <a:t>政府</a:t>
            </a:r>
            <a:r>
              <a:rPr lang="zh-CN" altLang="en-US" sz="1500" dirty="0">
                <a:solidFill>
                  <a:schemeClr val="tx1"/>
                </a:solidFill>
                <a:latin typeface="黑体" panose="02010609060101010101" pitchFamily="49" charset="-122"/>
                <a:ea typeface="黑体" panose="02010609060101010101" pitchFamily="49" charset="-122"/>
              </a:rPr>
              <a:t>通过直接投资、财政补贴、贷款</a:t>
            </a:r>
            <a:r>
              <a:rPr lang="zh-CN" altLang="en-US" sz="1500" dirty="0" smtClean="0">
                <a:solidFill>
                  <a:schemeClr val="tx1"/>
                </a:solidFill>
                <a:latin typeface="黑体" panose="02010609060101010101" pitchFamily="49" charset="-122"/>
                <a:ea typeface="黑体" panose="02010609060101010101" pitchFamily="49" charset="-122"/>
              </a:rPr>
              <a:t>等政策</a:t>
            </a:r>
            <a:r>
              <a:rPr lang="zh-CN" altLang="en-US" sz="1500" dirty="0">
                <a:solidFill>
                  <a:schemeClr val="tx1"/>
                </a:solidFill>
                <a:latin typeface="黑体" panose="02010609060101010101" pitchFamily="49" charset="-122"/>
                <a:ea typeface="黑体" panose="02010609060101010101" pitchFamily="49" charset="-122"/>
              </a:rPr>
              <a:t>大力扶持灌区工程建设与灌溉管理，促进灌区良性发展；</a:t>
            </a:r>
            <a:endParaRPr lang="zh-CN" altLang="en-US" sz="1500" dirty="0">
              <a:solidFill>
                <a:schemeClr val="tx1"/>
              </a:solidFill>
              <a:latin typeface="黑体" panose="02010609060101010101" pitchFamily="49" charset="-122"/>
              <a:ea typeface="黑体" panose="02010609060101010101" pitchFamily="49" charset="-122"/>
            </a:endParaRPr>
          </a:p>
          <a:p>
            <a:pPr eaLnBrk="1" hangingPunct="1">
              <a:lnSpc>
                <a:spcPct val="120000"/>
              </a:lnSpc>
              <a:spcBef>
                <a:spcPct val="40000"/>
              </a:spcBef>
            </a:pPr>
            <a:r>
              <a:rPr lang="en-US" altLang="zh-CN" sz="1500" dirty="0">
                <a:solidFill>
                  <a:schemeClr val="tx1"/>
                </a:solidFill>
                <a:latin typeface="黑体" panose="02010609060101010101" pitchFamily="49" charset="-122"/>
                <a:ea typeface="黑体" panose="02010609060101010101" pitchFamily="49" charset="-122"/>
              </a:rPr>
              <a:t>◇</a:t>
            </a:r>
            <a:r>
              <a:rPr lang="zh-CN" altLang="en-US" sz="1500" dirty="0" smtClean="0">
                <a:solidFill>
                  <a:schemeClr val="tx1"/>
                </a:solidFill>
                <a:latin typeface="黑体" panose="02010609060101010101" pitchFamily="49" charset="-122"/>
                <a:ea typeface="黑体" panose="02010609060101010101" pitchFamily="49" charset="-122"/>
              </a:rPr>
              <a:t> </a:t>
            </a:r>
            <a:r>
              <a:rPr lang="zh-CN" altLang="en-US" sz="1500" dirty="0">
                <a:solidFill>
                  <a:schemeClr val="tx1"/>
                </a:solidFill>
                <a:latin typeface="黑体" panose="02010609060101010101" pitchFamily="49" charset="-122"/>
                <a:ea typeface="黑体" panose="02010609060101010101" pitchFamily="49" charset="-122"/>
              </a:rPr>
              <a:t>产权明确，灌区管理单位或机构属于非盈利性质，自主经营，自主发展； </a:t>
            </a:r>
            <a:endParaRPr lang="zh-CN" altLang="en-US" sz="1500" dirty="0">
              <a:solidFill>
                <a:schemeClr val="tx1"/>
              </a:solidFill>
              <a:latin typeface="黑体" panose="02010609060101010101" pitchFamily="49" charset="-122"/>
              <a:ea typeface="黑体" panose="02010609060101010101" pitchFamily="49" charset="-122"/>
            </a:endParaRPr>
          </a:p>
          <a:p>
            <a:pPr eaLnBrk="1" hangingPunct="1">
              <a:lnSpc>
                <a:spcPct val="120000"/>
              </a:lnSpc>
              <a:spcBef>
                <a:spcPct val="40000"/>
              </a:spcBef>
            </a:pPr>
            <a:r>
              <a:rPr lang="en-US" altLang="zh-CN" sz="1500" dirty="0" smtClean="0">
                <a:solidFill>
                  <a:schemeClr val="tx1"/>
                </a:solidFill>
                <a:latin typeface="黑体" panose="02010609060101010101" pitchFamily="49" charset="-122"/>
                <a:ea typeface="黑体" panose="02010609060101010101" pitchFamily="49" charset="-122"/>
              </a:rPr>
              <a:t>◇ </a:t>
            </a:r>
            <a:r>
              <a:rPr lang="zh-CN" altLang="en-US" sz="1500" dirty="0" smtClean="0">
                <a:solidFill>
                  <a:schemeClr val="tx1"/>
                </a:solidFill>
                <a:latin typeface="黑体" panose="02010609060101010101" pitchFamily="49" charset="-122"/>
                <a:ea typeface="黑体" panose="02010609060101010101" pitchFamily="49" charset="-122"/>
              </a:rPr>
              <a:t>水</a:t>
            </a:r>
            <a:r>
              <a:rPr lang="zh-CN" altLang="en-US" sz="1500" dirty="0">
                <a:solidFill>
                  <a:schemeClr val="tx1"/>
                </a:solidFill>
                <a:latin typeface="黑体" panose="02010609060101010101" pitchFamily="49" charset="-122"/>
                <a:ea typeface="黑体" panose="02010609060101010101" pitchFamily="49" charset="-122"/>
              </a:rPr>
              <a:t>价按成本计收，水费（特殊情况下政府补贴）收入满足工程管理与维护支出需要，实现了灌区可持续发展。</a:t>
            </a:r>
            <a:endParaRPr lang="zh-CN" altLang="en-US" sz="1500" dirty="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857250"/>
            <a:ext cx="9144000" cy="699796"/>
            <a:chOff x="0" y="0"/>
            <a:chExt cx="12192000" cy="933061"/>
          </a:xfrm>
        </p:grpSpPr>
        <p:sp>
          <p:nvSpPr>
            <p:cNvPr id="5" name="矩形 4"/>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6" name="图片 5"/>
            <p:cNvPicPr>
              <a:picLocks noChangeAspect="1"/>
            </p:cNvPicPr>
            <p:nvPr/>
          </p:nvPicPr>
          <p:blipFill>
            <a:blip r:embed="rId1"/>
            <a:stretch>
              <a:fillRect/>
            </a:stretch>
          </p:blipFill>
          <p:spPr>
            <a:xfrm>
              <a:off x="90196" y="95637"/>
              <a:ext cx="684246" cy="734786"/>
            </a:xfrm>
            <a:prstGeom prst="rect">
              <a:avLst/>
            </a:prstGeom>
          </p:spPr>
        </p:pic>
      </p:grpSp>
      <p:sp>
        <p:nvSpPr>
          <p:cNvPr id="7" name="文本框 6"/>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三、灌区管理突破之路径</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9" name="矩形 8"/>
          <p:cNvSpPr/>
          <p:nvPr/>
        </p:nvSpPr>
        <p:spPr>
          <a:xfrm>
            <a:off x="580832" y="1966090"/>
            <a:ext cx="7713242" cy="1252855"/>
          </a:xfrm>
          <a:prstGeom prst="rect">
            <a:avLst/>
          </a:prstGeom>
        </p:spPr>
        <p:txBody>
          <a:bodyPr wrap="square">
            <a:spAutoFit/>
          </a:bodyPr>
          <a:lstStyle/>
          <a:p>
            <a:pPr>
              <a:lnSpc>
                <a:spcPct val="120000"/>
              </a:lnSpc>
              <a:spcAft>
                <a:spcPts val="600"/>
              </a:spcAft>
            </a:pPr>
            <a:r>
              <a:rPr lang="zh-CN" altLang="en-US" sz="2100" b="1" dirty="0" smtClean="0">
                <a:solidFill>
                  <a:srgbClr val="002060"/>
                </a:solidFill>
                <a:latin typeface="楷体_GB2312" panose="02010609030101010101" pitchFamily="49" charset="-122"/>
                <a:ea typeface="楷体_GB2312" panose="02010609030101010101" pitchFamily="49" charset="-122"/>
              </a:rPr>
              <a:t>    灌区管理问题的解决涉及多维度、多部门，水利部门一家难以完成，需要上升到国家深化改革、治理能力现代化的高度下大力气加以解决。</a:t>
            </a:r>
            <a:endParaRPr lang="en-US" altLang="zh-CN" sz="2100" b="1" dirty="0">
              <a:solidFill>
                <a:srgbClr val="002060"/>
              </a:solidFill>
              <a:latin typeface="楷体_GB2312" panose="02010609030101010101" pitchFamily="49" charset="-122"/>
              <a:ea typeface="楷体_GB2312" panose="02010609030101010101" pitchFamily="49" charset="-122"/>
            </a:endParaRPr>
          </a:p>
        </p:txBody>
      </p:sp>
      <p:sp>
        <p:nvSpPr>
          <p:cNvPr id="2" name="文本框 1"/>
          <p:cNvSpPr txBox="1"/>
          <p:nvPr/>
        </p:nvSpPr>
        <p:spPr>
          <a:xfrm>
            <a:off x="837634" y="3539882"/>
            <a:ext cx="6920982" cy="2099310"/>
          </a:xfrm>
          <a:prstGeom prst="rect">
            <a:avLst/>
          </a:prstGeom>
          <a:noFill/>
        </p:spPr>
        <p:txBody>
          <a:bodyPr wrap="square" rtlCol="0">
            <a:spAutoFit/>
          </a:bodyPr>
          <a:lstStyle/>
          <a:p>
            <a:r>
              <a:rPr lang="zh-CN" altLang="en-US" sz="2700" dirty="0" smtClean="0">
                <a:solidFill>
                  <a:srgbClr val="FF0000"/>
                </a:solidFill>
                <a:latin typeface="华文新魏" panose="02010800040101010101" pitchFamily="2" charset="-122"/>
                <a:ea typeface="华文新魏" panose="02010800040101010101" pitchFamily="2" charset="-122"/>
              </a:rPr>
              <a:t>牛鼻子：</a:t>
            </a:r>
            <a:endParaRPr lang="en-US" altLang="zh-CN" sz="2700" dirty="0" smtClean="0">
              <a:solidFill>
                <a:srgbClr val="FF0000"/>
              </a:solidFill>
              <a:latin typeface="华文新魏" panose="02010800040101010101" pitchFamily="2" charset="-122"/>
              <a:ea typeface="华文新魏" panose="02010800040101010101" pitchFamily="2" charset="-122"/>
            </a:endParaRPr>
          </a:p>
          <a:p>
            <a:endParaRPr lang="en-US" altLang="zh-CN" sz="1350" dirty="0"/>
          </a:p>
          <a:p>
            <a:pPr>
              <a:lnSpc>
                <a:spcPts val="5400"/>
              </a:lnSpc>
            </a:pPr>
            <a:r>
              <a:rPr lang="zh-CN" altLang="en-US" sz="2700" dirty="0" smtClean="0">
                <a:latin typeface="黑体" panose="02010609060101010101" pitchFamily="49" charset="-122"/>
                <a:ea typeface="黑体" panose="02010609060101010101" pitchFamily="49" charset="-122"/>
              </a:rPr>
              <a:t>灌区经费收入（包括政府财政补贴）</a:t>
            </a:r>
            <a:endParaRPr lang="en-US" altLang="zh-CN" sz="2700" dirty="0" smtClean="0">
              <a:latin typeface="黑体" panose="02010609060101010101" pitchFamily="49" charset="-122"/>
              <a:ea typeface="黑体" panose="02010609060101010101" pitchFamily="49" charset="-122"/>
            </a:endParaRPr>
          </a:p>
          <a:p>
            <a:pPr>
              <a:lnSpc>
                <a:spcPts val="5400"/>
              </a:lnSpc>
            </a:pPr>
            <a:r>
              <a:rPr lang="zh-CN" altLang="en-US" sz="2700" dirty="0">
                <a:latin typeface="黑体" panose="02010609060101010101" pitchFamily="49" charset="-122"/>
                <a:ea typeface="黑体" panose="02010609060101010101" pitchFamily="49" charset="-122"/>
              </a:rPr>
              <a:t>能够</a:t>
            </a:r>
            <a:r>
              <a:rPr lang="zh-CN" altLang="en-US" sz="2700" dirty="0" smtClean="0">
                <a:latin typeface="黑体" panose="02010609060101010101" pitchFamily="49" charset="-122"/>
                <a:ea typeface="黑体" panose="02010609060101010101" pitchFamily="49" charset="-122"/>
              </a:rPr>
              <a:t>长期</a:t>
            </a:r>
            <a:r>
              <a:rPr lang="zh-CN" altLang="en-US" sz="2700" dirty="0">
                <a:latin typeface="黑体" panose="02010609060101010101" pitchFamily="49" charset="-122"/>
                <a:ea typeface="黑体" panose="02010609060101010101" pitchFamily="49" charset="-122"/>
              </a:rPr>
              <a:t>、</a:t>
            </a:r>
            <a:r>
              <a:rPr lang="zh-CN" altLang="en-US" sz="2700" dirty="0" smtClean="0">
                <a:latin typeface="黑体" panose="02010609060101010101" pitchFamily="49" charset="-122"/>
                <a:ea typeface="黑体" panose="02010609060101010101" pitchFamily="49" charset="-122"/>
              </a:rPr>
              <a:t>稳定满足运行维护需要</a:t>
            </a:r>
            <a:endParaRPr lang="zh-CN" altLang="en-US" sz="27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6" name="矩形 5"/>
          <p:cNvSpPr/>
          <p:nvPr/>
        </p:nvSpPr>
        <p:spPr>
          <a:xfrm>
            <a:off x="473952" y="1725643"/>
            <a:ext cx="5783580" cy="478155"/>
          </a:xfrm>
          <a:prstGeom prst="rect">
            <a:avLst/>
          </a:prstGeom>
        </p:spPr>
        <p:txBody>
          <a:bodyPr wrap="none">
            <a:spAutoFit/>
          </a:bodyPr>
          <a:lstStyle/>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1</a:t>
            </a:r>
            <a:r>
              <a:rPr lang="zh-CN" altLang="en-US" sz="2100" dirty="0" smtClean="0">
                <a:solidFill>
                  <a:srgbClr val="002060"/>
                </a:solidFill>
                <a:latin typeface="黑体" panose="02010609060101010101" pitchFamily="49" charset="-122"/>
                <a:ea typeface="黑体" panose="02010609060101010101" pitchFamily="49" charset="-122"/>
              </a:rPr>
              <a:t>、现有模式下突破</a:t>
            </a:r>
            <a:r>
              <a:rPr lang="en-US" altLang="zh-CN" sz="2100" dirty="0" smtClean="0">
                <a:solidFill>
                  <a:srgbClr val="002060"/>
                </a:solidFill>
                <a:latin typeface="黑体" panose="02010609060101010101" pitchFamily="49" charset="-122"/>
                <a:ea typeface="黑体" panose="02010609060101010101" pitchFamily="49" charset="-122"/>
              </a:rPr>
              <a:t>---</a:t>
            </a:r>
            <a:r>
              <a:rPr lang="zh-CN" altLang="en-US" sz="2100" dirty="0" smtClean="0">
                <a:latin typeface="华文新魏" panose="02010800040101010101" pitchFamily="2" charset="-122"/>
                <a:ea typeface="华文新魏" panose="02010800040101010101" pitchFamily="2" charset="-122"/>
              </a:rPr>
              <a:t>把政策不折不扣落实到位</a:t>
            </a:r>
            <a:endParaRPr lang="en-US" altLang="zh-CN" sz="2100" dirty="0">
              <a:latin typeface="华文新魏" panose="02010800040101010101" pitchFamily="2" charset="-122"/>
              <a:ea typeface="华文新魏" panose="02010800040101010101" pitchFamily="2" charset="-122"/>
            </a:endParaRPr>
          </a:p>
        </p:txBody>
      </p:sp>
      <p:sp>
        <p:nvSpPr>
          <p:cNvPr id="7" name="矩形 6"/>
          <p:cNvSpPr/>
          <p:nvPr/>
        </p:nvSpPr>
        <p:spPr>
          <a:xfrm>
            <a:off x="473952" y="2415761"/>
            <a:ext cx="8317230" cy="1871345"/>
          </a:xfrm>
          <a:prstGeom prst="rect">
            <a:avLst/>
          </a:prstGeom>
        </p:spPr>
        <p:txBody>
          <a:bodyPr wrap="none">
            <a:spAutoFit/>
          </a:bodyPr>
          <a:lstStyle/>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 </a:t>
            </a:r>
            <a:r>
              <a:rPr lang="zh-CN" altLang="en-US" sz="2100" dirty="0" smtClean="0">
                <a:solidFill>
                  <a:srgbClr val="002060"/>
                </a:solidFill>
                <a:latin typeface="黑体" panose="02010609060101010101" pitchFamily="49" charset="-122"/>
                <a:ea typeface="黑体" panose="02010609060101010101" pitchFamily="49" charset="-122"/>
              </a:rPr>
              <a:t>深化改革，核定公益性人员，减员增效，提升管理能力、服务水平</a:t>
            </a:r>
            <a:endParaRPr lang="en-US" altLang="zh-CN" sz="2100" dirty="0" smtClean="0">
              <a:solidFill>
                <a:srgbClr val="002060"/>
              </a:solidFill>
              <a:latin typeface="黑体" panose="02010609060101010101" pitchFamily="49" charset="-122"/>
              <a:ea typeface="黑体" panose="02010609060101010101" pitchFamily="49" charset="-122"/>
            </a:endParaRPr>
          </a:p>
          <a:p>
            <a:pPr>
              <a:lnSpc>
                <a:spcPct val="120000"/>
              </a:lnSpc>
              <a:spcAft>
                <a:spcPts val="600"/>
              </a:spcAft>
            </a:pPr>
            <a:r>
              <a:rPr lang="en-US" altLang="zh-CN" sz="2100" dirty="0">
                <a:solidFill>
                  <a:srgbClr val="002060"/>
                </a:solidFill>
                <a:latin typeface="黑体" panose="02010609060101010101" pitchFamily="49" charset="-122"/>
                <a:ea typeface="黑体" panose="02010609060101010101" pitchFamily="49" charset="-122"/>
              </a:rPr>
              <a:t>◆ </a:t>
            </a:r>
            <a:r>
              <a:rPr lang="zh-CN" altLang="en-US" sz="2100" dirty="0" smtClean="0">
                <a:solidFill>
                  <a:srgbClr val="002060"/>
                </a:solidFill>
                <a:latin typeface="黑体" panose="02010609060101010101" pitchFamily="49" charset="-122"/>
                <a:ea typeface="黑体" panose="02010609060101010101" pitchFamily="49" charset="-122"/>
              </a:rPr>
              <a:t>政府主管部门监审核定灌溉供水成本和水价，建立动态调整机制</a:t>
            </a:r>
            <a:endParaRPr lang="en-US" altLang="zh-CN" sz="2100" dirty="0" smtClean="0">
              <a:solidFill>
                <a:srgbClr val="002060"/>
              </a:solidFill>
              <a:latin typeface="黑体" panose="02010609060101010101" pitchFamily="49" charset="-122"/>
              <a:ea typeface="黑体" panose="02010609060101010101" pitchFamily="49" charset="-122"/>
            </a:endParaRPr>
          </a:p>
          <a:p>
            <a:pPr>
              <a:lnSpc>
                <a:spcPct val="120000"/>
              </a:lnSpc>
              <a:spcAft>
                <a:spcPts val="600"/>
              </a:spcAft>
            </a:pPr>
            <a:r>
              <a:rPr lang="en-US" altLang="zh-CN" sz="2100" dirty="0">
                <a:solidFill>
                  <a:srgbClr val="002060"/>
                </a:solidFill>
                <a:latin typeface="黑体" panose="02010609060101010101" pitchFamily="49" charset="-122"/>
                <a:ea typeface="黑体" panose="02010609060101010101" pitchFamily="49" charset="-122"/>
              </a:rPr>
              <a:t>◆ </a:t>
            </a:r>
            <a:r>
              <a:rPr lang="zh-CN" altLang="en-US" sz="2100" dirty="0" smtClean="0">
                <a:solidFill>
                  <a:srgbClr val="002060"/>
                </a:solidFill>
                <a:latin typeface="黑体" panose="02010609060101010101" pitchFamily="49" charset="-122"/>
                <a:ea typeface="黑体" panose="02010609060101010101" pitchFamily="49" charset="-122"/>
              </a:rPr>
              <a:t>配套完善计量设施和水费计收手段，提高水费实收率</a:t>
            </a:r>
            <a:endParaRPr lang="en-US" altLang="zh-CN" sz="2100" dirty="0" smtClean="0">
              <a:solidFill>
                <a:srgbClr val="002060"/>
              </a:solidFill>
              <a:latin typeface="黑体" panose="02010609060101010101" pitchFamily="49" charset="-122"/>
              <a:ea typeface="黑体" panose="02010609060101010101" pitchFamily="49" charset="-122"/>
            </a:endParaRPr>
          </a:p>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 </a:t>
            </a:r>
            <a:r>
              <a:rPr lang="zh-CN" altLang="en-US" sz="2100" dirty="0" smtClean="0">
                <a:solidFill>
                  <a:srgbClr val="002060"/>
                </a:solidFill>
                <a:latin typeface="黑体" panose="02010609060101010101" pitchFamily="49" charset="-122"/>
                <a:ea typeface="黑体" panose="02010609060101010101" pitchFamily="49" charset="-122"/>
              </a:rPr>
              <a:t>因水价不达成本造成的运行维护经费缺口由财政足额补齐</a:t>
            </a:r>
            <a:endParaRPr lang="en-US" altLang="zh-CN" sz="2100" dirty="0" smtClean="0">
              <a:solidFill>
                <a:srgbClr val="002060"/>
              </a:solidFill>
              <a:latin typeface="黑体" panose="02010609060101010101" pitchFamily="49" charset="-122"/>
              <a:ea typeface="黑体" panose="02010609060101010101" pitchFamily="49" charset="-122"/>
            </a:endParaRPr>
          </a:p>
        </p:txBody>
      </p:sp>
      <p:sp>
        <p:nvSpPr>
          <p:cNvPr id="5" name="下箭头 4"/>
          <p:cNvSpPr/>
          <p:nvPr/>
        </p:nvSpPr>
        <p:spPr>
          <a:xfrm>
            <a:off x="3757904" y="4300246"/>
            <a:ext cx="734786" cy="55283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2271894" y="4944002"/>
            <a:ext cx="4396417" cy="783590"/>
          </a:xfrm>
          <a:prstGeom prst="rect">
            <a:avLst/>
          </a:prstGeom>
        </p:spPr>
        <p:txBody>
          <a:bodyPr wrap="square">
            <a:spAutoFit/>
          </a:bodyPr>
          <a:lstStyle/>
          <a:p>
            <a:pPr>
              <a:lnSpc>
                <a:spcPts val="5400"/>
              </a:lnSpc>
            </a:pPr>
            <a:r>
              <a:rPr lang="zh-CN" altLang="en-US" sz="2100" dirty="0" smtClean="0">
                <a:latin typeface="黑体" panose="02010609060101010101" pitchFamily="49" charset="-122"/>
                <a:ea typeface="黑体" panose="02010609060101010101" pitchFamily="49" charset="-122"/>
              </a:rPr>
              <a:t>灌区收入  </a:t>
            </a:r>
            <a:r>
              <a:rPr lang="zh-CN" altLang="en-US" sz="2100" b="1" dirty="0" smtClean="0">
                <a:solidFill>
                  <a:srgbClr val="FF0000"/>
                </a:solidFill>
                <a:latin typeface="楷体_GB2312" panose="02010609030101010101" pitchFamily="49" charset="-122"/>
                <a:ea typeface="楷体_GB2312" panose="02010609030101010101" pitchFamily="49" charset="-122"/>
              </a:rPr>
              <a:t>等于</a:t>
            </a:r>
            <a:r>
              <a:rPr lang="zh-CN" altLang="en-US" sz="2100" b="1" dirty="0" smtClean="0">
                <a:latin typeface="黑体" panose="02010609060101010101" pitchFamily="49" charset="-122"/>
                <a:ea typeface="黑体" panose="02010609060101010101" pitchFamily="49" charset="-122"/>
              </a:rPr>
              <a:t> </a:t>
            </a:r>
            <a:r>
              <a:rPr lang="zh-CN" altLang="en-US" sz="2100" dirty="0" smtClean="0">
                <a:latin typeface="黑体" panose="02010609060101010101" pitchFamily="49" charset="-122"/>
                <a:ea typeface="黑体" panose="02010609060101010101" pitchFamily="49" charset="-122"/>
              </a:rPr>
              <a:t> 运行维护费用</a:t>
            </a:r>
            <a:endParaRPr lang="zh-CN" altLang="en-US" sz="2100" dirty="0">
              <a:latin typeface="黑体" panose="02010609060101010101" pitchFamily="49" charset="-122"/>
              <a:ea typeface="黑体" panose="02010609060101010101" pitchFamily="49" charset="-122"/>
            </a:endParaRPr>
          </a:p>
        </p:txBody>
      </p:sp>
      <p:sp>
        <p:nvSpPr>
          <p:cNvPr id="10" name="文本框 9"/>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三、灌区管理突破之路径</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6" name="矩形 5"/>
          <p:cNvSpPr/>
          <p:nvPr/>
        </p:nvSpPr>
        <p:spPr>
          <a:xfrm>
            <a:off x="473952" y="1725643"/>
            <a:ext cx="3738245" cy="478155"/>
          </a:xfrm>
          <a:prstGeom prst="rect">
            <a:avLst/>
          </a:prstGeom>
        </p:spPr>
        <p:txBody>
          <a:bodyPr wrap="none">
            <a:spAutoFit/>
          </a:bodyPr>
          <a:lstStyle/>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2</a:t>
            </a:r>
            <a:r>
              <a:rPr lang="zh-CN" altLang="en-US" sz="2100" dirty="0" smtClean="0">
                <a:solidFill>
                  <a:srgbClr val="002060"/>
                </a:solidFill>
                <a:latin typeface="黑体" panose="02010609060101010101" pitchFamily="49" charset="-122"/>
                <a:ea typeface="黑体" panose="02010609060101010101" pitchFamily="49" charset="-122"/>
              </a:rPr>
              <a:t>、脱胎换骨式</a:t>
            </a:r>
            <a:r>
              <a:rPr lang="zh-CN" altLang="en-US" sz="2100" dirty="0">
                <a:solidFill>
                  <a:srgbClr val="002060"/>
                </a:solidFill>
                <a:latin typeface="黑体" panose="02010609060101010101" pitchFamily="49" charset="-122"/>
                <a:ea typeface="黑体" panose="02010609060101010101" pitchFamily="49" charset="-122"/>
              </a:rPr>
              <a:t>的</a:t>
            </a:r>
            <a:r>
              <a:rPr lang="zh-CN" altLang="en-US" sz="2100" dirty="0" smtClean="0">
                <a:solidFill>
                  <a:srgbClr val="002060"/>
                </a:solidFill>
                <a:latin typeface="黑体" panose="02010609060101010101" pitchFamily="49" charset="-122"/>
                <a:ea typeface="黑体" panose="02010609060101010101" pitchFamily="49" charset="-122"/>
              </a:rPr>
              <a:t>突破</a:t>
            </a:r>
            <a:r>
              <a:rPr lang="en-US" altLang="zh-CN" sz="2100" dirty="0">
                <a:solidFill>
                  <a:srgbClr val="002060"/>
                </a:solidFill>
                <a:latin typeface="黑体" panose="02010609060101010101" pitchFamily="49" charset="-122"/>
                <a:ea typeface="黑体" panose="02010609060101010101" pitchFamily="49" charset="-122"/>
              </a:rPr>
              <a:t>---</a:t>
            </a:r>
            <a:r>
              <a:rPr lang="en-US" altLang="zh-CN" sz="2100" dirty="0" smtClean="0">
                <a:solidFill>
                  <a:srgbClr val="002060"/>
                </a:solidFill>
                <a:latin typeface="黑体" panose="02010609060101010101" pitchFamily="49" charset="-122"/>
                <a:ea typeface="黑体" panose="02010609060101010101" pitchFamily="49" charset="-122"/>
              </a:rPr>
              <a:t>SIDD</a:t>
            </a:r>
            <a:r>
              <a:rPr lang="zh-CN" altLang="en-US" sz="2100" b="1" baseline="30000" dirty="0" smtClean="0">
                <a:latin typeface="宋体" panose="02010600030101010101" pitchFamily="2" charset="-122"/>
              </a:rPr>
              <a:t>*</a:t>
            </a:r>
            <a:endParaRPr lang="en-US" altLang="zh-CN" sz="2100" baseline="30000" dirty="0">
              <a:solidFill>
                <a:srgbClr val="002060"/>
              </a:solidFill>
              <a:latin typeface="黑体" panose="02010609060101010101" pitchFamily="49" charset="-122"/>
              <a:ea typeface="黑体" panose="02010609060101010101" pitchFamily="49" charset="-122"/>
            </a:endParaRPr>
          </a:p>
        </p:txBody>
      </p:sp>
      <p:sp>
        <p:nvSpPr>
          <p:cNvPr id="7" name="文本框 6"/>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三、灌区管理突破之路径</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8" name="矩形 7"/>
          <p:cNvSpPr/>
          <p:nvPr/>
        </p:nvSpPr>
        <p:spPr>
          <a:xfrm>
            <a:off x="662077" y="5509289"/>
            <a:ext cx="5536002" cy="299085"/>
          </a:xfrm>
          <a:prstGeom prst="rect">
            <a:avLst/>
          </a:prstGeom>
        </p:spPr>
        <p:txBody>
          <a:bodyPr wrap="square">
            <a:spAutoFit/>
          </a:bodyPr>
          <a:lstStyle/>
          <a:p>
            <a:r>
              <a:rPr lang="zh-CN" altLang="en-US" sz="1350" b="1" baseline="30000" dirty="0" smtClean="0">
                <a:latin typeface="黑体" panose="02010609060101010101" pitchFamily="49" charset="-122"/>
                <a:ea typeface="黑体" panose="02010609060101010101" pitchFamily="49" charset="-122"/>
              </a:rPr>
              <a:t>*</a:t>
            </a:r>
            <a:r>
              <a:rPr lang="zh-CN" altLang="en-US" sz="1350" b="1" dirty="0" smtClean="0">
                <a:latin typeface="黑体" panose="02010609060101010101" pitchFamily="49" charset="-122"/>
                <a:ea typeface="黑体" panose="02010609060101010101" pitchFamily="49" charset="-122"/>
              </a:rPr>
              <a:t> </a:t>
            </a:r>
            <a:r>
              <a:rPr lang="en-US" altLang="zh-CN" sz="1350" b="1" dirty="0" smtClean="0">
                <a:latin typeface="黑体" panose="02010609060101010101" pitchFamily="49" charset="-122"/>
                <a:ea typeface="黑体" panose="02010609060101010101" pitchFamily="49" charset="-122"/>
              </a:rPr>
              <a:t>SIDD</a:t>
            </a:r>
            <a:r>
              <a:rPr lang="zh-CN" altLang="en-US" sz="1350" b="1" dirty="0" smtClean="0">
                <a:latin typeface="黑体" panose="02010609060101010101" pitchFamily="49" charset="-122"/>
                <a:ea typeface="黑体" panose="02010609060101010101" pitchFamily="49" charset="-122"/>
              </a:rPr>
              <a:t>：</a:t>
            </a:r>
            <a:r>
              <a:rPr lang="en-US" altLang="zh-CN" sz="1350" b="1" dirty="0" smtClean="0">
                <a:latin typeface="黑体" panose="02010609060101010101" pitchFamily="49" charset="-122"/>
                <a:ea typeface="黑体" panose="02010609060101010101" pitchFamily="49" charset="-122"/>
              </a:rPr>
              <a:t>Self-management </a:t>
            </a:r>
            <a:r>
              <a:rPr lang="en-US" altLang="zh-CN" sz="1350" b="1" dirty="0">
                <a:latin typeface="黑体" panose="02010609060101010101" pitchFamily="49" charset="-122"/>
                <a:ea typeface="黑体" panose="02010609060101010101" pitchFamily="49" charset="-122"/>
              </a:rPr>
              <a:t>Irrigation and Drainage </a:t>
            </a:r>
            <a:r>
              <a:rPr lang="en-US" altLang="zh-CN" sz="1350" b="1" dirty="0" smtClean="0">
                <a:latin typeface="黑体" panose="02010609060101010101" pitchFamily="49" charset="-122"/>
                <a:ea typeface="黑体" panose="02010609060101010101" pitchFamily="49" charset="-122"/>
              </a:rPr>
              <a:t>District</a:t>
            </a:r>
            <a:endParaRPr lang="zh-CN" altLang="en-US" sz="1350" b="1" dirty="0">
              <a:latin typeface="黑体" panose="02010609060101010101" pitchFamily="49" charset="-122"/>
              <a:ea typeface="黑体" panose="02010609060101010101" pitchFamily="49" charset="-122"/>
            </a:endParaRPr>
          </a:p>
        </p:txBody>
      </p:sp>
      <p:sp>
        <p:nvSpPr>
          <p:cNvPr id="9" name="Text Box 11"/>
          <p:cNvSpPr txBox="1">
            <a:spLocks noChangeArrowheads="1"/>
          </p:cNvSpPr>
          <p:nvPr/>
        </p:nvSpPr>
        <p:spPr bwMode="auto">
          <a:xfrm>
            <a:off x="1565695" y="3740225"/>
            <a:ext cx="1423357"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a:solidFill>
                  <a:schemeClr val="tx1"/>
                </a:solidFill>
                <a:latin typeface="黑体" panose="02010609060101010101" pitchFamily="49" charset="-122"/>
                <a:ea typeface="黑体" panose="02010609060101010101" pitchFamily="49" charset="-122"/>
              </a:rPr>
              <a:t>政府业务部门下属单位</a:t>
            </a:r>
            <a:endParaRPr lang="zh-CN" altLang="en-US" sz="1800" dirty="0">
              <a:solidFill>
                <a:schemeClr val="tx1"/>
              </a:solidFill>
              <a:latin typeface="黑体" panose="02010609060101010101" pitchFamily="49" charset="-122"/>
              <a:ea typeface="黑体" panose="02010609060101010101" pitchFamily="49" charset="-122"/>
            </a:endParaRPr>
          </a:p>
        </p:txBody>
      </p:sp>
      <p:sp>
        <p:nvSpPr>
          <p:cNvPr id="10" name="Text Box 12"/>
          <p:cNvSpPr txBox="1">
            <a:spLocks noChangeArrowheads="1"/>
          </p:cNvSpPr>
          <p:nvPr/>
        </p:nvSpPr>
        <p:spPr bwMode="auto">
          <a:xfrm>
            <a:off x="5950272" y="3642842"/>
            <a:ext cx="25834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a:solidFill>
                  <a:schemeClr val="tx1"/>
                </a:solidFill>
                <a:latin typeface="黑体" panose="02010609060101010101" pitchFamily="49" charset="-122"/>
                <a:ea typeface="黑体" panose="02010609060101010101" pitchFamily="49" charset="-122"/>
              </a:rPr>
              <a:t>政府授权</a:t>
            </a:r>
            <a:r>
              <a:rPr lang="zh-CN" altLang="en-US" sz="1800" dirty="0" smtClean="0">
                <a:solidFill>
                  <a:schemeClr val="tx1"/>
                </a:solidFill>
                <a:latin typeface="黑体" panose="02010609060101010101" pitchFamily="49" charset="-122"/>
                <a:ea typeface="黑体" panose="02010609060101010101" pitchFamily="49" charset="-122"/>
              </a:rPr>
              <a:t>委托骨干工程管理权</a:t>
            </a:r>
            <a:r>
              <a:rPr lang="zh-CN" altLang="en-US" sz="1800" dirty="0">
                <a:solidFill>
                  <a:schemeClr val="tx1"/>
                </a:solidFill>
                <a:latin typeface="黑体" panose="02010609060101010101" pitchFamily="49" charset="-122"/>
                <a:ea typeface="黑体" panose="02010609060101010101" pitchFamily="49" charset="-122"/>
              </a:rPr>
              <a:t>、自主经营权</a:t>
            </a:r>
            <a:endParaRPr lang="zh-CN" altLang="en-US" sz="1800" dirty="0">
              <a:solidFill>
                <a:schemeClr val="tx1"/>
              </a:solidFill>
              <a:latin typeface="黑体" panose="02010609060101010101" pitchFamily="49" charset="-122"/>
              <a:ea typeface="黑体" panose="02010609060101010101" pitchFamily="49" charset="-122"/>
            </a:endParaRPr>
          </a:p>
        </p:txBody>
      </p:sp>
      <p:sp>
        <p:nvSpPr>
          <p:cNvPr id="11" name="AutoShape 13"/>
          <p:cNvSpPr>
            <a:spLocks noChangeArrowheads="1"/>
          </p:cNvSpPr>
          <p:nvPr/>
        </p:nvSpPr>
        <p:spPr bwMode="auto">
          <a:xfrm>
            <a:off x="3810270" y="3842305"/>
            <a:ext cx="1375840" cy="482395"/>
          </a:xfrm>
          <a:prstGeom prst="flowChartAlternateProcess">
            <a:avLst/>
          </a:prstGeom>
          <a:solidFill>
            <a:srgbClr val="FF0000"/>
          </a:solidFill>
          <a:ln w="9525">
            <a:noFill/>
            <a:miter lim="800000"/>
          </a:ln>
          <a:effectLst>
            <a:outerShdw dist="107763" dir="13500000" algn="ctr" rotWithShape="0">
              <a:schemeClr val="bg2"/>
            </a:outerShdw>
          </a:effectLst>
        </p:spPr>
        <p:txBody>
          <a:bodyPr wrap="none">
            <a:spAutoFit/>
          </a:bodyPr>
          <a:lstStyle/>
          <a:p>
            <a:pPr>
              <a:defRPr/>
            </a:pPr>
            <a:r>
              <a:rPr lang="zh-CN" altLang="en-US" sz="2250" b="1"/>
              <a:t>独立法人</a:t>
            </a:r>
            <a:endParaRPr lang="zh-CN" altLang="en-US" sz="2250" b="1"/>
          </a:p>
        </p:txBody>
      </p:sp>
      <p:sp>
        <p:nvSpPr>
          <p:cNvPr id="12" name="Text Box 14"/>
          <p:cNvSpPr txBox="1">
            <a:spLocks noChangeArrowheads="1"/>
          </p:cNvSpPr>
          <p:nvPr/>
        </p:nvSpPr>
        <p:spPr bwMode="auto">
          <a:xfrm>
            <a:off x="1548113" y="2368755"/>
            <a:ext cx="17728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a:solidFill>
                  <a:schemeClr val="tx1"/>
                </a:solidFill>
                <a:latin typeface="黑体" panose="02010609060101010101" pitchFamily="49" charset="-122"/>
                <a:ea typeface="黑体" panose="02010609060101010101" pitchFamily="49" charset="-122"/>
              </a:rPr>
              <a:t>灌区管理单位</a:t>
            </a:r>
            <a:endParaRPr lang="zh-CN" altLang="en-US" sz="1800" dirty="0">
              <a:solidFill>
                <a:schemeClr val="tx1"/>
              </a:solidFill>
              <a:latin typeface="黑体" panose="02010609060101010101" pitchFamily="49" charset="-122"/>
              <a:ea typeface="黑体" panose="02010609060101010101" pitchFamily="49" charset="-122"/>
            </a:endParaRPr>
          </a:p>
        </p:txBody>
      </p:sp>
      <p:sp>
        <p:nvSpPr>
          <p:cNvPr id="13" name="Text Box 15"/>
          <p:cNvSpPr txBox="1">
            <a:spLocks noChangeArrowheads="1"/>
          </p:cNvSpPr>
          <p:nvPr/>
        </p:nvSpPr>
        <p:spPr bwMode="auto">
          <a:xfrm>
            <a:off x="3838013" y="2694521"/>
            <a:ext cx="12001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a:solidFill>
                  <a:schemeClr val="tx1"/>
                </a:solidFill>
                <a:latin typeface="黑体" panose="02010609060101010101" pitchFamily="49" charset="-122"/>
                <a:ea typeface="黑体" panose="02010609060101010101" pitchFamily="49" charset="-122"/>
              </a:rPr>
              <a:t>政府和用水户监督</a:t>
            </a:r>
            <a:endParaRPr lang="zh-CN" altLang="en-US" sz="1800" dirty="0">
              <a:solidFill>
                <a:schemeClr val="tx1"/>
              </a:solidFill>
              <a:latin typeface="黑体" panose="02010609060101010101" pitchFamily="49" charset="-122"/>
              <a:ea typeface="黑体" panose="02010609060101010101" pitchFamily="49" charset="-122"/>
            </a:endParaRPr>
          </a:p>
        </p:txBody>
      </p:sp>
      <p:sp>
        <p:nvSpPr>
          <p:cNvPr id="14" name="Text Box 16"/>
          <p:cNvSpPr txBox="1">
            <a:spLocks noChangeArrowheads="1"/>
          </p:cNvSpPr>
          <p:nvPr/>
        </p:nvSpPr>
        <p:spPr bwMode="auto">
          <a:xfrm>
            <a:off x="3129501" y="4725118"/>
            <a:ext cx="278390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a:solidFill>
                  <a:schemeClr val="tx1"/>
                </a:solidFill>
                <a:latin typeface="黑体" panose="02010609060101010101" pitchFamily="49" charset="-122"/>
                <a:ea typeface="黑体" panose="02010609060101010101" pitchFamily="49" charset="-122"/>
              </a:rPr>
              <a:t>灌区骨干运行管理、</a:t>
            </a:r>
            <a:r>
              <a:rPr lang="zh-CN" altLang="en-US" sz="1800" dirty="0" smtClean="0">
                <a:solidFill>
                  <a:schemeClr val="tx1"/>
                </a:solidFill>
                <a:latin typeface="黑体" panose="02010609060101010101" pitchFamily="49" charset="-122"/>
                <a:ea typeface="黑体" panose="02010609060101010101" pitchFamily="49" charset="-122"/>
              </a:rPr>
              <a:t>维护</a:t>
            </a:r>
            <a:endParaRPr lang="zh-CN" altLang="en-US" sz="1800" dirty="0">
              <a:solidFill>
                <a:schemeClr val="tx1"/>
              </a:solidFill>
              <a:latin typeface="黑体" panose="02010609060101010101" pitchFamily="49" charset="-122"/>
              <a:ea typeface="黑体" panose="02010609060101010101" pitchFamily="49" charset="-122"/>
            </a:endParaRPr>
          </a:p>
        </p:txBody>
      </p:sp>
      <p:sp>
        <p:nvSpPr>
          <p:cNvPr id="15" name="Line 17"/>
          <p:cNvSpPr>
            <a:spLocks noChangeShapeType="1"/>
          </p:cNvSpPr>
          <p:nvPr/>
        </p:nvSpPr>
        <p:spPr bwMode="auto">
          <a:xfrm>
            <a:off x="2268411" y="2746298"/>
            <a:ext cx="0" cy="909638"/>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6" name="Text Box 18"/>
          <p:cNvSpPr txBox="1">
            <a:spLocks noChangeArrowheads="1"/>
          </p:cNvSpPr>
          <p:nvPr/>
        </p:nvSpPr>
        <p:spPr bwMode="auto">
          <a:xfrm>
            <a:off x="2314845" y="3039824"/>
            <a:ext cx="41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FF0000"/>
                </a:solidFill>
                <a:ea typeface="楷体_GB2312" panose="02010609030101010101" pitchFamily="49" charset="-122"/>
              </a:rPr>
              <a:t>由</a:t>
            </a:r>
            <a:endParaRPr lang="zh-CN" altLang="en-US" sz="1800" b="1" dirty="0">
              <a:solidFill>
                <a:srgbClr val="FF0000"/>
              </a:solidFill>
              <a:ea typeface="楷体_GB2312" panose="02010609030101010101" pitchFamily="49" charset="-122"/>
            </a:endParaRPr>
          </a:p>
        </p:txBody>
      </p:sp>
      <p:sp>
        <p:nvSpPr>
          <p:cNvPr id="17" name="Line 19"/>
          <p:cNvSpPr>
            <a:spLocks noChangeShapeType="1"/>
          </p:cNvSpPr>
          <p:nvPr/>
        </p:nvSpPr>
        <p:spPr bwMode="auto">
          <a:xfrm>
            <a:off x="2951830" y="4006611"/>
            <a:ext cx="684609"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18" name="Text Box 20"/>
          <p:cNvSpPr txBox="1">
            <a:spLocks noChangeArrowheads="1"/>
          </p:cNvSpPr>
          <p:nvPr/>
        </p:nvSpPr>
        <p:spPr bwMode="auto">
          <a:xfrm>
            <a:off x="3025649" y="3637517"/>
            <a:ext cx="6426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FF0000"/>
                </a:solidFill>
                <a:ea typeface="楷体_GB2312" panose="02010609030101010101" pitchFamily="49" charset="-122"/>
              </a:rPr>
              <a:t>变为</a:t>
            </a:r>
            <a:endParaRPr lang="zh-CN" altLang="en-US" sz="1800" b="1" dirty="0">
              <a:solidFill>
                <a:srgbClr val="FF0000"/>
              </a:solidFill>
              <a:ea typeface="楷体_GB2312" panose="02010609030101010101" pitchFamily="49" charset="-122"/>
            </a:endParaRPr>
          </a:p>
        </p:txBody>
      </p:sp>
      <p:sp>
        <p:nvSpPr>
          <p:cNvPr id="19" name="Line 21"/>
          <p:cNvSpPr>
            <a:spLocks noChangeShapeType="1"/>
          </p:cNvSpPr>
          <p:nvPr/>
        </p:nvSpPr>
        <p:spPr bwMode="auto">
          <a:xfrm flipH="1">
            <a:off x="4422857" y="4374338"/>
            <a:ext cx="0" cy="310753"/>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20" name="Line 22"/>
          <p:cNvSpPr>
            <a:spLocks noChangeShapeType="1"/>
          </p:cNvSpPr>
          <p:nvPr/>
        </p:nvSpPr>
        <p:spPr bwMode="auto">
          <a:xfrm>
            <a:off x="4426228" y="3427539"/>
            <a:ext cx="0" cy="309563"/>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21" name="Line 23"/>
          <p:cNvSpPr>
            <a:spLocks noChangeShapeType="1"/>
          </p:cNvSpPr>
          <p:nvPr/>
        </p:nvSpPr>
        <p:spPr bwMode="auto">
          <a:xfrm rot="5400000">
            <a:off x="5551097" y="3697497"/>
            <a:ext cx="0" cy="659921"/>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p>
        </p:txBody>
      </p:sp>
      <p:sp>
        <p:nvSpPr>
          <p:cNvPr id="22" name="AutoShape 24"/>
          <p:cNvSpPr>
            <a:spLocks noChangeArrowheads="1"/>
          </p:cNvSpPr>
          <p:nvPr/>
        </p:nvSpPr>
        <p:spPr bwMode="auto">
          <a:xfrm>
            <a:off x="6982027" y="4541108"/>
            <a:ext cx="1284052" cy="1267786"/>
          </a:xfrm>
          <a:prstGeom prst="horizontalScroll">
            <a:avLst>
              <a:gd name="adj" fmla="val 12500"/>
            </a:avLst>
          </a:prstGeom>
          <a:solidFill>
            <a:schemeClr val="accent1">
              <a:lumMod val="40000"/>
              <a:lumOff val="60000"/>
            </a:schemeClr>
          </a:solidFill>
          <a:ln>
            <a:noFill/>
          </a:ln>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algn="ctr" eaLnBrk="1" hangingPunct="1">
              <a:lnSpc>
                <a:spcPts val="3600"/>
              </a:lnSpc>
            </a:pPr>
            <a:r>
              <a:rPr lang="zh-CN" altLang="en-US" sz="2100" b="1" dirty="0">
                <a:solidFill>
                  <a:srgbClr val="FF3300"/>
                </a:solidFill>
                <a:ea typeface="黑体" panose="02010609060101010101" pitchFamily="49" charset="-122"/>
              </a:rPr>
              <a:t>专管机构改革</a:t>
            </a:r>
            <a:endParaRPr lang="zh-CN" altLang="en-US" sz="2100" b="1" dirty="0">
              <a:solidFill>
                <a:srgbClr val="FF3300"/>
              </a:solidFill>
              <a:ea typeface="黑体" panose="02010609060101010101" pitchFamily="49" charset="-122"/>
            </a:endParaRPr>
          </a:p>
        </p:txBody>
      </p:sp>
      <p:sp>
        <p:nvSpPr>
          <p:cNvPr id="23" name="文本框 22"/>
          <p:cNvSpPr txBox="1"/>
          <p:nvPr/>
        </p:nvSpPr>
        <p:spPr>
          <a:xfrm>
            <a:off x="5274824" y="1718148"/>
            <a:ext cx="3383280" cy="963295"/>
          </a:xfrm>
          <a:prstGeom prst="rect">
            <a:avLst/>
          </a:prstGeom>
          <a:noFill/>
        </p:spPr>
        <p:txBody>
          <a:bodyPr wrap="none" rtlCol="0">
            <a:spAutoFit/>
          </a:bodyPr>
          <a:lstStyle/>
          <a:p>
            <a:pPr>
              <a:lnSpc>
                <a:spcPts val="3400"/>
              </a:lnSpc>
            </a:pPr>
            <a:r>
              <a:rPr lang="zh-CN" altLang="en-US" dirty="0" smtClean="0">
                <a:solidFill>
                  <a:srgbClr val="002060"/>
                </a:solidFill>
                <a:latin typeface="黑体" panose="02010609060101010101" pitchFamily="49" charset="-122"/>
                <a:ea typeface="黑体" panose="02010609060101010101" pitchFamily="49" charset="-122"/>
              </a:rPr>
              <a:t>国有企业、自主经营、自收自支</a:t>
            </a:r>
            <a:endParaRPr lang="en-US" altLang="zh-CN" dirty="0" smtClean="0">
              <a:solidFill>
                <a:srgbClr val="002060"/>
              </a:solidFill>
              <a:latin typeface="黑体" panose="02010609060101010101" pitchFamily="49" charset="-122"/>
              <a:ea typeface="黑体" panose="02010609060101010101" pitchFamily="49" charset="-122"/>
            </a:endParaRPr>
          </a:p>
          <a:p>
            <a:pPr>
              <a:lnSpc>
                <a:spcPts val="3400"/>
              </a:lnSpc>
            </a:pPr>
            <a:r>
              <a:rPr lang="zh-CN" altLang="en-US" dirty="0" smtClean="0">
                <a:solidFill>
                  <a:srgbClr val="002060"/>
                </a:solidFill>
                <a:latin typeface="黑体" panose="02010609060101010101" pitchFamily="49" charset="-122"/>
                <a:ea typeface="黑体" panose="02010609060101010101" pitchFamily="49" charset="-122"/>
              </a:rPr>
              <a:t>政策性运行经费缺口政府补偿</a:t>
            </a:r>
            <a:endParaRPr lang="zh-CN" altLang="en-US" dirty="0">
              <a:solidFill>
                <a:srgbClr val="00206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6" name="矩形 5"/>
          <p:cNvSpPr/>
          <p:nvPr/>
        </p:nvSpPr>
        <p:spPr>
          <a:xfrm>
            <a:off x="473952" y="1725643"/>
            <a:ext cx="3738245" cy="478155"/>
          </a:xfrm>
          <a:prstGeom prst="rect">
            <a:avLst/>
          </a:prstGeom>
        </p:spPr>
        <p:txBody>
          <a:bodyPr wrap="none">
            <a:spAutoFit/>
          </a:bodyPr>
          <a:lstStyle/>
          <a:p>
            <a:pPr>
              <a:lnSpc>
                <a:spcPct val="120000"/>
              </a:lnSpc>
              <a:spcAft>
                <a:spcPts val="600"/>
              </a:spcAft>
            </a:pPr>
            <a:r>
              <a:rPr lang="en-US" altLang="zh-CN" sz="2100" dirty="0" smtClean="0">
                <a:solidFill>
                  <a:srgbClr val="002060"/>
                </a:solidFill>
                <a:latin typeface="黑体" panose="02010609060101010101" pitchFamily="49" charset="-122"/>
                <a:ea typeface="黑体" panose="02010609060101010101" pitchFamily="49" charset="-122"/>
              </a:rPr>
              <a:t>2</a:t>
            </a:r>
            <a:r>
              <a:rPr lang="zh-CN" altLang="en-US" sz="2100" dirty="0" smtClean="0">
                <a:solidFill>
                  <a:srgbClr val="002060"/>
                </a:solidFill>
                <a:latin typeface="黑体" panose="02010609060101010101" pitchFamily="49" charset="-122"/>
                <a:ea typeface="黑体" panose="02010609060101010101" pitchFamily="49" charset="-122"/>
              </a:rPr>
              <a:t>、脱胎换骨式</a:t>
            </a:r>
            <a:r>
              <a:rPr lang="zh-CN" altLang="en-US" sz="2100" dirty="0">
                <a:solidFill>
                  <a:srgbClr val="002060"/>
                </a:solidFill>
                <a:latin typeface="黑体" panose="02010609060101010101" pitchFamily="49" charset="-122"/>
                <a:ea typeface="黑体" panose="02010609060101010101" pitchFamily="49" charset="-122"/>
              </a:rPr>
              <a:t>的</a:t>
            </a:r>
            <a:r>
              <a:rPr lang="zh-CN" altLang="en-US" sz="2100" dirty="0" smtClean="0">
                <a:solidFill>
                  <a:srgbClr val="002060"/>
                </a:solidFill>
                <a:latin typeface="黑体" panose="02010609060101010101" pitchFamily="49" charset="-122"/>
                <a:ea typeface="黑体" panose="02010609060101010101" pitchFamily="49" charset="-122"/>
              </a:rPr>
              <a:t>突破</a:t>
            </a:r>
            <a:r>
              <a:rPr lang="en-US" altLang="zh-CN" sz="2100" dirty="0">
                <a:solidFill>
                  <a:srgbClr val="002060"/>
                </a:solidFill>
                <a:latin typeface="黑体" panose="02010609060101010101" pitchFamily="49" charset="-122"/>
                <a:ea typeface="黑体" panose="02010609060101010101" pitchFamily="49" charset="-122"/>
              </a:rPr>
              <a:t>---</a:t>
            </a:r>
            <a:r>
              <a:rPr lang="en-US" altLang="zh-CN" sz="2100" dirty="0" smtClean="0">
                <a:solidFill>
                  <a:srgbClr val="002060"/>
                </a:solidFill>
                <a:latin typeface="黑体" panose="02010609060101010101" pitchFamily="49" charset="-122"/>
                <a:ea typeface="黑体" panose="02010609060101010101" pitchFamily="49" charset="-122"/>
              </a:rPr>
              <a:t>SIDD</a:t>
            </a:r>
            <a:r>
              <a:rPr lang="zh-CN" altLang="en-US" sz="2100" b="1" baseline="30000" dirty="0" smtClean="0">
                <a:latin typeface="宋体" panose="02010600030101010101" pitchFamily="2" charset="-122"/>
              </a:rPr>
              <a:t>*</a:t>
            </a:r>
            <a:endParaRPr lang="en-US" altLang="zh-CN" sz="2100" baseline="30000" dirty="0">
              <a:solidFill>
                <a:srgbClr val="002060"/>
              </a:solidFill>
              <a:latin typeface="黑体" panose="02010609060101010101" pitchFamily="49" charset="-122"/>
              <a:ea typeface="黑体" panose="02010609060101010101" pitchFamily="49" charset="-122"/>
            </a:endParaRPr>
          </a:p>
        </p:txBody>
      </p:sp>
      <p:sp>
        <p:nvSpPr>
          <p:cNvPr id="7" name="文本框 6"/>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三、灌区管理突破之路径</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nvGrpSpPr>
          <p:cNvPr id="5" name="组合 4"/>
          <p:cNvGrpSpPr/>
          <p:nvPr/>
        </p:nvGrpSpPr>
        <p:grpSpPr>
          <a:xfrm>
            <a:off x="6346613" y="1892258"/>
            <a:ext cx="2313436" cy="1830481"/>
            <a:chOff x="8627520" y="1477288"/>
            <a:chExt cx="3084581" cy="2440641"/>
          </a:xfrm>
        </p:grpSpPr>
        <p:graphicFrame>
          <p:nvGraphicFramePr>
            <p:cNvPr id="26" name="Object 36"/>
            <p:cNvGraphicFramePr>
              <a:graphicFrameLocks noChangeAspect="1"/>
            </p:cNvGraphicFramePr>
            <p:nvPr/>
          </p:nvGraphicFramePr>
          <p:xfrm>
            <a:off x="8627520" y="1477288"/>
            <a:ext cx="3084581" cy="1851025"/>
          </p:xfrm>
          <a:graphic>
            <a:graphicData uri="http://schemas.openxmlformats.org/presentationml/2006/ole">
              <mc:AlternateContent xmlns:mc="http://schemas.openxmlformats.org/markup-compatibility/2006">
                <mc:Choice xmlns:v="urn:schemas-microsoft-com:vml" Requires="v">
                  <p:oleObj spid="_x0000_s2088" name="Clip" r:id="rId2" imgW="7715885" imgH="7705725" progId="MS_ClipArt_Gallery.2">
                    <p:embed/>
                  </p:oleObj>
                </mc:Choice>
                <mc:Fallback>
                  <p:oleObj name="Clip" r:id="rId2" imgW="7715885" imgH="7705725" progId="MS_ClipArt_Gallery.2">
                    <p:embed/>
                    <p:pic>
                      <p:nvPicPr>
                        <p:cNvPr id="0" name="图片 2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520" y="1477288"/>
                          <a:ext cx="3084581" cy="1851025"/>
                        </a:xfrm>
                        <a:prstGeom prst="rect">
                          <a:avLst/>
                        </a:prstGeom>
                        <a:noFill/>
                        <a:ln>
                          <a:noFill/>
                        </a:ln>
                        <a:effectLst/>
                      </p:spPr>
                    </p:pic>
                  </p:oleObj>
                </mc:Fallback>
              </mc:AlternateContent>
            </a:graphicData>
          </a:graphic>
        </p:graphicFrame>
        <p:sp>
          <p:nvSpPr>
            <p:cNvPr id="27" name="Text Box 28"/>
            <p:cNvSpPr txBox="1">
              <a:spLocks noChangeArrowheads="1"/>
            </p:cNvSpPr>
            <p:nvPr/>
          </p:nvSpPr>
          <p:spPr bwMode="auto">
            <a:xfrm>
              <a:off x="8778196" y="1487996"/>
              <a:ext cx="2780453" cy="242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lnSpc>
                  <a:spcPts val="2700"/>
                </a:lnSpc>
              </a:pPr>
              <a:r>
                <a:rPr lang="zh-CN" altLang="en-US" sz="1350" b="1" dirty="0">
                  <a:solidFill>
                    <a:srgbClr val="000099"/>
                  </a:solidFill>
                  <a:latin typeface="黑体" panose="02010609060101010101" pitchFamily="49" charset="-122"/>
                  <a:ea typeface="黑体" panose="02010609060101010101" pitchFamily="49" charset="-122"/>
                </a:rPr>
                <a:t>政府责任：</a:t>
              </a:r>
              <a:endParaRPr lang="zh-CN" altLang="en-US" sz="1350" b="1" dirty="0">
                <a:solidFill>
                  <a:srgbClr val="000099"/>
                </a:solidFill>
                <a:latin typeface="黑体" panose="02010609060101010101" pitchFamily="49" charset="-122"/>
                <a:ea typeface="黑体" panose="02010609060101010101" pitchFamily="49" charset="-122"/>
              </a:endParaRPr>
            </a:p>
            <a:p>
              <a:pPr eaLnBrk="1" hangingPunct="1">
                <a:lnSpc>
                  <a:spcPts val="2700"/>
                </a:lnSpc>
              </a:pPr>
              <a:r>
                <a:rPr lang="en-US" altLang="zh-CN" sz="1350" b="1" dirty="0">
                  <a:solidFill>
                    <a:srgbClr val="000099"/>
                  </a:solidFill>
                  <a:latin typeface="黑体" panose="02010609060101010101" pitchFamily="49" charset="-122"/>
                  <a:ea typeface="黑体" panose="02010609060101010101" pitchFamily="49" charset="-122"/>
                </a:rPr>
                <a:t>1.  </a:t>
              </a:r>
              <a:r>
                <a:rPr lang="zh-CN" altLang="en-US" sz="1350" b="1" dirty="0">
                  <a:solidFill>
                    <a:srgbClr val="000099"/>
                  </a:solidFill>
                  <a:latin typeface="黑体" panose="02010609060101010101" pitchFamily="49" charset="-122"/>
                  <a:ea typeface="黑体" panose="02010609060101010101" pitchFamily="49" charset="-122"/>
                </a:rPr>
                <a:t>监督资产和经营管理</a:t>
              </a:r>
              <a:endParaRPr lang="zh-CN" altLang="en-US" sz="1350" b="1" dirty="0">
                <a:solidFill>
                  <a:srgbClr val="000099"/>
                </a:solidFill>
                <a:latin typeface="黑体" panose="02010609060101010101" pitchFamily="49" charset="-122"/>
                <a:ea typeface="黑体" panose="02010609060101010101" pitchFamily="49" charset="-122"/>
              </a:endParaRPr>
            </a:p>
            <a:p>
              <a:pPr eaLnBrk="1" hangingPunct="1">
                <a:lnSpc>
                  <a:spcPts val="2700"/>
                </a:lnSpc>
              </a:pPr>
              <a:r>
                <a:rPr lang="en-US" altLang="zh-CN" sz="1350" b="1" dirty="0">
                  <a:solidFill>
                    <a:srgbClr val="000099"/>
                  </a:solidFill>
                  <a:latin typeface="黑体" panose="02010609060101010101" pitchFamily="49" charset="-122"/>
                  <a:ea typeface="黑体" panose="02010609060101010101" pitchFamily="49" charset="-122"/>
                </a:rPr>
                <a:t>2.  </a:t>
              </a:r>
              <a:r>
                <a:rPr lang="zh-CN" altLang="en-US" sz="1350" b="1" dirty="0">
                  <a:solidFill>
                    <a:srgbClr val="000099"/>
                  </a:solidFill>
                  <a:latin typeface="黑体" panose="02010609060101010101" pitchFamily="49" charset="-122"/>
                  <a:ea typeface="黑体" panose="02010609060101010101" pitchFamily="49" charset="-122"/>
                </a:rPr>
                <a:t>宏观管理与指导</a:t>
              </a:r>
              <a:endParaRPr lang="zh-CN" altLang="en-US" sz="1350" b="1" dirty="0">
                <a:solidFill>
                  <a:srgbClr val="000099"/>
                </a:solidFill>
                <a:latin typeface="黑体" panose="02010609060101010101" pitchFamily="49" charset="-122"/>
                <a:ea typeface="黑体" panose="02010609060101010101" pitchFamily="49" charset="-122"/>
              </a:endParaRPr>
            </a:p>
            <a:p>
              <a:pPr eaLnBrk="1" hangingPunct="1">
                <a:lnSpc>
                  <a:spcPts val="2700"/>
                </a:lnSpc>
              </a:pPr>
              <a:r>
                <a:rPr lang="en-US" altLang="zh-CN" sz="1350" b="1" dirty="0">
                  <a:solidFill>
                    <a:srgbClr val="000099"/>
                  </a:solidFill>
                  <a:latin typeface="黑体" panose="02010609060101010101" pitchFamily="49" charset="-122"/>
                  <a:ea typeface="黑体" panose="02010609060101010101" pitchFamily="49" charset="-122"/>
                </a:rPr>
                <a:t>3.  </a:t>
              </a:r>
              <a:r>
                <a:rPr lang="zh-CN" altLang="en-US" sz="1350" b="1" dirty="0">
                  <a:solidFill>
                    <a:srgbClr val="000099"/>
                  </a:solidFill>
                  <a:latin typeface="黑体" panose="02010609060101010101" pitchFamily="49" charset="-122"/>
                  <a:ea typeface="黑体" panose="02010609060101010101" pitchFamily="49" charset="-122"/>
                </a:rPr>
                <a:t>信息技术服务</a:t>
              </a:r>
              <a:endParaRPr lang="zh-CN" altLang="en-US" sz="1350" b="1" dirty="0">
                <a:solidFill>
                  <a:srgbClr val="000099"/>
                </a:solidFill>
                <a:latin typeface="黑体" panose="02010609060101010101" pitchFamily="49" charset="-122"/>
                <a:ea typeface="黑体" panose="02010609060101010101" pitchFamily="49" charset="-122"/>
              </a:endParaRPr>
            </a:p>
            <a:p>
              <a:pPr eaLnBrk="1" hangingPunct="1">
                <a:lnSpc>
                  <a:spcPts val="2700"/>
                </a:lnSpc>
              </a:pPr>
              <a:r>
                <a:rPr lang="en-US" altLang="zh-CN" sz="1350" b="1" dirty="0">
                  <a:solidFill>
                    <a:srgbClr val="000099"/>
                  </a:solidFill>
                  <a:latin typeface="黑体" panose="02010609060101010101" pitchFamily="49" charset="-122"/>
                  <a:ea typeface="黑体" panose="02010609060101010101" pitchFamily="49" charset="-122"/>
                </a:rPr>
                <a:t>4.  </a:t>
              </a:r>
              <a:r>
                <a:rPr lang="zh-CN" altLang="en-US" sz="1350" b="1" dirty="0">
                  <a:solidFill>
                    <a:srgbClr val="000099"/>
                  </a:solidFill>
                  <a:latin typeface="黑体" panose="02010609060101010101" pitchFamily="49" charset="-122"/>
                  <a:ea typeface="黑体" panose="02010609060101010101" pitchFamily="49" charset="-122"/>
                </a:rPr>
                <a:t>补助扶持等</a:t>
              </a:r>
              <a:endParaRPr lang="zh-CN" altLang="en-US" sz="1350" b="1" dirty="0">
                <a:solidFill>
                  <a:srgbClr val="000099"/>
                </a:solidFill>
                <a:latin typeface="黑体" panose="02010609060101010101" pitchFamily="49" charset="-122"/>
                <a:ea typeface="黑体" panose="02010609060101010101" pitchFamily="49" charset="-122"/>
              </a:endParaRPr>
            </a:p>
          </p:txBody>
        </p:sp>
      </p:grpSp>
      <p:grpSp>
        <p:nvGrpSpPr>
          <p:cNvPr id="31" name="组合 30"/>
          <p:cNvGrpSpPr/>
          <p:nvPr/>
        </p:nvGrpSpPr>
        <p:grpSpPr>
          <a:xfrm>
            <a:off x="868192" y="2475259"/>
            <a:ext cx="5034065" cy="3112844"/>
            <a:chOff x="1157590" y="2157346"/>
            <a:chExt cx="6712086" cy="4150458"/>
          </a:xfrm>
        </p:grpSpPr>
        <p:sp>
          <p:nvSpPr>
            <p:cNvPr id="8" name="Text Box 11"/>
            <p:cNvSpPr txBox="1">
              <a:spLocks noChangeArrowheads="1"/>
            </p:cNvSpPr>
            <p:nvPr/>
          </p:nvSpPr>
          <p:spPr bwMode="auto">
            <a:xfrm>
              <a:off x="1313232" y="3941054"/>
              <a:ext cx="1156443"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002060"/>
                  </a:solidFill>
                  <a:latin typeface="黑体" panose="02010609060101010101" pitchFamily="49" charset="-122"/>
                  <a:ea typeface="黑体" panose="02010609060101010101" pitchFamily="49" charset="-122"/>
                </a:rPr>
                <a:t>斗渠以下工程</a:t>
              </a:r>
              <a:endParaRPr lang="zh-CN" altLang="en-US" sz="1800" b="1" dirty="0">
                <a:solidFill>
                  <a:srgbClr val="002060"/>
                </a:solidFill>
                <a:latin typeface="黑体" panose="02010609060101010101" pitchFamily="49" charset="-122"/>
                <a:ea typeface="黑体" panose="02010609060101010101" pitchFamily="49" charset="-122"/>
              </a:endParaRPr>
            </a:p>
          </p:txBody>
        </p:sp>
        <p:sp>
          <p:nvSpPr>
            <p:cNvPr id="9" name="AutoShape 12"/>
            <p:cNvSpPr>
              <a:spLocks noChangeArrowheads="1"/>
            </p:cNvSpPr>
            <p:nvPr/>
          </p:nvSpPr>
          <p:spPr bwMode="auto">
            <a:xfrm>
              <a:off x="4147461" y="3857457"/>
              <a:ext cx="1475124" cy="1738570"/>
            </a:xfrm>
            <a:prstGeom prst="octagon">
              <a:avLst>
                <a:gd name="adj" fmla="val 29287"/>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dirty="0" smtClean="0">
                  <a:solidFill>
                    <a:srgbClr val="002060"/>
                  </a:solidFill>
                  <a:latin typeface="华文新魏" panose="02010800040101010101" pitchFamily="2" charset="-122"/>
                  <a:ea typeface="华文新魏" panose="02010800040101010101" pitchFamily="2" charset="-122"/>
                </a:rPr>
                <a:t>群众用水组织</a:t>
              </a:r>
              <a:endParaRPr lang="zh-CN" altLang="en-US" sz="1800" dirty="0">
                <a:solidFill>
                  <a:srgbClr val="002060"/>
                </a:solidFill>
                <a:latin typeface="华文新魏" panose="02010800040101010101" pitchFamily="2" charset="-122"/>
                <a:ea typeface="华文新魏" panose="02010800040101010101" pitchFamily="2" charset="-122"/>
              </a:endParaRPr>
            </a:p>
          </p:txBody>
        </p:sp>
        <p:sp>
          <p:nvSpPr>
            <p:cNvPr id="10" name="Text Box 13"/>
            <p:cNvSpPr txBox="1">
              <a:spLocks noChangeArrowheads="1"/>
            </p:cNvSpPr>
            <p:nvPr/>
          </p:nvSpPr>
          <p:spPr bwMode="auto">
            <a:xfrm>
              <a:off x="4023399" y="5447591"/>
              <a:ext cx="1890713" cy="8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002060"/>
                  </a:solidFill>
                  <a:latin typeface="楷体_GB2312" panose="02010609030101010101" pitchFamily="49" charset="-122"/>
                  <a:ea typeface="楷体_GB2312" panose="02010609030101010101" pitchFamily="49" charset="-122"/>
                </a:rPr>
                <a:t>所有权与经营管理权</a:t>
              </a:r>
              <a:endParaRPr lang="zh-CN" altLang="en-US" sz="1800" b="1" dirty="0">
                <a:solidFill>
                  <a:srgbClr val="002060"/>
                </a:solidFill>
                <a:latin typeface="楷体_GB2312" panose="02010609030101010101" pitchFamily="49" charset="-122"/>
                <a:ea typeface="楷体_GB2312" panose="02010609030101010101" pitchFamily="49" charset="-122"/>
              </a:endParaRPr>
            </a:p>
          </p:txBody>
        </p:sp>
        <p:sp>
          <p:nvSpPr>
            <p:cNvPr id="13" name="Text Box 19"/>
            <p:cNvSpPr txBox="1">
              <a:spLocks noChangeArrowheads="1"/>
            </p:cNvSpPr>
            <p:nvPr/>
          </p:nvSpPr>
          <p:spPr bwMode="auto">
            <a:xfrm>
              <a:off x="1157590" y="2181327"/>
              <a:ext cx="1511503" cy="8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002060"/>
                  </a:solidFill>
                  <a:latin typeface="黑体" panose="02010609060101010101" pitchFamily="49" charset="-122"/>
                  <a:ea typeface="黑体" panose="02010609060101010101" pitchFamily="49" charset="-122"/>
                </a:rPr>
                <a:t>斗渠以上骨干工程</a:t>
              </a:r>
              <a:endParaRPr lang="zh-CN" altLang="en-US" sz="1800" b="1" dirty="0">
                <a:solidFill>
                  <a:srgbClr val="002060"/>
                </a:solidFill>
                <a:latin typeface="黑体" panose="02010609060101010101" pitchFamily="49" charset="-122"/>
                <a:ea typeface="黑体" panose="02010609060101010101" pitchFamily="49" charset="-122"/>
              </a:endParaRPr>
            </a:p>
          </p:txBody>
        </p:sp>
        <p:sp>
          <p:nvSpPr>
            <p:cNvPr id="14" name="Text Box 20"/>
            <p:cNvSpPr txBox="1">
              <a:spLocks noChangeArrowheads="1"/>
            </p:cNvSpPr>
            <p:nvPr/>
          </p:nvSpPr>
          <p:spPr bwMode="auto">
            <a:xfrm>
              <a:off x="3890286" y="2295357"/>
              <a:ext cx="2071687" cy="5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2100" dirty="0">
                  <a:solidFill>
                    <a:srgbClr val="002060"/>
                  </a:solidFill>
                  <a:latin typeface="华文新魏" panose="02010800040101010101" pitchFamily="2" charset="-122"/>
                  <a:ea typeface="华文新魏" panose="02010800040101010101" pitchFamily="2" charset="-122"/>
                </a:rPr>
                <a:t>灌区管理局</a:t>
              </a:r>
              <a:endParaRPr lang="zh-CN" altLang="en-US" sz="2100" dirty="0">
                <a:solidFill>
                  <a:srgbClr val="002060"/>
                </a:solidFill>
                <a:latin typeface="华文新魏" panose="02010800040101010101" pitchFamily="2" charset="-122"/>
                <a:ea typeface="华文新魏" panose="02010800040101010101" pitchFamily="2" charset="-122"/>
              </a:endParaRPr>
            </a:p>
          </p:txBody>
        </p:sp>
        <p:sp>
          <p:nvSpPr>
            <p:cNvPr id="15" name="AutoShape 22"/>
            <p:cNvSpPr>
              <a:spLocks noChangeArrowheads="1"/>
            </p:cNvSpPr>
            <p:nvPr/>
          </p:nvSpPr>
          <p:spPr bwMode="auto">
            <a:xfrm>
              <a:off x="4776111" y="2920832"/>
              <a:ext cx="152400" cy="838200"/>
            </a:xfrm>
            <a:prstGeom prst="upDownArrow">
              <a:avLst>
                <a:gd name="adj1" fmla="val 50000"/>
                <a:gd name="adj2" fmla="val 110000"/>
              </a:avLst>
            </a:prstGeom>
            <a:solidFill>
              <a:schemeClr val="accent1"/>
            </a:solidFill>
            <a:ln w="9525">
              <a:solidFill>
                <a:schemeClr val="tx1"/>
              </a:solidFill>
              <a:miter lim="800000"/>
            </a:ln>
          </p:spPr>
          <p:txBody>
            <a:bodyPr vert="eaVert" wrap="none" anchor="ct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endParaRPr lang="zh-CN" altLang="en-US" sz="1800">
                <a:solidFill>
                  <a:srgbClr val="002060"/>
                </a:solidFill>
              </a:endParaRPr>
            </a:p>
          </p:txBody>
        </p:sp>
        <p:sp>
          <p:nvSpPr>
            <p:cNvPr id="16" name="Text Box 23"/>
            <p:cNvSpPr txBox="1">
              <a:spLocks noChangeArrowheads="1"/>
            </p:cNvSpPr>
            <p:nvPr/>
          </p:nvSpPr>
          <p:spPr bwMode="auto">
            <a:xfrm>
              <a:off x="3550966" y="2887866"/>
              <a:ext cx="12366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algn="ctr" eaLnBrk="1" hangingPunct="1"/>
              <a:r>
                <a:rPr lang="zh-CN" altLang="en-US" sz="1350" b="1" dirty="0" smtClean="0">
                  <a:solidFill>
                    <a:srgbClr val="002060"/>
                  </a:solidFill>
                </a:rPr>
                <a:t>供水服务（</a:t>
              </a:r>
              <a:r>
                <a:rPr lang="zh-CN" altLang="en-US" sz="1350" b="1" dirty="0">
                  <a:solidFill>
                    <a:srgbClr val="002060"/>
                  </a:solidFill>
                </a:rPr>
                <a:t>买卖</a:t>
              </a:r>
              <a:r>
                <a:rPr lang="zh-CN" altLang="en-US" sz="1350" b="1" dirty="0" smtClean="0">
                  <a:solidFill>
                    <a:srgbClr val="002060"/>
                  </a:solidFill>
                </a:rPr>
                <a:t>）关系</a:t>
              </a:r>
              <a:endParaRPr lang="zh-CN" altLang="en-US" sz="1350" b="1" dirty="0">
                <a:solidFill>
                  <a:srgbClr val="002060"/>
                </a:solidFill>
              </a:endParaRPr>
            </a:p>
          </p:txBody>
        </p:sp>
        <p:sp>
          <p:nvSpPr>
            <p:cNvPr id="19" name="Line 29"/>
            <p:cNvSpPr>
              <a:spLocks noChangeShapeType="1"/>
            </p:cNvSpPr>
            <p:nvPr/>
          </p:nvSpPr>
          <p:spPr bwMode="auto">
            <a:xfrm>
              <a:off x="2664736" y="2609682"/>
              <a:ext cx="1306512" cy="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solidFill>
                  <a:srgbClr val="002060"/>
                </a:solidFill>
              </a:endParaRPr>
            </a:p>
          </p:txBody>
        </p:sp>
        <p:sp>
          <p:nvSpPr>
            <p:cNvPr id="20" name="Line 30"/>
            <p:cNvSpPr>
              <a:spLocks noChangeShapeType="1"/>
            </p:cNvSpPr>
            <p:nvPr/>
          </p:nvSpPr>
          <p:spPr bwMode="auto">
            <a:xfrm>
              <a:off x="2599648" y="4408319"/>
              <a:ext cx="1306513"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solidFill>
                  <a:srgbClr val="002060"/>
                </a:solidFill>
              </a:endParaRPr>
            </a:p>
          </p:txBody>
        </p:sp>
        <p:sp>
          <p:nvSpPr>
            <p:cNvPr id="22" name="Line 32"/>
            <p:cNvSpPr>
              <a:spLocks noChangeShapeType="1"/>
            </p:cNvSpPr>
            <p:nvPr/>
          </p:nvSpPr>
          <p:spPr bwMode="auto">
            <a:xfrm rot="5400000">
              <a:off x="4673716" y="5253294"/>
              <a:ext cx="354013"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solidFill>
                  <a:srgbClr val="002060"/>
                </a:solidFill>
              </a:endParaRPr>
            </a:p>
          </p:txBody>
        </p:sp>
        <p:sp>
          <p:nvSpPr>
            <p:cNvPr id="23" name="Text Box 34"/>
            <p:cNvSpPr txBox="1">
              <a:spLocks noChangeArrowheads="1"/>
            </p:cNvSpPr>
            <p:nvPr/>
          </p:nvSpPr>
          <p:spPr bwMode="auto">
            <a:xfrm>
              <a:off x="6643821" y="2157346"/>
              <a:ext cx="1225855" cy="8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eaLnBrk="1" hangingPunct="1"/>
              <a:r>
                <a:rPr lang="zh-CN" altLang="en-US" sz="1800" b="1" dirty="0">
                  <a:solidFill>
                    <a:srgbClr val="002060"/>
                  </a:solidFill>
                  <a:latin typeface="楷体_GB2312" panose="02010609030101010101" pitchFamily="49" charset="-122"/>
                  <a:ea typeface="楷体_GB2312" panose="02010609030101010101" pitchFamily="49" charset="-122"/>
                </a:rPr>
                <a:t>企业</a:t>
              </a:r>
              <a:r>
                <a:rPr lang="zh-CN" altLang="en-US" sz="1800" b="1" dirty="0" smtClean="0">
                  <a:solidFill>
                    <a:srgbClr val="002060"/>
                  </a:solidFill>
                  <a:latin typeface="楷体_GB2312" panose="02010609030101010101" pitchFamily="49" charset="-122"/>
                  <a:ea typeface="楷体_GB2312" panose="02010609030101010101" pitchFamily="49" charset="-122"/>
                </a:rPr>
                <a:t>独立法人</a:t>
              </a:r>
              <a:endParaRPr lang="zh-CN" altLang="en-US" sz="1800" b="1" dirty="0">
                <a:solidFill>
                  <a:srgbClr val="002060"/>
                </a:solidFill>
                <a:latin typeface="楷体_GB2312" panose="02010609030101010101" pitchFamily="49" charset="-122"/>
                <a:ea typeface="楷体_GB2312" panose="02010609030101010101" pitchFamily="49" charset="-122"/>
              </a:endParaRPr>
            </a:p>
          </p:txBody>
        </p:sp>
        <p:sp>
          <p:nvSpPr>
            <p:cNvPr id="24" name="Line 35"/>
            <p:cNvSpPr>
              <a:spLocks noChangeShapeType="1"/>
            </p:cNvSpPr>
            <p:nvPr/>
          </p:nvSpPr>
          <p:spPr bwMode="auto">
            <a:xfrm>
              <a:off x="5784173" y="2609682"/>
              <a:ext cx="839788" cy="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350">
                <a:solidFill>
                  <a:srgbClr val="002060"/>
                </a:solidFill>
              </a:endParaRPr>
            </a:p>
          </p:txBody>
        </p:sp>
        <p:sp>
          <p:nvSpPr>
            <p:cNvPr id="29" name="Text Box 23"/>
            <p:cNvSpPr txBox="1">
              <a:spLocks noChangeArrowheads="1"/>
            </p:cNvSpPr>
            <p:nvPr/>
          </p:nvSpPr>
          <p:spPr bwMode="auto">
            <a:xfrm>
              <a:off x="4890141" y="3108360"/>
              <a:ext cx="123666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algn="ctr" eaLnBrk="1" hangingPunct="1"/>
              <a:r>
                <a:rPr lang="zh-CN" altLang="en-US" sz="1350" b="1" dirty="0" smtClean="0">
                  <a:solidFill>
                    <a:srgbClr val="002060"/>
                  </a:solidFill>
                </a:rPr>
                <a:t>成本水价</a:t>
              </a:r>
              <a:endParaRPr lang="zh-CN" altLang="en-US" sz="1350" b="1" dirty="0">
                <a:solidFill>
                  <a:srgbClr val="002060"/>
                </a:solidFill>
              </a:endParaRPr>
            </a:p>
          </p:txBody>
        </p:sp>
      </p:grpSp>
      <p:sp>
        <p:nvSpPr>
          <p:cNvPr id="30" name="AutoShape 24"/>
          <p:cNvSpPr>
            <a:spLocks noChangeArrowheads="1"/>
          </p:cNvSpPr>
          <p:nvPr/>
        </p:nvSpPr>
        <p:spPr bwMode="auto">
          <a:xfrm>
            <a:off x="6456733" y="3599958"/>
            <a:ext cx="1787458" cy="1267786"/>
          </a:xfrm>
          <a:prstGeom prst="horizontalScroll">
            <a:avLst>
              <a:gd name="adj" fmla="val 12500"/>
            </a:avLst>
          </a:prstGeom>
          <a:solidFill>
            <a:schemeClr val="accent1">
              <a:lumMod val="40000"/>
              <a:lumOff val="60000"/>
            </a:schemeClr>
          </a:solidFill>
          <a:ln>
            <a:noFill/>
          </a:ln>
        </p:spPr>
        <p:txBody>
          <a:bodyPr wrap="square">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algn="ctr" eaLnBrk="1" hangingPunct="1">
              <a:lnSpc>
                <a:spcPts val="3600"/>
              </a:lnSpc>
            </a:pPr>
            <a:r>
              <a:rPr lang="zh-CN" altLang="en-US" sz="2100" b="1" dirty="0">
                <a:solidFill>
                  <a:srgbClr val="FF3300"/>
                </a:solidFill>
                <a:ea typeface="黑体" panose="02010609060101010101" pitchFamily="49" charset="-122"/>
              </a:rPr>
              <a:t>用水户参与灌溉管理</a:t>
            </a:r>
            <a:endParaRPr lang="zh-CN" altLang="en-US" sz="2100" b="1" dirty="0">
              <a:solidFill>
                <a:srgbClr val="FF3300"/>
              </a:solidFill>
              <a:ea typeface="黑体" panose="02010609060101010101" pitchFamily="49" charset="-122"/>
            </a:endParaRPr>
          </a:p>
        </p:txBody>
      </p:sp>
      <p:sp>
        <p:nvSpPr>
          <p:cNvPr id="32" name="矩形 31"/>
          <p:cNvSpPr/>
          <p:nvPr/>
        </p:nvSpPr>
        <p:spPr>
          <a:xfrm>
            <a:off x="5135460" y="4892931"/>
            <a:ext cx="3619433" cy="783590"/>
          </a:xfrm>
          <a:prstGeom prst="rect">
            <a:avLst/>
          </a:prstGeom>
        </p:spPr>
        <p:txBody>
          <a:bodyPr wrap="square">
            <a:spAutoFit/>
          </a:bodyPr>
          <a:lstStyle/>
          <a:p>
            <a:pPr>
              <a:lnSpc>
                <a:spcPts val="5400"/>
              </a:lnSpc>
            </a:pPr>
            <a:r>
              <a:rPr lang="zh-CN" altLang="en-US" sz="2100" dirty="0" smtClean="0">
                <a:latin typeface="黑体" panose="02010609060101010101" pitchFamily="49" charset="-122"/>
                <a:ea typeface="黑体" panose="02010609060101010101" pitchFamily="49" charset="-122"/>
              </a:rPr>
              <a:t>灌区收入</a:t>
            </a:r>
            <a:r>
              <a:rPr lang="zh-CN" altLang="en-US" sz="2100" b="1" dirty="0" smtClean="0">
                <a:solidFill>
                  <a:srgbClr val="FF0000"/>
                </a:solidFill>
                <a:latin typeface="楷体_GB2312" panose="02010609030101010101" pitchFamily="49" charset="-122"/>
                <a:ea typeface="楷体_GB2312" panose="02010609030101010101" pitchFamily="49" charset="-122"/>
              </a:rPr>
              <a:t>等于</a:t>
            </a:r>
            <a:r>
              <a:rPr lang="zh-CN" altLang="en-US" sz="2100" dirty="0" smtClean="0">
                <a:latin typeface="黑体" panose="02010609060101010101" pitchFamily="49" charset="-122"/>
                <a:ea typeface="黑体" panose="02010609060101010101" pitchFamily="49" charset="-122"/>
              </a:rPr>
              <a:t>运行维护费用</a:t>
            </a:r>
            <a:endParaRPr lang="zh-CN" altLang="en-US" sz="2100" dirty="0">
              <a:latin typeface="黑体" panose="02010609060101010101" pitchFamily="49" charset="-122"/>
              <a:ea typeface="黑体" panose="02010609060101010101" pitchFamily="49" charset="-122"/>
            </a:endParaRPr>
          </a:p>
        </p:txBody>
      </p:sp>
      <p:sp>
        <p:nvSpPr>
          <p:cNvPr id="33" name="燕尾形箭头 32"/>
          <p:cNvSpPr/>
          <p:nvPr/>
        </p:nvSpPr>
        <p:spPr>
          <a:xfrm rot="2333255">
            <a:off x="4758491" y="4229342"/>
            <a:ext cx="1043195" cy="566946"/>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6" name="文本框 5"/>
          <p:cNvSpPr txBox="1"/>
          <p:nvPr/>
        </p:nvSpPr>
        <p:spPr>
          <a:xfrm>
            <a:off x="3163078" y="2942642"/>
            <a:ext cx="2712720" cy="1106805"/>
          </a:xfrm>
          <a:prstGeom prst="rect">
            <a:avLst/>
          </a:prstGeom>
          <a:noFill/>
        </p:spPr>
        <p:txBody>
          <a:bodyPr wrap="none" rtlCol="0">
            <a:spAutoFit/>
          </a:bodyPr>
          <a:lstStyle/>
          <a:p>
            <a:r>
              <a:rPr lang="zh-CN" alt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黑体" panose="02010609060101010101" pitchFamily="49" charset="-122"/>
                <a:ea typeface="黑体" panose="02010609060101010101" pitchFamily="49" charset="-122"/>
              </a:rPr>
              <a:t>谢  谢</a:t>
            </a:r>
            <a:endParaRPr lang="zh-CN" alt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99252" y="1008315"/>
            <a:ext cx="39166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大中型灌区良性运行路在何方？</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1442" name="图片 9" descr="无标题_副本"/>
          <p:cNvPicPr>
            <a:picLocks noChangeAspect="1"/>
          </p:cNvPicPr>
          <p:nvPr/>
        </p:nvPicPr>
        <p:blipFill>
          <a:blip r:embed="rId1"/>
          <a:stretch>
            <a:fillRect/>
          </a:stretch>
        </p:blipFill>
        <p:spPr>
          <a:xfrm>
            <a:off x="106363" y="127000"/>
            <a:ext cx="1901825" cy="763588"/>
          </a:xfrm>
          <a:prstGeom prst="rect">
            <a:avLst/>
          </a:prstGeom>
          <a:noFill/>
          <a:ln w="9525">
            <a:noFill/>
          </a:ln>
        </p:spPr>
      </p:pic>
      <p:sp>
        <p:nvSpPr>
          <p:cNvPr id="7" name="文本框 6"/>
          <p:cNvSpPr txBox="1"/>
          <p:nvPr/>
        </p:nvSpPr>
        <p:spPr>
          <a:xfrm>
            <a:off x="1520189" y="1720215"/>
            <a:ext cx="6103621" cy="460375"/>
          </a:xfrm>
          <a:prstGeom prst="rect">
            <a:avLst/>
          </a:prstGeom>
          <a:noFill/>
        </p:spPr>
        <p:txBody>
          <a:bodyPr>
            <a:spAutoFit/>
          </a:bodyPr>
          <a:p>
            <a:pPr marR="0" algn="ctr" defTabSz="914400">
              <a:buClrTx/>
              <a:buSzTx/>
              <a:buFontTx/>
              <a:defRPr/>
            </a:pPr>
            <a:r>
              <a:rPr kumimoji="0" lang="zh-CN" altLang="en-US" sz="2400" b="1" kern="1200" cap="none" spc="0" normalizeH="0" baseline="0"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议题一：流域治理与农业节水</a:t>
            </a:r>
            <a:endParaRPr kumimoji="0" lang="zh-CN" altLang="en-US" sz="2400" b="1" kern="1200" cap="none" spc="0" normalizeH="0" baseline="0"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1444" name="文本框 2"/>
          <p:cNvSpPr txBox="1"/>
          <p:nvPr/>
        </p:nvSpPr>
        <p:spPr>
          <a:xfrm>
            <a:off x="1914208" y="3124518"/>
            <a:ext cx="5203825" cy="607695"/>
          </a:xfrm>
          <a:prstGeom prst="rect">
            <a:avLst/>
          </a:prstGeom>
          <a:noFill/>
          <a:ln w="9525">
            <a:noFill/>
          </a:ln>
        </p:spPr>
        <p:txBody>
          <a:bodyPr anchor="t">
            <a:spAutoFit/>
          </a:bodyPr>
          <a:p>
            <a:pPr algn="ctr">
              <a:lnSpc>
                <a:spcPct val="120000"/>
              </a:lnSpc>
              <a:spcBef>
                <a:spcPct val="0"/>
              </a:spcBef>
              <a:buFontTx/>
              <a:buNone/>
            </a:pPr>
            <a:r>
              <a:rPr lang="zh-CN" alt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j-ea"/>
                <a:ea typeface="+mj-ea"/>
                <a:sym typeface="+mn-ea"/>
              </a:rPr>
              <a:t>大型灌区良性运行路在何方？</a:t>
            </a:r>
            <a:endParaRPr lang="zh-CN" alt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mj-ea"/>
              <a:ea typeface="+mj-ea"/>
              <a:sym typeface="+mn-ea"/>
            </a:endParaRPr>
          </a:p>
        </p:txBody>
      </p:sp>
      <p:sp>
        <p:nvSpPr>
          <p:cNvPr id="61445" name="矩形 4"/>
          <p:cNvSpPr/>
          <p:nvPr/>
        </p:nvSpPr>
        <p:spPr>
          <a:xfrm>
            <a:off x="3003550" y="4667250"/>
            <a:ext cx="3025775" cy="922020"/>
          </a:xfrm>
          <a:prstGeom prst="rect">
            <a:avLst/>
          </a:prstGeom>
          <a:noFill/>
          <a:ln w="9525">
            <a:noFill/>
          </a:ln>
        </p:spPr>
        <p:txBody>
          <a:bodyPr anchor="t">
            <a:spAutoFit/>
          </a:bodyPr>
          <a:p>
            <a:pPr algn="ctr">
              <a:lnSpc>
                <a:spcPct val="150000"/>
              </a:lnSpc>
            </a:pPr>
            <a:r>
              <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sym typeface="+mn-ea"/>
              </a:rPr>
              <a:t>韩振中</a:t>
            </a:r>
            <a:endPar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endParaRPr>
          </a:p>
          <a:p>
            <a:pPr algn="ctr">
              <a:lnSpc>
                <a:spcPct val="150000"/>
              </a:lnSpc>
            </a:pPr>
            <a:r>
              <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北京 ∙ </a:t>
            </a:r>
            <a:r>
              <a:rPr lang="en-US" altLang="zh-CN"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2019</a:t>
            </a:r>
            <a:r>
              <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年</a:t>
            </a:r>
            <a:r>
              <a:rPr lang="en-US" altLang="zh-CN"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12</a:t>
            </a:r>
            <a:r>
              <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月</a:t>
            </a:r>
            <a:r>
              <a:rPr lang="en-US" altLang="zh-CN"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8</a:t>
            </a:r>
            <a:r>
              <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rPr>
              <a:t>日</a:t>
            </a:r>
            <a:endParaRPr lang="zh-CN" altLang="en-US" sz="1800" b="1" dirty="0">
              <a:solidFill>
                <a:srgbClr val="002060"/>
              </a:solidFill>
              <a:latin typeface="方正粗黑宋简体" panose="02000000000000000000" charset="-122"/>
              <a:ea typeface="方正粗黑宋简体" panose="02000000000000000000" charset="-122"/>
              <a:cs typeface="方正粗黑宋简体" panose="02000000000000000000" charset="-122"/>
            </a:endParaRPr>
          </a:p>
        </p:txBody>
      </p:sp>
      <p:pic>
        <p:nvPicPr>
          <p:cNvPr id="61446" name="图片 1" descr="lALPDgQ9rTUjDpHNAePNAh0_541_483_副本"/>
          <p:cNvPicPr>
            <a:picLocks noChangeAspect="1"/>
          </p:cNvPicPr>
          <p:nvPr/>
        </p:nvPicPr>
        <p:blipFill>
          <a:blip r:embed="rId2"/>
          <a:stretch>
            <a:fillRect/>
          </a:stretch>
        </p:blipFill>
        <p:spPr>
          <a:xfrm>
            <a:off x="5203825" y="3333750"/>
            <a:ext cx="3948113" cy="3524250"/>
          </a:xfrm>
          <a:prstGeom prst="rect">
            <a:avLst/>
          </a:prstGeom>
          <a:noFill/>
          <a:ln w="9525">
            <a:noFill/>
          </a:ln>
        </p:spPr>
      </p:pic>
    </p:spTree>
    <p:custDataLst>
      <p:tags r:id="rId3"/>
    </p:custData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857250"/>
            <a:ext cx="9144000" cy="699796"/>
            <a:chOff x="0" y="0"/>
            <a:chExt cx="12192000" cy="933061"/>
          </a:xfrm>
        </p:grpSpPr>
        <p:sp>
          <p:nvSpPr>
            <p:cNvPr id="11" name="矩形 10"/>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12" name="图片 11"/>
            <p:cNvPicPr>
              <a:picLocks noChangeAspect="1"/>
            </p:cNvPicPr>
            <p:nvPr/>
          </p:nvPicPr>
          <p:blipFill>
            <a:blip r:embed="rId1"/>
            <a:stretch>
              <a:fillRect/>
            </a:stretch>
          </p:blipFill>
          <p:spPr>
            <a:xfrm>
              <a:off x="90196" y="95637"/>
              <a:ext cx="684246" cy="734786"/>
            </a:xfrm>
            <a:prstGeom prst="rect">
              <a:avLst/>
            </a:prstGeom>
          </p:spPr>
        </p:pic>
      </p:grpSp>
      <p:sp>
        <p:nvSpPr>
          <p:cNvPr id="6" name="文本框 5"/>
          <p:cNvSpPr txBox="1"/>
          <p:nvPr/>
        </p:nvSpPr>
        <p:spPr>
          <a:xfrm>
            <a:off x="910828" y="1001020"/>
            <a:ext cx="3649980" cy="414020"/>
          </a:xfrm>
          <a:prstGeom prst="rect">
            <a:avLst/>
          </a:prstGeom>
          <a:noFill/>
        </p:spPr>
        <p:txBody>
          <a:bodyPr wrap="none" rtlCol="0">
            <a:spAutoFit/>
          </a:bodyPr>
          <a:lstStyle/>
          <a:p>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大型</a:t>
            </a:r>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灌区良性运行路在何方？</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7" name="矩形 3"/>
          <p:cNvSpPr>
            <a:spLocks noChangeArrowheads="1"/>
          </p:cNvSpPr>
          <p:nvPr/>
        </p:nvSpPr>
        <p:spPr bwMode="auto">
          <a:xfrm>
            <a:off x="1572841" y="2422296"/>
            <a:ext cx="5543952"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ts val="6000"/>
              </a:lnSpc>
            </a:pPr>
            <a:r>
              <a:rPr lang="zh-CN" altLang="en-US" sz="2400" dirty="0" smtClean="0">
                <a:solidFill>
                  <a:srgbClr val="002060"/>
                </a:solidFill>
                <a:latin typeface="黑体" panose="02010609060101010101" pitchFamily="49" charset="-122"/>
                <a:ea typeface="黑体" panose="02010609060101010101" pitchFamily="49" charset="-122"/>
              </a:rPr>
              <a:t>一、</a:t>
            </a:r>
            <a:r>
              <a:rPr lang="zh-CN" altLang="en-US" sz="2400" dirty="0">
                <a:solidFill>
                  <a:srgbClr val="002060"/>
                </a:solidFill>
                <a:latin typeface="黑体" panose="02010609060101010101" pitchFamily="49" charset="-122"/>
                <a:ea typeface="黑体" panose="02010609060101010101" pitchFamily="49" charset="-122"/>
              </a:rPr>
              <a:t>灌区</a:t>
            </a:r>
            <a:r>
              <a:rPr lang="zh-CN" altLang="en-US" sz="2400" dirty="0" smtClean="0">
                <a:solidFill>
                  <a:srgbClr val="002060"/>
                </a:solidFill>
                <a:latin typeface="黑体" panose="02010609060101010101" pitchFamily="49" charset="-122"/>
                <a:ea typeface="黑体" panose="02010609060101010101" pitchFamily="49" charset="-122"/>
              </a:rPr>
              <a:t>管理现状与问题</a:t>
            </a:r>
            <a:endParaRPr lang="en-US" altLang="zh-CN" sz="2400" dirty="0" smtClean="0">
              <a:solidFill>
                <a:srgbClr val="002060"/>
              </a:solidFill>
              <a:latin typeface="黑体" panose="02010609060101010101" pitchFamily="49" charset="-122"/>
              <a:ea typeface="黑体" panose="02010609060101010101" pitchFamily="49" charset="-122"/>
            </a:endParaRPr>
          </a:p>
          <a:p>
            <a:pPr eaLnBrk="1" hangingPunct="1">
              <a:lnSpc>
                <a:spcPts val="6000"/>
              </a:lnSpc>
            </a:pPr>
            <a:r>
              <a:rPr lang="zh-CN" altLang="en-US" sz="2400" dirty="0" smtClean="0">
                <a:solidFill>
                  <a:srgbClr val="002060"/>
                </a:solidFill>
                <a:latin typeface="黑体" panose="02010609060101010101" pitchFamily="49" charset="-122"/>
                <a:ea typeface="黑体" panose="02010609060101010101" pitchFamily="49" charset="-122"/>
              </a:rPr>
              <a:t>二、他山之石</a:t>
            </a:r>
            <a:endParaRPr lang="en-US" altLang="zh-CN" sz="2400" dirty="0" smtClean="0">
              <a:solidFill>
                <a:srgbClr val="002060"/>
              </a:solidFill>
              <a:latin typeface="黑体" panose="02010609060101010101" pitchFamily="49" charset="-122"/>
              <a:ea typeface="黑体" panose="02010609060101010101" pitchFamily="49" charset="-122"/>
            </a:endParaRPr>
          </a:p>
          <a:p>
            <a:pPr eaLnBrk="1" hangingPunct="1">
              <a:lnSpc>
                <a:spcPts val="6000"/>
              </a:lnSpc>
            </a:pPr>
            <a:r>
              <a:rPr lang="zh-CN" altLang="en-US" sz="2400" dirty="0" smtClean="0">
                <a:solidFill>
                  <a:srgbClr val="002060"/>
                </a:solidFill>
                <a:latin typeface="黑体" panose="02010609060101010101" pitchFamily="49" charset="-122"/>
                <a:ea typeface="黑体" panose="02010609060101010101" pitchFamily="49" charset="-122"/>
              </a:rPr>
              <a:t>三、灌区管理突破之路径</a:t>
            </a:r>
            <a:endParaRPr lang="en-US" altLang="zh-CN" sz="2400" dirty="0" smtClean="0">
              <a:solidFill>
                <a:srgbClr val="00206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bwMode="auto">
          <a:xfrm>
            <a:off x="1872049" y="2168460"/>
            <a:ext cx="6430373" cy="3738147"/>
            <a:chOff x="368" y="912"/>
            <a:chExt cx="5147" cy="3277"/>
          </a:xfrm>
        </p:grpSpPr>
        <p:pic>
          <p:nvPicPr>
            <p:cNvPr id="3" name="Picture 62" descr="200709241515295757427678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 y="912"/>
              <a:ext cx="5147"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3"/>
            <p:cNvSpPr txBox="1">
              <a:spLocks noChangeArrowheads="1"/>
            </p:cNvSpPr>
            <p:nvPr/>
          </p:nvSpPr>
          <p:spPr bwMode="auto">
            <a:xfrm>
              <a:off x="2141" y="3907"/>
              <a:ext cx="2015"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bg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bg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bg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bg1"/>
                  </a:solidFill>
                  <a:latin typeface="Times New Roman" panose="02020603050405020304" pitchFamily="18" charset="0"/>
                  <a:ea typeface="宋体" panose="02010600030101010101" pitchFamily="2" charset="-122"/>
                </a:defRPr>
              </a:lvl9pPr>
            </a:lstStyle>
            <a:p>
              <a:pPr algn="ctr" eaLnBrk="1" hangingPunct="1"/>
              <a:r>
                <a:rPr lang="zh-CN" altLang="en-US" sz="1500" b="1">
                  <a:solidFill>
                    <a:schemeClr val="tx1"/>
                  </a:solidFill>
                  <a:ea typeface="楷体_GB2312" panose="02010609030101010101" pitchFamily="49" charset="-122"/>
                </a:rPr>
                <a:t>灌区管理体系</a:t>
              </a:r>
              <a:endParaRPr lang="zh-CN" altLang="en-US" sz="1500" b="1">
                <a:solidFill>
                  <a:schemeClr val="tx1"/>
                </a:solidFill>
                <a:ea typeface="楷体_GB2312" panose="02010609030101010101" pitchFamily="49" charset="-122"/>
              </a:endParaRPr>
            </a:p>
          </p:txBody>
        </p:sp>
      </p:grpSp>
      <p:grpSp>
        <p:nvGrpSpPr>
          <p:cNvPr id="5" name="组合 4"/>
          <p:cNvGrpSpPr/>
          <p:nvPr/>
        </p:nvGrpSpPr>
        <p:grpSpPr>
          <a:xfrm>
            <a:off x="0" y="857250"/>
            <a:ext cx="9144000" cy="699796"/>
            <a:chOff x="0" y="0"/>
            <a:chExt cx="12192000" cy="933061"/>
          </a:xfrm>
        </p:grpSpPr>
        <p:sp>
          <p:nvSpPr>
            <p:cNvPr id="6" name="矩形 5"/>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7" name="图片 6"/>
            <p:cNvPicPr>
              <a:picLocks noChangeAspect="1"/>
            </p:cNvPicPr>
            <p:nvPr/>
          </p:nvPicPr>
          <p:blipFill>
            <a:blip r:embed="rId2"/>
            <a:stretch>
              <a:fillRect/>
            </a:stretch>
          </p:blipFill>
          <p:spPr>
            <a:xfrm>
              <a:off x="90196" y="95637"/>
              <a:ext cx="684246" cy="734786"/>
            </a:xfrm>
            <a:prstGeom prst="rect">
              <a:avLst/>
            </a:prstGeom>
          </p:spPr>
        </p:pic>
      </p:grpSp>
      <p:sp>
        <p:nvSpPr>
          <p:cNvPr id="8" name="文本框 7"/>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9" name="矩形 8"/>
          <p:cNvSpPr/>
          <p:nvPr/>
        </p:nvSpPr>
        <p:spPr>
          <a:xfrm>
            <a:off x="452065" y="1659981"/>
            <a:ext cx="2183130" cy="478155"/>
          </a:xfrm>
          <a:prstGeom prst="rect">
            <a:avLst/>
          </a:prstGeom>
        </p:spPr>
        <p:txBody>
          <a:bodyPr wrap="none">
            <a:spAutoFit/>
          </a:bodyPr>
          <a:lstStyle/>
          <a:p>
            <a:pPr>
              <a:lnSpc>
                <a:spcPct val="120000"/>
              </a:lnSpc>
              <a:spcAft>
                <a:spcPts val="600"/>
              </a:spcAft>
            </a:pPr>
            <a:r>
              <a:rPr lang="en-US" altLang="zh-CN" sz="2100" dirty="0">
                <a:solidFill>
                  <a:srgbClr val="002060"/>
                </a:solidFill>
                <a:latin typeface="黑体" panose="02010609060101010101" pitchFamily="49" charset="-122"/>
                <a:ea typeface="黑体" panose="02010609060101010101" pitchFamily="49" charset="-122"/>
              </a:rPr>
              <a:t>1</a:t>
            </a:r>
            <a:r>
              <a:rPr lang="zh-CN" altLang="en-US" sz="2100" dirty="0" smtClean="0">
                <a:solidFill>
                  <a:srgbClr val="002060"/>
                </a:solidFill>
                <a:latin typeface="黑体" panose="02010609060101010101" pitchFamily="49" charset="-122"/>
                <a:ea typeface="黑体" panose="02010609060101010101" pitchFamily="49" charset="-122"/>
              </a:rPr>
              <a:t>、灌区管理现状</a:t>
            </a:r>
            <a:endParaRPr lang="en-US" altLang="zh-CN" sz="2100" dirty="0">
              <a:solidFill>
                <a:srgbClr val="002060"/>
              </a:solidFill>
              <a:latin typeface="黑体" panose="02010609060101010101" pitchFamily="49" charset="-122"/>
              <a:ea typeface="黑体" panose="02010609060101010101" pitchFamily="49" charset="-122"/>
            </a:endParaRPr>
          </a:p>
        </p:txBody>
      </p:sp>
      <p:sp>
        <p:nvSpPr>
          <p:cNvPr id="10" name="文本框 9"/>
          <p:cNvSpPr txBox="1"/>
          <p:nvPr/>
        </p:nvSpPr>
        <p:spPr>
          <a:xfrm>
            <a:off x="1019432" y="3310067"/>
            <a:ext cx="333632" cy="1014730"/>
          </a:xfrm>
          <a:prstGeom prst="rect">
            <a:avLst/>
          </a:prstGeom>
          <a:noFill/>
        </p:spPr>
        <p:txBody>
          <a:bodyPr wrap="square" rtlCol="0">
            <a:spAutoFit/>
          </a:bodyPr>
          <a:lstStyle/>
          <a:p>
            <a:r>
              <a:rPr lang="zh-CN" altLang="en-US" sz="1500" dirty="0" smtClean="0">
                <a:ln w="0"/>
                <a:solidFill>
                  <a:srgbClr val="FF9A04"/>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专管机构</a:t>
            </a:r>
            <a:endParaRPr lang="zh-CN" altLang="en-US" sz="1500" dirty="0">
              <a:ln w="0"/>
              <a:solidFill>
                <a:srgbClr val="FF9A04"/>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1019432" y="4599433"/>
            <a:ext cx="333632" cy="1014730"/>
          </a:xfrm>
          <a:prstGeom prst="rect">
            <a:avLst/>
          </a:prstGeom>
          <a:noFill/>
        </p:spPr>
        <p:txBody>
          <a:bodyPr wrap="square" rtlCol="0">
            <a:spAutoFit/>
          </a:bodyPr>
          <a:lstStyle/>
          <a:p>
            <a:r>
              <a:rPr lang="zh-CN" altLang="en-US" sz="1500" dirty="0" smtClean="0">
                <a:solidFill>
                  <a:schemeClr val="accent6">
                    <a:lumMod val="75000"/>
                  </a:schemeClr>
                </a:solidFill>
                <a:latin typeface="黑体" panose="02010609060101010101" pitchFamily="49" charset="-122"/>
                <a:ea typeface="黑体" panose="02010609060101010101" pitchFamily="49" charset="-122"/>
              </a:rPr>
              <a:t>群管组织</a:t>
            </a:r>
            <a:endParaRPr lang="zh-CN" altLang="en-US" sz="1500" dirty="0">
              <a:solidFill>
                <a:schemeClr val="accent6">
                  <a:lumMod val="75000"/>
                </a:schemeClr>
              </a:solidFill>
              <a:latin typeface="黑体" panose="02010609060101010101" pitchFamily="49" charset="-122"/>
              <a:ea typeface="黑体" panose="02010609060101010101" pitchFamily="49" charset="-122"/>
            </a:endParaRPr>
          </a:p>
        </p:txBody>
      </p:sp>
      <p:cxnSp>
        <p:nvCxnSpPr>
          <p:cNvPr id="13" name="直接连接符 12"/>
          <p:cNvCxnSpPr/>
          <p:nvPr/>
        </p:nvCxnSpPr>
        <p:spPr>
          <a:xfrm flipV="1">
            <a:off x="748240" y="4504074"/>
            <a:ext cx="4447337" cy="24714"/>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44571" y="3090217"/>
            <a:ext cx="4447337" cy="24714"/>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1"/>
            <a:stretch>
              <a:fillRect/>
            </a:stretch>
          </p:blipFill>
          <p:spPr>
            <a:xfrm>
              <a:off x="90196" y="95637"/>
              <a:ext cx="684246" cy="734786"/>
            </a:xfrm>
            <a:prstGeom prst="rect">
              <a:avLst/>
            </a:prstGeom>
          </p:spPr>
        </p:pic>
      </p:grpSp>
      <p:sp>
        <p:nvSpPr>
          <p:cNvPr id="5" name="文本框 4"/>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699252" y="1866016"/>
            <a:ext cx="2011680" cy="368300"/>
          </a:xfrm>
          <a:prstGeom prst="rect">
            <a:avLst/>
          </a:prstGeom>
          <a:noFill/>
        </p:spPr>
        <p:txBody>
          <a:bodyPr wrap="none" rtlCol="0">
            <a:spAutoFit/>
          </a:bodyPr>
          <a:lstStyle/>
          <a:p>
            <a:r>
              <a:rPr lang="zh-CN" altLang="en-US" dirty="0" smtClean="0">
                <a:latin typeface="黑体" panose="02010609060101010101" pitchFamily="49" charset="-122"/>
                <a:ea typeface="黑体" panose="02010609060101010101" pitchFamily="49" charset="-122"/>
              </a:rPr>
              <a:t>灌区管理政策规定</a:t>
            </a:r>
            <a:endParaRPr lang="zh-CN" altLang="en-US" dirty="0">
              <a:latin typeface="黑体" panose="02010609060101010101" pitchFamily="49" charset="-122"/>
              <a:ea typeface="黑体" panose="02010609060101010101" pitchFamily="49" charset="-122"/>
            </a:endParaRPr>
          </a:p>
        </p:txBody>
      </p:sp>
      <p:sp>
        <p:nvSpPr>
          <p:cNvPr id="7" name="矩形 6"/>
          <p:cNvSpPr/>
          <p:nvPr/>
        </p:nvSpPr>
        <p:spPr>
          <a:xfrm>
            <a:off x="699252" y="2293529"/>
            <a:ext cx="7567126" cy="911860"/>
          </a:xfrm>
          <a:prstGeom prst="rect">
            <a:avLst/>
          </a:prstGeom>
        </p:spPr>
        <p:txBody>
          <a:bodyPr wrap="square">
            <a:spAutoFit/>
          </a:bodyPr>
          <a:lstStyle/>
          <a:p>
            <a:pPr>
              <a:lnSpc>
                <a:spcPts val="3200"/>
              </a:lnSpc>
            </a:pPr>
            <a:r>
              <a:rPr lang="zh-CN" altLang="en-US" sz="1500" dirty="0">
                <a:solidFill>
                  <a:srgbClr val="FF0000"/>
                </a:solidFill>
                <a:latin typeface="黑体" panose="02010609060101010101" pitchFamily="49" charset="-122"/>
                <a:ea typeface="黑体" panose="02010609060101010101" pitchFamily="49" charset="-122"/>
              </a:rPr>
              <a:t>管理单位</a:t>
            </a:r>
            <a:r>
              <a:rPr lang="zh-CN" altLang="en-US" sz="1500" dirty="0" smtClean="0">
                <a:solidFill>
                  <a:srgbClr val="FF0000"/>
                </a:solidFill>
                <a:latin typeface="黑体" panose="02010609060101010101" pitchFamily="49" charset="-122"/>
                <a:ea typeface="黑体" panose="02010609060101010101" pitchFamily="49" charset="-122"/>
              </a:rPr>
              <a:t>定性：</a:t>
            </a:r>
            <a:r>
              <a:rPr lang="zh-CN" altLang="en-US" sz="1500" b="1" dirty="0" smtClean="0">
                <a:latin typeface="楷体_GB2312" panose="02010609030101010101" pitchFamily="49" charset="-122"/>
                <a:ea typeface="楷体_GB2312" panose="02010609030101010101" pitchFamily="49" charset="-122"/>
              </a:rPr>
              <a:t>水管</a:t>
            </a:r>
            <a:r>
              <a:rPr lang="zh-CN" altLang="en-US" sz="1500" b="1" dirty="0">
                <a:latin typeface="楷体_GB2312" panose="02010609030101010101" pitchFamily="49" charset="-122"/>
                <a:ea typeface="楷体_GB2312" panose="02010609030101010101" pitchFamily="49" charset="-122"/>
              </a:rPr>
              <a:t>单位根据其承担的任务和收益状况分为纯公益性水管单位、准公益性水管单位、经营性水管单位三类，</a:t>
            </a:r>
            <a:r>
              <a:rPr lang="zh-CN" altLang="en-US" sz="1500" b="1" dirty="0" smtClean="0">
                <a:solidFill>
                  <a:srgbClr val="002060"/>
                </a:solidFill>
                <a:latin typeface="楷体_GB2312" panose="02010609030101010101" pitchFamily="49" charset="-122"/>
                <a:ea typeface="楷体_GB2312" panose="02010609030101010101" pitchFamily="49" charset="-122"/>
              </a:rPr>
              <a:t>大型</a:t>
            </a:r>
            <a:r>
              <a:rPr lang="zh-CN" altLang="en-US" sz="1500" b="1" dirty="0">
                <a:solidFill>
                  <a:srgbClr val="002060"/>
                </a:solidFill>
                <a:latin typeface="楷体_GB2312" panose="02010609030101010101" pitchFamily="49" charset="-122"/>
                <a:ea typeface="楷体_GB2312" panose="02010609030101010101" pitchFamily="49" charset="-122"/>
              </a:rPr>
              <a:t>灌区定性为准公益性管理</a:t>
            </a:r>
            <a:r>
              <a:rPr lang="zh-CN" altLang="en-US" sz="1500" b="1" dirty="0" smtClean="0">
                <a:solidFill>
                  <a:srgbClr val="002060"/>
                </a:solidFill>
                <a:latin typeface="楷体_GB2312" panose="02010609030101010101" pitchFamily="49" charset="-122"/>
                <a:ea typeface="楷体_GB2312" panose="02010609030101010101" pitchFamily="49" charset="-122"/>
              </a:rPr>
              <a:t>单位。</a:t>
            </a:r>
            <a:endParaRPr lang="zh-CN" altLang="en-US" sz="1500" b="1" dirty="0">
              <a:solidFill>
                <a:srgbClr val="002060"/>
              </a:solidFill>
              <a:latin typeface="楷体_GB2312" panose="02010609030101010101" pitchFamily="49" charset="-122"/>
              <a:ea typeface="楷体_GB2312" panose="02010609030101010101" pitchFamily="49" charset="-122"/>
            </a:endParaRPr>
          </a:p>
        </p:txBody>
      </p:sp>
      <p:sp>
        <p:nvSpPr>
          <p:cNvPr id="8" name="矩形 7"/>
          <p:cNvSpPr/>
          <p:nvPr/>
        </p:nvSpPr>
        <p:spPr>
          <a:xfrm>
            <a:off x="699252" y="4239469"/>
            <a:ext cx="7567126" cy="1322070"/>
          </a:xfrm>
          <a:prstGeom prst="rect">
            <a:avLst/>
          </a:prstGeom>
        </p:spPr>
        <p:txBody>
          <a:bodyPr wrap="square">
            <a:spAutoFit/>
          </a:bodyPr>
          <a:lstStyle/>
          <a:p>
            <a:pPr>
              <a:lnSpc>
                <a:spcPts val="3200"/>
              </a:lnSpc>
            </a:pPr>
            <a:r>
              <a:rPr lang="zh-CN" altLang="en-US" sz="1500" dirty="0" smtClean="0">
                <a:solidFill>
                  <a:srgbClr val="FF0000"/>
                </a:solidFill>
                <a:latin typeface="黑体" panose="02010609060101010101" pitchFamily="49" charset="-122"/>
                <a:ea typeface="黑体" panose="02010609060101010101" pitchFamily="49" charset="-122"/>
              </a:rPr>
              <a:t>农业水价：</a:t>
            </a:r>
            <a:r>
              <a:rPr lang="zh-CN" altLang="en-US" sz="1500" b="1" dirty="0">
                <a:latin typeface="楷体_GB2312" panose="02010609030101010101" pitchFamily="49" charset="-122"/>
                <a:ea typeface="楷体_GB2312" panose="02010609030101010101" pitchFamily="49" charset="-122"/>
              </a:rPr>
              <a:t>农业用水价格按补偿供水生产成本、费用的原则核定，不计利润和税金；逐步推行基本水价和计量水价相结合的两部制水价；用水均应实行定额管理，超定额用水实行累进加价</a:t>
            </a:r>
            <a:r>
              <a:rPr lang="zh-CN" altLang="en-US" sz="1500" b="1" dirty="0" smtClean="0">
                <a:latin typeface="楷体_GB2312" panose="02010609030101010101" pitchFamily="49" charset="-122"/>
                <a:ea typeface="楷体_GB2312" panose="02010609030101010101" pitchFamily="49" charset="-122"/>
              </a:rPr>
              <a:t>。</a:t>
            </a:r>
            <a:endParaRPr lang="zh-CN" altLang="en-US" sz="1500" b="1" dirty="0">
              <a:latin typeface="楷体_GB2312" panose="02010609030101010101" pitchFamily="49" charset="-122"/>
              <a:ea typeface="楷体_GB2312" panose="02010609030101010101" pitchFamily="49" charset="-122"/>
            </a:endParaRPr>
          </a:p>
        </p:txBody>
      </p:sp>
      <p:sp>
        <p:nvSpPr>
          <p:cNvPr id="9" name="矩形 8"/>
          <p:cNvSpPr/>
          <p:nvPr/>
        </p:nvSpPr>
        <p:spPr>
          <a:xfrm>
            <a:off x="699252" y="3015113"/>
            <a:ext cx="7567126" cy="911860"/>
          </a:xfrm>
          <a:prstGeom prst="rect">
            <a:avLst/>
          </a:prstGeom>
        </p:spPr>
        <p:txBody>
          <a:bodyPr wrap="square">
            <a:spAutoFit/>
          </a:bodyPr>
          <a:lstStyle/>
          <a:p>
            <a:pPr>
              <a:lnSpc>
                <a:spcPts val="3200"/>
              </a:lnSpc>
            </a:pPr>
            <a:r>
              <a:rPr lang="zh-CN" altLang="en-US" sz="1500" dirty="0" smtClean="0">
                <a:solidFill>
                  <a:srgbClr val="FF0000"/>
                </a:solidFill>
                <a:latin typeface="黑体" panose="02010609060101010101" pitchFamily="49" charset="-122"/>
                <a:ea typeface="黑体" panose="02010609060101010101" pitchFamily="49" charset="-122"/>
              </a:rPr>
              <a:t>“两定”标准：</a:t>
            </a:r>
            <a:r>
              <a:rPr lang="zh-CN" altLang="en-US" sz="1500" b="1" dirty="0">
                <a:latin typeface="楷体_GB2312" panose="02010609030101010101" pitchFamily="49" charset="-122"/>
                <a:ea typeface="楷体_GB2312" panose="02010609030101010101" pitchFamily="49" charset="-122"/>
              </a:rPr>
              <a:t>水利部、财政部颁布了</a:t>
            </a:r>
            <a:r>
              <a:rPr lang="en-US" altLang="zh-CN" sz="1500" b="1" dirty="0">
                <a:latin typeface="楷体_GB2312" panose="02010609030101010101" pitchFamily="49" charset="-122"/>
                <a:ea typeface="楷体_GB2312" panose="02010609030101010101" pitchFamily="49" charset="-122"/>
              </a:rPr>
              <a:t>《</a:t>
            </a:r>
            <a:r>
              <a:rPr lang="zh-CN" altLang="en-US" sz="1500" b="1" dirty="0">
                <a:latin typeface="楷体_GB2312" panose="02010609030101010101" pitchFamily="49" charset="-122"/>
                <a:ea typeface="楷体_GB2312" panose="02010609030101010101" pitchFamily="49" charset="-122"/>
              </a:rPr>
              <a:t>水利工程灌区管理单位定岗标准</a:t>
            </a:r>
            <a:r>
              <a:rPr lang="en-US" altLang="zh-CN" sz="1500" b="1" dirty="0">
                <a:latin typeface="楷体_GB2312" panose="02010609030101010101" pitchFamily="49" charset="-122"/>
                <a:ea typeface="楷体_GB2312" panose="02010609030101010101" pitchFamily="49" charset="-122"/>
              </a:rPr>
              <a:t>》</a:t>
            </a:r>
            <a:r>
              <a:rPr lang="zh-CN" altLang="en-US" sz="1500" b="1" dirty="0">
                <a:latin typeface="楷体_GB2312" panose="02010609030101010101" pitchFamily="49" charset="-122"/>
                <a:ea typeface="楷体_GB2312" panose="02010609030101010101" pitchFamily="49" charset="-122"/>
              </a:rPr>
              <a:t>、</a:t>
            </a:r>
            <a:r>
              <a:rPr lang="en-US" altLang="zh-CN" sz="1500" b="1" dirty="0">
                <a:latin typeface="楷体_GB2312" panose="02010609030101010101" pitchFamily="49" charset="-122"/>
                <a:ea typeface="楷体_GB2312" panose="02010609030101010101" pitchFamily="49" charset="-122"/>
              </a:rPr>
              <a:t>《</a:t>
            </a:r>
            <a:r>
              <a:rPr lang="zh-CN" altLang="en-US" sz="1500" b="1" dirty="0">
                <a:latin typeface="楷体_GB2312" panose="02010609030101010101" pitchFamily="49" charset="-122"/>
                <a:ea typeface="楷体_GB2312" panose="02010609030101010101" pitchFamily="49" charset="-122"/>
              </a:rPr>
              <a:t>水利工程灌区维修养护定额标准</a:t>
            </a:r>
            <a:r>
              <a:rPr lang="en-US" altLang="zh-CN" sz="1500" b="1" dirty="0" smtClean="0">
                <a:latin typeface="楷体_GB2312" panose="02010609030101010101" pitchFamily="49" charset="-122"/>
                <a:ea typeface="楷体_GB2312" panose="02010609030101010101" pitchFamily="49" charset="-122"/>
              </a:rPr>
              <a:t>》</a:t>
            </a:r>
            <a:r>
              <a:rPr lang="zh-CN" altLang="en-US" sz="1500" b="1" dirty="0" smtClean="0">
                <a:latin typeface="楷体_GB2312" panose="02010609030101010101" pitchFamily="49" charset="-122"/>
                <a:ea typeface="楷体_GB2312" panose="02010609030101010101" pitchFamily="49" charset="-122"/>
              </a:rPr>
              <a:t>。</a:t>
            </a:r>
            <a:endParaRPr lang="zh-CN" altLang="en-US" sz="1500" b="1" dirty="0">
              <a:latin typeface="楷体_GB2312" panose="02010609030101010101" pitchFamily="49" charset="-122"/>
              <a:ea typeface="楷体_GB2312" panose="02010609030101010101" pitchFamily="49" charset="-122"/>
            </a:endParaRPr>
          </a:p>
        </p:txBody>
      </p:sp>
      <p:sp>
        <p:nvSpPr>
          <p:cNvPr id="10" name="矩形 9"/>
          <p:cNvSpPr/>
          <p:nvPr/>
        </p:nvSpPr>
        <p:spPr>
          <a:xfrm>
            <a:off x="699252" y="3781179"/>
            <a:ext cx="7378181" cy="501650"/>
          </a:xfrm>
          <a:prstGeom prst="rect">
            <a:avLst/>
          </a:prstGeom>
        </p:spPr>
        <p:txBody>
          <a:bodyPr wrap="square">
            <a:spAutoFit/>
          </a:bodyPr>
          <a:lstStyle/>
          <a:p>
            <a:pPr>
              <a:lnSpc>
                <a:spcPts val="3200"/>
              </a:lnSpc>
            </a:pPr>
            <a:r>
              <a:rPr lang="zh-CN" altLang="en-US" sz="1500" dirty="0" smtClean="0">
                <a:solidFill>
                  <a:srgbClr val="FF0000"/>
                </a:solidFill>
                <a:latin typeface="黑体" panose="02010609060101010101" pitchFamily="49" charset="-122"/>
                <a:ea typeface="黑体" panose="02010609060101010101" pitchFamily="49" charset="-122"/>
              </a:rPr>
              <a:t>运行养护：</a:t>
            </a:r>
            <a:r>
              <a:rPr lang="zh-CN" altLang="en-US" sz="1500" b="1" dirty="0" smtClean="0">
                <a:latin typeface="楷体_GB2312" panose="02010609030101010101" pitchFamily="49" charset="-122"/>
                <a:ea typeface="楷体_GB2312" panose="02010609030101010101" pitchFamily="49" charset="-122"/>
              </a:rPr>
              <a:t>实行</a:t>
            </a:r>
            <a:r>
              <a:rPr lang="zh-CN" altLang="en-US" sz="1500" b="1" dirty="0">
                <a:latin typeface="楷体_GB2312" panose="02010609030101010101" pitchFamily="49" charset="-122"/>
                <a:ea typeface="楷体_GB2312" panose="02010609030101010101" pitchFamily="49" charset="-122"/>
              </a:rPr>
              <a:t>工程管理与养护分离，管护费用由政府财政给予适当补贴。</a:t>
            </a:r>
            <a:endParaRPr lang="zh-CN" altLang="en-US" sz="1500" b="1" dirty="0">
              <a:latin typeface="楷体_GB2312" panose="02010609030101010101" pitchFamily="49" charset="-122"/>
              <a:ea typeface="楷体_GB2312" panose="0201060903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3"/>
            <a:stretch>
              <a:fillRect/>
            </a:stretch>
          </p:blipFill>
          <p:spPr>
            <a:xfrm>
              <a:off x="90196" y="95637"/>
              <a:ext cx="684246" cy="734786"/>
            </a:xfrm>
            <a:prstGeom prst="rect">
              <a:avLst/>
            </a:prstGeom>
          </p:spPr>
        </p:pic>
      </p:grpSp>
      <p:sp>
        <p:nvSpPr>
          <p:cNvPr id="5" name="文本框 4"/>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7" name="矩形 4"/>
          <p:cNvSpPr>
            <a:spLocks noChangeArrowheads="1"/>
          </p:cNvSpPr>
          <p:nvPr/>
        </p:nvSpPr>
        <p:spPr bwMode="auto">
          <a:xfrm>
            <a:off x="471722" y="1629502"/>
            <a:ext cx="8217233" cy="227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宋体" panose="02010600030101010101" pitchFamily="2" charset="-122"/>
              </a:defRPr>
            </a:lvl9pPr>
          </a:lstStyle>
          <a:p>
            <a:pPr>
              <a:lnSpc>
                <a:spcPts val="3400"/>
              </a:lnSpc>
              <a:spcBef>
                <a:spcPct val="0"/>
              </a:spcBef>
              <a:buClrTx/>
              <a:buSzTx/>
              <a:buNone/>
            </a:pPr>
            <a:r>
              <a:rPr lang="zh-CN" altLang="en-US" sz="1725" dirty="0" smtClean="0">
                <a:solidFill>
                  <a:srgbClr val="002060"/>
                </a:solidFill>
                <a:latin typeface="黑体" panose="02010609060101010101" pitchFamily="49" charset="-122"/>
                <a:ea typeface="黑体" panose="02010609060101010101" pitchFamily="49" charset="-122"/>
              </a:rPr>
              <a:t>◆ 管理单位性质。</a:t>
            </a:r>
            <a:r>
              <a:rPr lang="zh-CN" altLang="en-US" sz="1725" dirty="0" smtClean="0">
                <a:latin typeface="黑体" panose="02010609060101010101" pitchFamily="49" charset="-122"/>
                <a:ea typeface="黑体" panose="02010609060101010101" pitchFamily="49" charset="-122"/>
              </a:rPr>
              <a:t>根据第一次水利普查结果，</a:t>
            </a:r>
            <a:r>
              <a:rPr lang="en-US" altLang="zh-CN" sz="1725" dirty="0" smtClean="0">
                <a:latin typeface="黑体" panose="02010609060101010101" pitchFamily="49" charset="-122"/>
                <a:ea typeface="黑体" panose="02010609060101010101" pitchFamily="49" charset="-122"/>
              </a:rPr>
              <a:t>2011</a:t>
            </a:r>
            <a:r>
              <a:rPr lang="zh-CN" altLang="en-US" sz="1725" dirty="0">
                <a:latin typeface="黑体" panose="02010609060101010101" pitchFamily="49" charset="-122"/>
                <a:ea typeface="黑体" panose="02010609060101010101" pitchFamily="49" charset="-122"/>
              </a:rPr>
              <a:t>年底，全国</a:t>
            </a:r>
            <a:r>
              <a:rPr lang="en-US" altLang="zh-CN" sz="1725" dirty="0">
                <a:latin typeface="黑体" panose="02010609060101010101" pitchFamily="49" charset="-122"/>
                <a:ea typeface="黑体" panose="02010609060101010101" pitchFamily="49" charset="-122"/>
              </a:rPr>
              <a:t>2000</a:t>
            </a:r>
            <a:r>
              <a:rPr lang="zh-CN" altLang="en-US" sz="1725" dirty="0">
                <a:latin typeface="黑体" panose="02010609060101010101" pitchFamily="49" charset="-122"/>
                <a:ea typeface="黑体" panose="02010609060101010101" pitchFamily="49" charset="-122"/>
              </a:rPr>
              <a:t>亩及以上灌区共</a:t>
            </a:r>
            <a:r>
              <a:rPr lang="en-US" altLang="zh-CN" sz="1725" dirty="0">
                <a:latin typeface="黑体" panose="02010609060101010101" pitchFamily="49" charset="-122"/>
                <a:ea typeface="黑体" panose="02010609060101010101" pitchFamily="49" charset="-122"/>
              </a:rPr>
              <a:t>2.23</a:t>
            </a:r>
            <a:r>
              <a:rPr lang="zh-CN" altLang="en-US" sz="1725" dirty="0">
                <a:latin typeface="黑体" panose="02010609060101010101" pitchFamily="49" charset="-122"/>
                <a:ea typeface="黑体" panose="02010609060101010101" pitchFamily="49" charset="-122"/>
              </a:rPr>
              <a:t>万处，按照管理单位类型进行划分，由事业单位管理的灌区</a:t>
            </a:r>
            <a:r>
              <a:rPr lang="en-US" altLang="zh-CN" sz="1725" dirty="0">
                <a:latin typeface="黑体" panose="02010609060101010101" pitchFamily="49" charset="-122"/>
                <a:ea typeface="黑体" panose="02010609060101010101" pitchFamily="49" charset="-122"/>
              </a:rPr>
              <a:t>12608</a:t>
            </a:r>
            <a:r>
              <a:rPr lang="zh-CN" altLang="en-US" sz="1725" dirty="0">
                <a:latin typeface="黑体" panose="02010609060101010101" pitchFamily="49" charset="-122"/>
                <a:ea typeface="黑体" panose="02010609060101010101" pitchFamily="49" charset="-122"/>
              </a:rPr>
              <a:t>处</a:t>
            </a:r>
            <a:r>
              <a:rPr lang="zh-CN" altLang="en-US" sz="1725" dirty="0" smtClean="0">
                <a:latin typeface="黑体" panose="02010609060101010101" pitchFamily="49" charset="-122"/>
                <a:ea typeface="黑体" panose="02010609060101010101" pitchFamily="49" charset="-122"/>
              </a:rPr>
              <a:t>，由</a:t>
            </a:r>
            <a:r>
              <a:rPr lang="zh-CN" altLang="en-US" sz="1725" dirty="0">
                <a:latin typeface="黑体" panose="02010609060101010101" pitchFamily="49" charset="-122"/>
                <a:ea typeface="黑体" panose="02010609060101010101" pitchFamily="49" charset="-122"/>
              </a:rPr>
              <a:t>集体管理的灌区</a:t>
            </a:r>
            <a:r>
              <a:rPr lang="en-US" altLang="zh-CN" sz="1725" dirty="0">
                <a:latin typeface="黑体" panose="02010609060101010101" pitchFamily="49" charset="-122"/>
                <a:ea typeface="黑体" panose="02010609060101010101" pitchFamily="49" charset="-122"/>
              </a:rPr>
              <a:t>6827</a:t>
            </a:r>
            <a:r>
              <a:rPr lang="zh-CN" altLang="en-US" sz="1725" dirty="0">
                <a:latin typeface="黑体" panose="02010609060101010101" pitchFamily="49" charset="-122"/>
                <a:ea typeface="黑体" panose="02010609060101010101" pitchFamily="49" charset="-122"/>
              </a:rPr>
              <a:t>处</a:t>
            </a:r>
            <a:r>
              <a:rPr lang="zh-CN" altLang="en-US" sz="1725" dirty="0" smtClean="0">
                <a:latin typeface="黑体" panose="02010609060101010101" pitchFamily="49" charset="-122"/>
                <a:ea typeface="黑体" panose="02010609060101010101" pitchFamily="49" charset="-122"/>
              </a:rPr>
              <a:t>，占由</a:t>
            </a:r>
            <a:r>
              <a:rPr lang="zh-CN" altLang="en-US" sz="1725" dirty="0">
                <a:latin typeface="黑体" panose="02010609060101010101" pitchFamily="49" charset="-122"/>
                <a:ea typeface="黑体" panose="02010609060101010101" pitchFamily="49" charset="-122"/>
              </a:rPr>
              <a:t>企业等其他类型单位管理的灌区</a:t>
            </a:r>
            <a:r>
              <a:rPr lang="en-US" altLang="zh-CN" sz="1725" dirty="0">
                <a:latin typeface="黑体" panose="02010609060101010101" pitchFamily="49" charset="-122"/>
                <a:ea typeface="黑体" panose="02010609060101010101" pitchFamily="49" charset="-122"/>
              </a:rPr>
              <a:t>2865</a:t>
            </a:r>
            <a:r>
              <a:rPr lang="zh-CN" altLang="en-US" sz="1725" dirty="0">
                <a:latin typeface="黑体" panose="02010609060101010101" pitchFamily="49" charset="-122"/>
                <a:ea typeface="黑体" panose="02010609060101010101" pitchFamily="49" charset="-122"/>
              </a:rPr>
              <a:t>处</a:t>
            </a:r>
            <a:r>
              <a:rPr lang="zh-CN" altLang="en-US" sz="1725" dirty="0" smtClean="0">
                <a:latin typeface="黑体" panose="02010609060101010101" pitchFamily="49" charset="-122"/>
                <a:ea typeface="黑体" panose="02010609060101010101" pitchFamily="49" charset="-122"/>
              </a:rPr>
              <a:t>。</a:t>
            </a:r>
            <a:endParaRPr lang="en-US" altLang="zh-CN" sz="1725" dirty="0" smtClean="0">
              <a:latin typeface="黑体" panose="02010609060101010101" pitchFamily="49" charset="-122"/>
              <a:ea typeface="黑体" panose="02010609060101010101" pitchFamily="49" charset="-122"/>
            </a:endParaRPr>
          </a:p>
          <a:p>
            <a:pPr>
              <a:lnSpc>
                <a:spcPts val="3400"/>
              </a:lnSpc>
              <a:spcBef>
                <a:spcPct val="0"/>
              </a:spcBef>
              <a:buClrTx/>
              <a:buSzTx/>
              <a:buNone/>
            </a:pPr>
            <a:r>
              <a:rPr lang="en-US" altLang="zh-CN" sz="1725"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1725"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725"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大型</a:t>
            </a:r>
            <a:r>
              <a:rPr lang="zh-CN" altLang="en-US" sz="1725"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灌区</a:t>
            </a:r>
            <a:r>
              <a:rPr lang="en-US" altLang="zh-CN" sz="1725"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456</a:t>
            </a:r>
            <a:r>
              <a:rPr lang="zh-CN" altLang="en-US" sz="1725"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处，</a:t>
            </a:r>
            <a:r>
              <a:rPr lang="zh-CN" altLang="zh-CN" sz="1725"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由事业单位管理的大型灌区</a:t>
            </a:r>
            <a:r>
              <a:rPr lang="en-US" altLang="zh-CN" sz="1725" kern="100" dirty="0">
                <a:solidFill>
                  <a:srgbClr val="000000"/>
                </a:solidFill>
                <a:latin typeface="黑体" panose="02010609060101010101" pitchFamily="49" charset="-122"/>
                <a:ea typeface="黑体" panose="02010609060101010101" pitchFamily="49" charset="-122"/>
              </a:rPr>
              <a:t>446</a:t>
            </a:r>
            <a:r>
              <a:rPr lang="zh-CN" altLang="zh-CN" sz="1725"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处，由企业等其他类型单位管理的大型灌区有</a:t>
            </a:r>
            <a:r>
              <a:rPr lang="en-US" altLang="zh-CN" sz="1725" kern="100" dirty="0">
                <a:solidFill>
                  <a:srgbClr val="000000"/>
                </a:solidFill>
                <a:latin typeface="黑体" panose="02010609060101010101" pitchFamily="49" charset="-122"/>
                <a:ea typeface="黑体" panose="02010609060101010101" pitchFamily="49" charset="-122"/>
              </a:rPr>
              <a:t>10</a:t>
            </a:r>
            <a:r>
              <a:rPr lang="zh-CN" altLang="zh-CN" sz="1725"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处</a:t>
            </a:r>
            <a:r>
              <a:rPr lang="zh-CN" altLang="en-US" sz="1725"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1725" dirty="0">
              <a:latin typeface="黑体" panose="02010609060101010101" pitchFamily="49" charset="-122"/>
              <a:ea typeface="黑体" panose="02010609060101010101" pitchFamily="49" charset="-122"/>
            </a:endParaRPr>
          </a:p>
        </p:txBody>
      </p:sp>
      <p:graphicFrame>
        <p:nvGraphicFramePr>
          <p:cNvPr id="8" name="图表 7"/>
          <p:cNvGraphicFramePr/>
          <p:nvPr/>
        </p:nvGraphicFramePr>
        <p:xfrm>
          <a:off x="922567" y="3677597"/>
          <a:ext cx="3265191" cy="2706721"/>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1000001" y="6276870"/>
            <a:ext cx="2926080" cy="368300"/>
          </a:xfrm>
          <a:prstGeom prst="rect">
            <a:avLst/>
          </a:prstGeom>
          <a:noFill/>
        </p:spPr>
        <p:txBody>
          <a:bodyPr wrap="none" rtlCol="0">
            <a:spAutoFit/>
          </a:bodyPr>
          <a:lstStyle/>
          <a:p>
            <a:r>
              <a:rPr lang="en-US" altLang="zh-CN" dirty="0" smtClean="0">
                <a:latin typeface="黑体" panose="02010609060101010101" pitchFamily="49" charset="-122"/>
                <a:ea typeface="黑体" panose="02010609060101010101" pitchFamily="49" charset="-122"/>
              </a:rPr>
              <a:t>2000</a:t>
            </a:r>
            <a:r>
              <a:rPr lang="zh-CN" altLang="en-US" dirty="0" smtClean="0">
                <a:latin typeface="黑体" panose="02010609060101010101" pitchFamily="49" charset="-122"/>
                <a:ea typeface="黑体" panose="02010609060101010101" pitchFamily="49" charset="-122"/>
              </a:rPr>
              <a:t>亩及以上灌区管理单位</a:t>
            </a:r>
            <a:endParaRPr lang="zh-CN" altLang="en-US" dirty="0">
              <a:latin typeface="黑体" panose="02010609060101010101" pitchFamily="49" charset="-122"/>
              <a:ea typeface="黑体" panose="02010609060101010101" pitchFamily="49" charset="-122"/>
            </a:endParaRPr>
          </a:p>
        </p:txBody>
      </p:sp>
      <p:graphicFrame>
        <p:nvGraphicFramePr>
          <p:cNvPr id="11" name="图表 10"/>
          <p:cNvGraphicFramePr/>
          <p:nvPr/>
        </p:nvGraphicFramePr>
        <p:xfrm>
          <a:off x="4809273" y="3677117"/>
          <a:ext cx="3336221" cy="2529696"/>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5471899" y="6277240"/>
            <a:ext cx="2011680" cy="368300"/>
          </a:xfrm>
          <a:prstGeom prst="rect">
            <a:avLst/>
          </a:prstGeom>
          <a:noFill/>
        </p:spPr>
        <p:txBody>
          <a:bodyPr wrap="none" rtlCol="0">
            <a:spAutoFit/>
          </a:bodyPr>
          <a:lstStyle/>
          <a:p>
            <a:r>
              <a:rPr lang="zh-CN" altLang="en-US" dirty="0" smtClean="0">
                <a:latin typeface="黑体" panose="02010609060101010101" pitchFamily="49" charset="-122"/>
                <a:ea typeface="黑体" panose="02010609060101010101" pitchFamily="49" charset="-122"/>
              </a:rPr>
              <a:t>大型灌区管理单位</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857250"/>
            <a:ext cx="9144000" cy="699796"/>
            <a:chOff x="0" y="0"/>
            <a:chExt cx="12192000" cy="933061"/>
          </a:xfrm>
        </p:grpSpPr>
        <p:sp>
          <p:nvSpPr>
            <p:cNvPr id="5" name="矩形 4"/>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6" name="图片 5"/>
            <p:cNvPicPr>
              <a:picLocks noChangeAspect="1"/>
            </p:cNvPicPr>
            <p:nvPr/>
          </p:nvPicPr>
          <p:blipFill>
            <a:blip r:embed="rId1"/>
            <a:stretch>
              <a:fillRect/>
            </a:stretch>
          </p:blipFill>
          <p:spPr>
            <a:xfrm>
              <a:off x="90196" y="95637"/>
              <a:ext cx="684246" cy="734786"/>
            </a:xfrm>
            <a:prstGeom prst="rect">
              <a:avLst/>
            </a:prstGeom>
          </p:spPr>
        </p:pic>
      </p:grpSp>
      <p:sp>
        <p:nvSpPr>
          <p:cNvPr id="9" name="文本框 8"/>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3" name="矩形 2"/>
          <p:cNvSpPr/>
          <p:nvPr/>
        </p:nvSpPr>
        <p:spPr>
          <a:xfrm>
            <a:off x="650620" y="1670019"/>
            <a:ext cx="7973638" cy="1398905"/>
          </a:xfrm>
          <a:prstGeom prst="rect">
            <a:avLst/>
          </a:prstGeom>
        </p:spPr>
        <p:txBody>
          <a:bodyPr wrap="square">
            <a:spAutoFit/>
          </a:bodyPr>
          <a:lstStyle/>
          <a:p>
            <a:pPr>
              <a:lnSpc>
                <a:spcPts val="3400"/>
              </a:lnSpc>
            </a:pPr>
            <a:r>
              <a:rPr lang="zh-CN" altLang="en-US"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专管人员。</a:t>
            </a:r>
            <a:r>
              <a:rPr lang="zh-CN" altLang="en-US"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全国</a:t>
            </a:r>
            <a:r>
              <a:rPr lang="en-US"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2000</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亩及以上灌区共有专管人员数量</a:t>
            </a:r>
            <a:r>
              <a:rPr lang="en-US"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24.10</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万</a:t>
            </a:r>
            <a:r>
              <a:rPr lang="zh-CN" altLang="en-US"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人，</a:t>
            </a:r>
            <a:r>
              <a:rPr lang="zh-CN" altLang="zh-CN"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万</a:t>
            </a:r>
            <a:r>
              <a:rPr lang="zh-CN"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亩灌溉面积专管人员数量为</a:t>
            </a:r>
            <a:r>
              <a:rPr lang="en-US" altLang="zh-CN" kern="100" dirty="0">
                <a:solidFill>
                  <a:srgbClr val="000000"/>
                </a:solidFill>
                <a:latin typeface="黑体" panose="02010609060101010101" pitchFamily="49" charset="-122"/>
                <a:ea typeface="黑体" panose="02010609060101010101" pitchFamily="49" charset="-122"/>
              </a:rPr>
              <a:t>4.4</a:t>
            </a:r>
            <a:r>
              <a:rPr lang="zh-CN"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人</a:t>
            </a:r>
            <a:r>
              <a:rPr lang="zh-CN" altLang="zh-CN"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大型灌区</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共有专管人员</a:t>
            </a:r>
            <a:r>
              <a:rPr lang="en-US"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9.11</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万人，每万亩专管人员数量平均为</a:t>
            </a:r>
            <a:r>
              <a:rPr lang="en-US"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3.3</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人</a:t>
            </a:r>
            <a:r>
              <a:rPr lang="zh-CN" altLang="en-US"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dirty="0">
              <a:latin typeface="黑体" panose="02010609060101010101" pitchFamily="49" charset="-122"/>
              <a:ea typeface="黑体" panose="02010609060101010101" pitchFamily="49" charset="-122"/>
            </a:endParaRPr>
          </a:p>
        </p:txBody>
      </p:sp>
      <p:grpSp>
        <p:nvGrpSpPr>
          <p:cNvPr id="8" name="组合 7"/>
          <p:cNvGrpSpPr/>
          <p:nvPr/>
        </p:nvGrpSpPr>
        <p:grpSpPr>
          <a:xfrm>
            <a:off x="655320" y="3209290"/>
            <a:ext cx="7884160" cy="2468245"/>
            <a:chOff x="980" y="4638"/>
            <a:chExt cx="12416" cy="3887"/>
          </a:xfrm>
        </p:grpSpPr>
        <p:pic>
          <p:nvPicPr>
            <p:cNvPr id="10" name="图片 9"/>
            <p:cNvPicPr>
              <a:picLocks noChangeAspect="1"/>
            </p:cNvPicPr>
            <p:nvPr/>
          </p:nvPicPr>
          <p:blipFill>
            <a:blip r:embed="rId2"/>
            <a:stretch>
              <a:fillRect/>
            </a:stretch>
          </p:blipFill>
          <p:spPr>
            <a:xfrm>
              <a:off x="980" y="4639"/>
              <a:ext cx="6305" cy="3886"/>
            </a:xfrm>
            <a:prstGeom prst="rect">
              <a:avLst/>
            </a:prstGeom>
          </p:spPr>
        </p:pic>
        <p:pic>
          <p:nvPicPr>
            <p:cNvPr id="11" name="图片 10"/>
            <p:cNvPicPr>
              <a:picLocks noChangeAspect="1"/>
            </p:cNvPicPr>
            <p:nvPr/>
          </p:nvPicPr>
          <p:blipFill>
            <a:blip r:embed="rId3"/>
            <a:stretch>
              <a:fillRect/>
            </a:stretch>
          </p:blipFill>
          <p:spPr>
            <a:xfrm>
              <a:off x="7382" y="4638"/>
              <a:ext cx="6014" cy="3887"/>
            </a:xfrm>
            <a:prstGeom prst="rect">
              <a:avLst/>
            </a:prstGeom>
          </p:spPr>
        </p:pic>
      </p:grpSp>
      <p:grpSp>
        <p:nvGrpSpPr>
          <p:cNvPr id="7" name="组合 6"/>
          <p:cNvGrpSpPr/>
          <p:nvPr/>
        </p:nvGrpSpPr>
        <p:grpSpPr>
          <a:xfrm>
            <a:off x="1662430" y="5888990"/>
            <a:ext cx="5539740" cy="409575"/>
            <a:chOff x="2618" y="8143"/>
            <a:chExt cx="8724" cy="645"/>
          </a:xfrm>
        </p:grpSpPr>
        <p:sp>
          <p:nvSpPr>
            <p:cNvPr id="2" name="矩形 1"/>
            <p:cNvSpPr/>
            <p:nvPr/>
          </p:nvSpPr>
          <p:spPr>
            <a:xfrm>
              <a:off x="2618" y="8208"/>
              <a:ext cx="3168" cy="580"/>
            </a:xfrm>
            <a:prstGeom prst="rect">
              <a:avLst/>
            </a:prstGeom>
          </p:spPr>
          <p:txBody>
            <a:bodyPr wrap="none">
              <a:spAutoFit/>
            </a:bodyPr>
            <a:lstStyle/>
            <a:p>
              <a:r>
                <a:rPr lang="en-US" altLang="zh-CN"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2000</a:t>
              </a:r>
              <a:r>
                <a:rPr lang="zh-CN" altLang="en-US"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亩及以上灌区</a:t>
              </a:r>
              <a:endParaRPr lang="zh-CN" altLang="en-US" dirty="0"/>
            </a:p>
          </p:txBody>
        </p:sp>
        <p:sp>
          <p:nvSpPr>
            <p:cNvPr id="12" name="矩形 11"/>
            <p:cNvSpPr/>
            <p:nvPr/>
          </p:nvSpPr>
          <p:spPr>
            <a:xfrm>
              <a:off x="9614" y="8143"/>
              <a:ext cx="1728" cy="580"/>
            </a:xfrm>
            <a:prstGeom prst="rect">
              <a:avLst/>
            </a:prstGeom>
          </p:spPr>
          <p:txBody>
            <a:bodyPr wrap="none">
              <a:spAutoFit/>
            </a:bodyPr>
            <a:lstStyle/>
            <a:p>
              <a:r>
                <a:rPr lang="zh-CN" altLang="en-US"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大型灌区</a:t>
              </a:r>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682" y="1895208"/>
            <a:ext cx="8151421" cy="1835150"/>
          </a:xfrm>
          <a:prstGeom prst="rect">
            <a:avLst/>
          </a:prstGeom>
        </p:spPr>
        <p:txBody>
          <a:bodyPr wrap="square">
            <a:spAutoFit/>
          </a:bodyPr>
          <a:lstStyle/>
          <a:p>
            <a:pPr>
              <a:lnSpc>
                <a:spcPts val="3400"/>
              </a:lnSpc>
            </a:pPr>
            <a:r>
              <a:rPr lang="zh-CN" altLang="en-US" dirty="0">
                <a:solidFill>
                  <a:srgbClr val="002060"/>
                </a:solidFill>
                <a:latin typeface="黑体" panose="02010609060101010101" pitchFamily="49" charset="-122"/>
                <a:ea typeface="黑体" panose="02010609060101010101" pitchFamily="49" charset="-122"/>
              </a:rPr>
              <a:t>◆ </a:t>
            </a:r>
            <a:r>
              <a:rPr lang="zh-CN" altLang="en-US" dirty="0" smtClean="0">
                <a:solidFill>
                  <a:srgbClr val="002060"/>
                </a:solidFill>
                <a:latin typeface="黑体" panose="02010609060101010101" pitchFamily="49" charset="-122"/>
                <a:ea typeface="黑体" panose="02010609060101010101" pitchFamily="49" charset="-122"/>
              </a:rPr>
              <a:t>“两定”、“两费”</a:t>
            </a:r>
            <a:r>
              <a:rPr lang="zh-CN" altLang="zh-CN"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情况</a:t>
            </a:r>
            <a:r>
              <a:rPr lang="zh-CN" altLang="en-US"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大型灌区</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均完成了“两定”核定和管理改革任务。根据近期调研</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结果，实际到位公益性人员基本</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支出占</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公益性人员基本支出</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需求的</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85%</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左右，足额到位的占事业单位性质灌区</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的</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70</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左右；</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实际到位的公益性工程维修养护</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经费不足公益性工程</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维修养护经费</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需求的</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40%</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en-US" dirty="0">
              <a:latin typeface="黑体" panose="02010609060101010101" pitchFamily="49" charset="-122"/>
              <a:ea typeface="黑体" panose="02010609060101010101" pitchFamily="49" charset="-122"/>
            </a:endParaRPr>
          </a:p>
        </p:txBody>
      </p:sp>
      <p:grpSp>
        <p:nvGrpSpPr>
          <p:cNvPr id="3" name="组合 2"/>
          <p:cNvGrpSpPr/>
          <p:nvPr/>
        </p:nvGrpSpPr>
        <p:grpSpPr>
          <a:xfrm>
            <a:off x="0" y="857250"/>
            <a:ext cx="9144000" cy="699796"/>
            <a:chOff x="0" y="0"/>
            <a:chExt cx="12192000" cy="933061"/>
          </a:xfrm>
        </p:grpSpPr>
        <p:sp>
          <p:nvSpPr>
            <p:cNvPr id="4" name="矩形 3"/>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5" name="图片 4"/>
            <p:cNvPicPr>
              <a:picLocks noChangeAspect="1"/>
            </p:cNvPicPr>
            <p:nvPr/>
          </p:nvPicPr>
          <p:blipFill>
            <a:blip r:embed="rId1"/>
            <a:stretch>
              <a:fillRect/>
            </a:stretch>
          </p:blipFill>
          <p:spPr>
            <a:xfrm>
              <a:off x="90196" y="95637"/>
              <a:ext cx="684246" cy="734786"/>
            </a:xfrm>
            <a:prstGeom prst="rect">
              <a:avLst/>
            </a:prstGeom>
          </p:spPr>
        </p:pic>
      </p:grpSp>
      <p:sp>
        <p:nvSpPr>
          <p:cNvPr id="6" name="文本框 5"/>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nvGrpSpPr>
          <p:cNvPr id="8" name="组合 7"/>
          <p:cNvGrpSpPr/>
          <p:nvPr/>
        </p:nvGrpSpPr>
        <p:grpSpPr>
          <a:xfrm>
            <a:off x="454025" y="4023360"/>
            <a:ext cx="8230235" cy="1816735"/>
            <a:chOff x="1101" y="5681"/>
            <a:chExt cx="12588" cy="2541"/>
          </a:xfrm>
        </p:grpSpPr>
        <p:pic>
          <p:nvPicPr>
            <p:cNvPr id="7" name="Picture 11" descr="duz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 y="5681"/>
              <a:ext cx="5088"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 y="5698"/>
              <a:ext cx="3889"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 y="5698"/>
              <a:ext cx="3365"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699796"/>
            <a:chOff x="0" y="0"/>
            <a:chExt cx="12192000" cy="933061"/>
          </a:xfrm>
        </p:grpSpPr>
        <p:sp>
          <p:nvSpPr>
            <p:cNvPr id="3" name="矩形 2"/>
            <p:cNvSpPr/>
            <p:nvPr/>
          </p:nvSpPr>
          <p:spPr>
            <a:xfrm>
              <a:off x="0" y="0"/>
              <a:ext cx="12192000" cy="933061"/>
            </a:xfrm>
            <a:prstGeom prst="rect">
              <a:avLst/>
            </a:prstGeom>
            <a:gradFill flip="none" rotWithShape="1">
              <a:gsLst>
                <a:gs pos="0">
                  <a:schemeClr val="accent1">
                    <a:lumMod val="40000"/>
                    <a:lumOff val="60000"/>
                  </a:schemeClr>
                </a:gs>
                <a:gs pos="0">
                  <a:schemeClr val="accent1">
                    <a:lumMod val="95000"/>
                    <a:lumOff val="5000"/>
                  </a:schemeClr>
                </a:gs>
                <a:gs pos="73000">
                  <a:schemeClr val="accent1">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20000"/>
                    <a:lumOff val="80000"/>
                  </a:schemeClr>
                </a:solidFill>
              </a:endParaRPr>
            </a:p>
          </p:txBody>
        </p:sp>
        <p:pic>
          <p:nvPicPr>
            <p:cNvPr id="4" name="图片 3"/>
            <p:cNvPicPr>
              <a:picLocks noChangeAspect="1"/>
            </p:cNvPicPr>
            <p:nvPr/>
          </p:nvPicPr>
          <p:blipFill>
            <a:blip r:embed="rId3"/>
            <a:stretch>
              <a:fillRect/>
            </a:stretch>
          </p:blipFill>
          <p:spPr>
            <a:xfrm>
              <a:off x="90196" y="95637"/>
              <a:ext cx="684246" cy="734786"/>
            </a:xfrm>
            <a:prstGeom prst="rect">
              <a:avLst/>
            </a:prstGeom>
          </p:spPr>
        </p:pic>
      </p:grpSp>
      <p:sp>
        <p:nvSpPr>
          <p:cNvPr id="11" name="文本框 10"/>
          <p:cNvSpPr txBox="1"/>
          <p:nvPr/>
        </p:nvSpPr>
        <p:spPr>
          <a:xfrm>
            <a:off x="699252" y="1008315"/>
            <a:ext cx="3116580" cy="414020"/>
          </a:xfrm>
          <a:prstGeom prst="rect">
            <a:avLst/>
          </a:prstGeom>
          <a:noFill/>
        </p:spPr>
        <p:txBody>
          <a:bodyPr wrap="none" rtlCol="0">
            <a:spAutoFit/>
          </a:bodyPr>
          <a:lstStyle/>
          <a:p>
            <a:r>
              <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一</a:t>
            </a:r>
            <a:r>
              <a:rPr lang="zh-CN" altLang="en-US" sz="2100" dirty="0" smtClean="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、灌区管理现状与问题</a:t>
            </a:r>
            <a:endParaRPr lang="zh-CN" altLang="en-US" sz="2100" dirty="0">
              <a:ln w="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5" name="矩形 4"/>
          <p:cNvSpPr/>
          <p:nvPr/>
        </p:nvSpPr>
        <p:spPr>
          <a:xfrm>
            <a:off x="555018" y="1653089"/>
            <a:ext cx="8151421" cy="1835150"/>
          </a:xfrm>
          <a:prstGeom prst="rect">
            <a:avLst/>
          </a:prstGeom>
        </p:spPr>
        <p:txBody>
          <a:bodyPr wrap="square">
            <a:spAutoFit/>
          </a:bodyPr>
          <a:lstStyle/>
          <a:p>
            <a:pPr>
              <a:lnSpc>
                <a:spcPts val="3400"/>
              </a:lnSpc>
            </a:pPr>
            <a:r>
              <a:rPr lang="zh-CN" altLang="en-US" dirty="0">
                <a:solidFill>
                  <a:srgbClr val="002060"/>
                </a:solidFill>
                <a:latin typeface="黑体" panose="02010609060101010101" pitchFamily="49" charset="-122"/>
                <a:ea typeface="黑体" panose="02010609060101010101" pitchFamily="49" charset="-122"/>
              </a:rPr>
              <a:t>◆ </a:t>
            </a:r>
            <a:r>
              <a:rPr lang="zh-CN" altLang="zh-CN"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水</a:t>
            </a:r>
            <a:r>
              <a:rPr lang="zh-CN" altLang="zh-CN"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价</a:t>
            </a:r>
            <a:r>
              <a:rPr lang="zh-CN" altLang="zh-CN"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情况</a:t>
            </a:r>
            <a:r>
              <a:rPr lang="zh-CN" altLang="en-US"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2000</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亩及以上灌区，核定</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供水成本的灌区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5965</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处，占灌区总数的</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26.7</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；核定执行</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水价的灌区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11517</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处，占灌区总数的</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51.6%</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大型灌区</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已</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核定成本水价的大型灌区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344</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处，占大型灌区总数的</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75.4%</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。核定执行水价的灌区</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416</a:t>
            </a:r>
            <a:r>
              <a:rPr lang="zh-CN" altLang="en-US" kern="100" dirty="0">
                <a:latin typeface="黑体" panose="02010609060101010101" pitchFamily="49" charset="-122"/>
                <a:ea typeface="黑体" panose="02010609060101010101" pitchFamily="49" charset="-122"/>
                <a:cs typeface="Times New Roman" panose="02020603050405020304" pitchFamily="18" charset="0"/>
              </a:rPr>
              <a:t>处，占大型灌区总数的</a:t>
            </a:r>
            <a:r>
              <a:rPr lang="en-US" altLang="zh-CN" kern="100" dirty="0">
                <a:latin typeface="黑体" panose="02010609060101010101" pitchFamily="49" charset="-122"/>
                <a:ea typeface="黑体" panose="02010609060101010101" pitchFamily="49" charset="-122"/>
                <a:cs typeface="Times New Roman" panose="02020603050405020304" pitchFamily="18" charset="0"/>
              </a:rPr>
              <a:t>91.2</a:t>
            </a:r>
            <a:r>
              <a:rPr lang="en-US" altLang="zh-CN" kern="100" dirty="0" smtClean="0">
                <a:latin typeface="黑体" panose="02010609060101010101" pitchFamily="49" charset="-122"/>
                <a:ea typeface="黑体" panose="02010609060101010101" pitchFamily="49" charset="-122"/>
                <a:cs typeface="Times New Roman" panose="02020603050405020304" pitchFamily="18" charset="0"/>
              </a:rPr>
              <a:t>%</a:t>
            </a:r>
            <a:r>
              <a:rPr lang="zh-CN" altLang="en-US" kern="100" dirty="0" smtClean="0">
                <a:latin typeface="黑体" panose="02010609060101010101" pitchFamily="49" charset="-122"/>
                <a:ea typeface="黑体" panose="02010609060101010101" pitchFamily="49" charset="-122"/>
                <a:cs typeface="Times New Roman" panose="02020603050405020304" pitchFamily="18" charset="0"/>
              </a:rPr>
              <a:t>。</a:t>
            </a:r>
            <a:endParaRPr lang="zh-CN" altLang="en-US" dirty="0">
              <a:latin typeface="黑体" panose="02010609060101010101" pitchFamily="49" charset="-122"/>
              <a:ea typeface="黑体" panose="02010609060101010101" pitchFamily="49" charset="-122"/>
            </a:endParaRPr>
          </a:p>
        </p:txBody>
      </p:sp>
      <p:graphicFrame>
        <p:nvGraphicFramePr>
          <p:cNvPr id="13" name="图表 12" descr="标题: 111"/>
          <p:cNvGraphicFramePr/>
          <p:nvPr/>
        </p:nvGraphicFramePr>
        <p:xfrm>
          <a:off x="1005595" y="3724004"/>
          <a:ext cx="3285897" cy="271401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descr="标题: 111"/>
          <p:cNvGraphicFramePr/>
          <p:nvPr/>
        </p:nvGraphicFramePr>
        <p:xfrm>
          <a:off x="5133721" y="3724328"/>
          <a:ext cx="2811674" cy="26194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96.xml><?xml version="1.0" encoding="utf-8"?>
<p:tagLst xmlns:p="http://schemas.openxmlformats.org/presentationml/2006/main">
  <p:tag name="KSO_WM_SLIDE_ID" val="custom20193369_1"/>
  <p:tag name="KSO_WM_TEMPLATE_SUBCATEGORY" val="0"/>
  <p:tag name="KSO_WM_SLIDE_ITEM_CNT" val="0"/>
  <p:tag name="KSO_WM_SLIDE_INDEX" val="1"/>
  <p:tag name="KSO_WM_TAG_VERSION" val="1.0"/>
  <p:tag name="KSO_WM_BEAUTIFY_FLAG" val="#wm#"/>
  <p:tag name="KSO_WM_TEMPLATE_CATEGORY" val="custom"/>
  <p:tag name="KSO_WM_TEMPLATE_INDEX" val="20202601"/>
  <p:tag name="KSO_WM_SLIDE_TYPE" val="title"/>
  <p:tag name="KSO_WM_SLIDE_SUBTYPE" val="pureTxt"/>
  <p:tag name="KSO_WM_TEMPLATE_THUMBS_INDEX" val="1、3、7、8、10、13、15"/>
  <p:tag name="KSO_WM_SLIDE_LAYOUT" val="a_b"/>
  <p:tag name="KSO_WM_SLIDE_LAYOUT_CNT" val="1_3"/>
  <p:tag name="KSO_WM_TEMPLATE_MASTER_TYPE" val="1"/>
  <p:tag name="KSO_WM_TEMPLATE_COLOR_TYPE" val="1"/>
  <p:tag name="KSO_WM_TEMPLATE_MASTER_THUMB_INDEX" val="12"/>
</p:tagLst>
</file>

<file path=ppt/tags/tag97.xml><?xml version="1.0" encoding="utf-8"?>
<p:tagLst xmlns:p="http://schemas.openxmlformats.org/presentationml/2006/main">
  <p:tag name="KSO_WM_SLIDE_ID" val="custom20193369_1"/>
  <p:tag name="KSO_WM_TEMPLATE_SUBCATEGORY" val="0"/>
  <p:tag name="KSO_WM_SLIDE_ITEM_CNT" val="0"/>
  <p:tag name="KSO_WM_SLIDE_INDEX" val="1"/>
  <p:tag name="KSO_WM_TAG_VERSION" val="1.0"/>
  <p:tag name="KSO_WM_BEAUTIFY_FLAG" val="#wm#"/>
  <p:tag name="KSO_WM_TEMPLATE_CATEGORY" val="custom"/>
  <p:tag name="KSO_WM_TEMPLATE_INDEX" val="20202601"/>
  <p:tag name="KSO_WM_SLIDE_TYPE" val="title"/>
  <p:tag name="KSO_WM_SLIDE_SUBTYPE" val="pureTxt"/>
  <p:tag name="KSO_WM_TEMPLATE_THUMBS_INDEX" val="1、3、7、8、10、13、15"/>
  <p:tag name="KSO_WM_SLIDE_LAYOUT" val="a_b"/>
  <p:tag name="KSO_WM_SLIDE_LAYOUT_CNT" val="1_3"/>
  <p:tag name="KSO_WM_TEMPLATE_MASTER_TYPE" val="1"/>
  <p:tag name="KSO_WM_TEMPLATE_COLOR_TYPE" val="1"/>
  <p:tag name="KSO_WM_TEMPLATE_MASTER_THUMB_INDEX" val="12"/>
</p:tagLst>
</file>

<file path=ppt/theme/theme1.xml><?xml version="1.0" encoding="utf-8"?>
<a:theme xmlns:a="http://schemas.openxmlformats.org/drawingml/2006/main" name="1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2391</Words>
  <Application>WPS 演示</Application>
  <PresentationFormat>宽屏</PresentationFormat>
  <Paragraphs>199</Paragraphs>
  <Slides>17</Slides>
  <Notes>12</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2</vt:i4>
      </vt:variant>
      <vt:variant>
        <vt:lpstr>幻灯片标题</vt:lpstr>
      </vt:variant>
      <vt:variant>
        <vt:i4>17</vt:i4>
      </vt:variant>
    </vt:vector>
  </HeadingPairs>
  <TitlesOfParts>
    <vt:vector size="41" baseType="lpstr">
      <vt:lpstr>Arial</vt:lpstr>
      <vt:lpstr>宋体</vt:lpstr>
      <vt:lpstr>Wingdings</vt:lpstr>
      <vt:lpstr>Calibri</vt:lpstr>
      <vt:lpstr>微软雅黑</vt:lpstr>
      <vt:lpstr>汉仪旗黑-85S</vt:lpstr>
      <vt:lpstr>Viner Hand ITC</vt:lpstr>
      <vt:lpstr>方正粗黑宋简体</vt:lpstr>
      <vt:lpstr>黑体</vt:lpstr>
      <vt:lpstr>Times New Roman</vt:lpstr>
      <vt:lpstr>楷体_GB2312</vt:lpstr>
      <vt:lpstr>新宋体</vt:lpstr>
      <vt:lpstr>Garamond</vt:lpstr>
      <vt:lpstr>华文新魏</vt:lpstr>
      <vt:lpstr>Arial Unicode MS</vt:lpstr>
      <vt:lpstr>Century Gothic</vt:lpstr>
      <vt:lpstr>Calibri Light</vt:lpstr>
      <vt:lpstr>RomanS</vt:lpstr>
      <vt:lpstr>Franklin Gothic Medium</vt:lpstr>
      <vt:lpstr>SWTxt</vt:lpstr>
      <vt:lpstr>1_Office 主题​​</vt:lpstr>
      <vt:lpstr>Office 主题</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hanzhenz</dc:creator>
  <cp:lastModifiedBy>幸福自定义</cp:lastModifiedBy>
  <cp:revision>716</cp:revision>
  <cp:lastPrinted>2019-12-04T06:38:00Z</cp:lastPrinted>
  <dcterms:created xsi:type="dcterms:W3CDTF">2018-10-30T01:48:00Z</dcterms:created>
  <dcterms:modified xsi:type="dcterms:W3CDTF">2019-12-07T00:38:10Z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