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3"/>
    <p:sldMasterId id="2147483682" r:id="rId4"/>
    <p:sldMasterId id="2147483700" r:id="rId5"/>
    <p:sldMasterId id="2147483717" r:id="rId6"/>
  </p:sldMasterIdLst>
  <p:notesMasterIdLst>
    <p:notesMasterId r:id="rId11"/>
  </p:notesMasterIdLst>
  <p:handoutMasterIdLst>
    <p:handoutMasterId r:id="rId41"/>
  </p:handoutMasterIdLst>
  <p:sldIdLst>
    <p:sldId id="546" r:id="rId7"/>
    <p:sldId id="579" r:id="rId8"/>
    <p:sldId id="351" r:id="rId9"/>
    <p:sldId id="273" r:id="rId10"/>
    <p:sldId id="259" r:id="rId12"/>
    <p:sldId id="262" r:id="rId13"/>
    <p:sldId id="263" r:id="rId14"/>
    <p:sldId id="264" r:id="rId15"/>
    <p:sldId id="475" r:id="rId16"/>
    <p:sldId id="476" r:id="rId17"/>
    <p:sldId id="515" r:id="rId18"/>
    <p:sldId id="516" r:id="rId19"/>
    <p:sldId id="523" r:id="rId20"/>
    <p:sldId id="521" r:id="rId21"/>
    <p:sldId id="478" r:id="rId22"/>
    <p:sldId id="275" r:id="rId23"/>
    <p:sldId id="397" r:id="rId24"/>
    <p:sldId id="524" r:id="rId25"/>
    <p:sldId id="266" r:id="rId26"/>
    <p:sldId id="399" r:id="rId27"/>
    <p:sldId id="267" r:id="rId28"/>
    <p:sldId id="268" r:id="rId29"/>
    <p:sldId id="520" r:id="rId30"/>
    <p:sldId id="522" r:id="rId31"/>
    <p:sldId id="449" r:id="rId32"/>
    <p:sldId id="489" r:id="rId33"/>
    <p:sldId id="473" r:id="rId34"/>
    <p:sldId id="485" r:id="rId35"/>
    <p:sldId id="400" r:id="rId36"/>
    <p:sldId id="407" r:id="rId37"/>
    <p:sldId id="408" r:id="rId38"/>
    <p:sldId id="406" r:id="rId39"/>
    <p:sldId id="387" r:id="rId40"/>
  </p:sldIdLst>
  <p:sldSz cx="9144000" cy="6858000" type="screen4x3"/>
  <p:notesSz cx="6797675"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 佳元" initials="刘"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DDEA"/>
    <a:srgbClr val="004F87"/>
    <a:srgbClr val="009999"/>
    <a:srgbClr val="7DDFA5"/>
    <a:srgbClr val="53D588"/>
    <a:srgbClr val="59CFB0"/>
    <a:srgbClr val="F2F7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55" autoAdjust="0"/>
    <p:restoredTop sz="85819" autoAdjust="0"/>
  </p:normalViewPr>
  <p:slideViewPr>
    <p:cSldViewPr snapToGrid="0">
      <p:cViewPr varScale="1">
        <p:scale>
          <a:sx n="78" d="100"/>
          <a:sy n="78" d="100"/>
        </p:scale>
        <p:origin x="558" y="90"/>
      </p:cViewPr>
      <p:guideLst>
        <p:guide orient="horz" pos="2159"/>
        <p:guide pos="2845"/>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handoutMaster" Target="handoutMasters/handoutMaster1.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notesMaster" Target="notesMasters/notesMaster1.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01" cy="496494"/>
          </a:xfrm>
          <a:prstGeom prst="rect">
            <a:avLst/>
          </a:prstGeom>
        </p:spPr>
        <p:txBody>
          <a:bodyPr vert="horz" lIns="92674" tIns="46337" rIns="92674" bIns="46337" rtlCol="0"/>
          <a:lstStyle>
            <a:lvl1pPr algn="l">
              <a:defRPr sz="1200"/>
            </a:lvl1pPr>
          </a:lstStyle>
          <a:p>
            <a:endParaRPr lang="zh-CN" altLang="en-US"/>
          </a:p>
        </p:txBody>
      </p:sp>
      <p:sp>
        <p:nvSpPr>
          <p:cNvPr id="3" name="日期占位符 2"/>
          <p:cNvSpPr>
            <a:spLocks noGrp="1"/>
          </p:cNvSpPr>
          <p:nvPr>
            <p:ph type="dt" sz="quarter" idx="1"/>
          </p:nvPr>
        </p:nvSpPr>
        <p:spPr>
          <a:xfrm>
            <a:off x="3849770" y="0"/>
            <a:ext cx="2946301" cy="496494"/>
          </a:xfrm>
          <a:prstGeom prst="rect">
            <a:avLst/>
          </a:prstGeom>
        </p:spPr>
        <p:txBody>
          <a:bodyPr vert="horz" lIns="92674" tIns="46337" rIns="92674" bIns="46337" rtlCol="0"/>
          <a:lstStyle>
            <a:lvl1pPr algn="r">
              <a:defRPr sz="1200"/>
            </a:lvl1pPr>
          </a:lstStyle>
          <a:p>
            <a:fld id="{4FC2F5E4-021F-493E-822C-0614F1F0A779}" type="datetimeFigureOut">
              <a:rPr lang="zh-CN" altLang="en-US" smtClean="0"/>
            </a:fld>
            <a:endParaRPr lang="zh-CN" altLang="en-US"/>
          </a:p>
        </p:txBody>
      </p:sp>
      <p:sp>
        <p:nvSpPr>
          <p:cNvPr id="4" name="页脚占位符 3"/>
          <p:cNvSpPr>
            <a:spLocks noGrp="1"/>
          </p:cNvSpPr>
          <p:nvPr>
            <p:ph type="ftr" sz="quarter" idx="2"/>
          </p:nvPr>
        </p:nvSpPr>
        <p:spPr>
          <a:xfrm>
            <a:off x="0" y="9426943"/>
            <a:ext cx="2946301" cy="496494"/>
          </a:xfrm>
          <a:prstGeom prst="rect">
            <a:avLst/>
          </a:prstGeom>
        </p:spPr>
        <p:txBody>
          <a:bodyPr vert="horz" lIns="92674" tIns="46337" rIns="92674" bIns="46337"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49770" y="9426943"/>
            <a:ext cx="2946301" cy="496494"/>
          </a:xfrm>
          <a:prstGeom prst="rect">
            <a:avLst/>
          </a:prstGeom>
        </p:spPr>
        <p:txBody>
          <a:bodyPr vert="horz" lIns="92674" tIns="46337" rIns="92674" bIns="46337" rtlCol="0" anchor="b"/>
          <a:lstStyle>
            <a:lvl1pPr algn="r">
              <a:defRPr sz="1200"/>
            </a:lvl1pPr>
          </a:lstStyle>
          <a:p>
            <a:fld id="{853DB2A3-EFD4-4758-84D2-8642D106C7A3}"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45659" cy="497976"/>
          </a:xfrm>
          <a:prstGeom prst="rect">
            <a:avLst/>
          </a:prstGeom>
        </p:spPr>
        <p:txBody>
          <a:bodyPr vert="horz" lIns="92674" tIns="46337" rIns="92674" bIns="46337" rtlCol="0"/>
          <a:lstStyle>
            <a:lvl1pPr algn="l">
              <a:defRPr sz="1200"/>
            </a:lvl1pPr>
          </a:lstStyle>
          <a:p>
            <a:endParaRPr lang="zh-CN" altLang="en-US"/>
          </a:p>
        </p:txBody>
      </p:sp>
      <p:sp>
        <p:nvSpPr>
          <p:cNvPr id="3" name="日期占位符 2"/>
          <p:cNvSpPr>
            <a:spLocks noGrp="1"/>
          </p:cNvSpPr>
          <p:nvPr>
            <p:ph type="dt" idx="1"/>
          </p:nvPr>
        </p:nvSpPr>
        <p:spPr>
          <a:xfrm>
            <a:off x="3850444" y="0"/>
            <a:ext cx="2945659" cy="497976"/>
          </a:xfrm>
          <a:prstGeom prst="rect">
            <a:avLst/>
          </a:prstGeom>
        </p:spPr>
        <p:txBody>
          <a:bodyPr vert="horz" lIns="92674" tIns="46337" rIns="92674" bIns="46337" rtlCol="0"/>
          <a:lstStyle>
            <a:lvl1pPr algn="r">
              <a:defRPr sz="1200"/>
            </a:lvl1pPr>
          </a:lstStyle>
          <a:p>
            <a:fld id="{3CACA61A-EC41-4C4F-8870-30F0511EF76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65754" y="1241425"/>
            <a:ext cx="4466167" cy="3349625"/>
          </a:xfrm>
          <a:prstGeom prst="rect">
            <a:avLst/>
          </a:prstGeom>
          <a:noFill/>
          <a:ln w="12700">
            <a:solidFill>
              <a:prstClr val="black"/>
            </a:solidFill>
          </a:ln>
        </p:spPr>
        <p:txBody>
          <a:bodyPr vert="horz" lIns="92674" tIns="46337" rIns="92674" bIns="46337" rtlCol="0" anchor="ctr"/>
          <a:lstStyle/>
          <a:p>
            <a:endParaRPr lang="zh-CN" altLang="en-US"/>
          </a:p>
        </p:txBody>
      </p:sp>
      <p:sp>
        <p:nvSpPr>
          <p:cNvPr id="5" name="备注占位符 4"/>
          <p:cNvSpPr>
            <a:spLocks noGrp="1"/>
          </p:cNvSpPr>
          <p:nvPr>
            <p:ph type="body" sz="quarter" idx="3"/>
          </p:nvPr>
        </p:nvSpPr>
        <p:spPr>
          <a:xfrm>
            <a:off x="679768" y="4776430"/>
            <a:ext cx="5438140" cy="3907988"/>
          </a:xfrm>
          <a:prstGeom prst="rect">
            <a:avLst/>
          </a:prstGeom>
        </p:spPr>
        <p:txBody>
          <a:bodyPr vert="horz" lIns="92674" tIns="46337" rIns="92674" bIns="46337"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1" y="9427075"/>
            <a:ext cx="2945659" cy="497975"/>
          </a:xfrm>
          <a:prstGeom prst="rect">
            <a:avLst/>
          </a:prstGeom>
        </p:spPr>
        <p:txBody>
          <a:bodyPr vert="horz" lIns="92674" tIns="46337" rIns="92674" bIns="46337"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4" y="9427075"/>
            <a:ext cx="2945659" cy="497975"/>
          </a:xfrm>
          <a:prstGeom prst="rect">
            <a:avLst/>
          </a:prstGeom>
        </p:spPr>
        <p:txBody>
          <a:bodyPr vert="horz" lIns="92674" tIns="46337" rIns="92674" bIns="46337" rtlCol="0" anchor="b"/>
          <a:lstStyle>
            <a:lvl1pPr algn="r">
              <a:defRPr sz="1200"/>
            </a:lvl1pPr>
          </a:lstStyle>
          <a:p>
            <a:fld id="{CE32AA66-BF1E-42BE-B790-5E4D4341431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C08D5B-D541-4615-90F3-7D45A4A5F26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E32AA66-BF1E-42BE-B790-5E4D4341431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C08D5B-D541-4615-90F3-7D45A4A5F26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7C08D5B-D541-4615-90F3-7D45A4A5F26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tags" Target="../tags/tag4.xml"/><Relationship Id="rId7" Type="http://schemas.openxmlformats.org/officeDocument/2006/relationships/image" Target="../media/image8.png"/><Relationship Id="rId6" Type="http://schemas.openxmlformats.org/officeDocument/2006/relationships/tags" Target="../tags/tag3.xml"/><Relationship Id="rId5" Type="http://schemas.openxmlformats.org/officeDocument/2006/relationships/image" Target="../media/image7.png"/><Relationship Id="rId4" Type="http://schemas.openxmlformats.org/officeDocument/2006/relationships/tags" Target="../tags/tag2.xml"/><Relationship Id="rId3" Type="http://schemas.openxmlformats.org/officeDocument/2006/relationships/image" Target="../media/image6.png"/><Relationship Id="rId2" Type="http://schemas.openxmlformats.org/officeDocument/2006/relationships/tags" Target="../tags/tag1.xml"/><Relationship Id="rId10" Type="http://schemas.openxmlformats.org/officeDocument/2006/relationships/tags" Target="../tags/tag6.xml"/><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image" Target="../media/image9.png"/><Relationship Id="rId2" Type="http://schemas.openxmlformats.org/officeDocument/2006/relationships/tags" Target="../tags/tag7.xml"/><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6.png"/><Relationship Id="rId2" Type="http://schemas.openxmlformats.org/officeDocument/2006/relationships/tags" Target="../tags/tag11.xml"/><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image" Target="../media/image11.png"/><Relationship Id="rId4" Type="http://schemas.openxmlformats.org/officeDocument/2006/relationships/tags" Target="../tags/tag16.xml"/><Relationship Id="rId3" Type="http://schemas.openxmlformats.org/officeDocument/2006/relationships/image" Target="../media/image10.png"/><Relationship Id="rId2" Type="http://schemas.openxmlformats.org/officeDocument/2006/relationships/tags" Target="../tags/tag15.xml"/><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image" Target="../media/image10.png"/><Relationship Id="rId4" Type="http://schemas.openxmlformats.org/officeDocument/2006/relationships/tags" Target="../tags/tag21.xml"/><Relationship Id="rId3" Type="http://schemas.openxmlformats.org/officeDocument/2006/relationships/image" Target="../media/image11.png"/><Relationship Id="rId2" Type="http://schemas.openxmlformats.org/officeDocument/2006/relationships/tags" Target="../tags/tag20.xml"/><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image" Target="../media/image13.png"/><Relationship Id="rId4" Type="http://schemas.openxmlformats.org/officeDocument/2006/relationships/tags" Target="../tags/tag26.xml"/><Relationship Id="rId3" Type="http://schemas.openxmlformats.org/officeDocument/2006/relationships/image" Target="../media/image12.png"/><Relationship Id="rId2" Type="http://schemas.openxmlformats.org/officeDocument/2006/relationships/tags" Target="../tags/tag25.xml"/><Relationship Id="rId11" Type="http://schemas.openxmlformats.org/officeDocument/2006/relationships/tags" Target="../tags/tag32.xml"/><Relationship Id="rId10" Type="http://schemas.openxmlformats.org/officeDocument/2006/relationships/tags" Target="../tags/tag31.xml"/><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image" Target="../media/image14.png"/><Relationship Id="rId2" Type="http://schemas.openxmlformats.org/officeDocument/2006/relationships/tags" Target="../tags/tag36.xml"/><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image" Target="../media/image14.png"/><Relationship Id="rId4" Type="http://schemas.openxmlformats.org/officeDocument/2006/relationships/tags" Target="../tags/tag41.xml"/><Relationship Id="rId3" Type="http://schemas.openxmlformats.org/officeDocument/2006/relationships/image" Target="../media/image15.png"/><Relationship Id="rId2" Type="http://schemas.openxmlformats.org/officeDocument/2006/relationships/tags" Target="../tags/tag40.xml"/><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image" Target="../media/image6.png"/><Relationship Id="rId2" Type="http://schemas.openxmlformats.org/officeDocument/2006/relationships/tags" Target="../tags/tag45.xml"/><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image" Target="../media/image7.png"/><Relationship Id="rId6" Type="http://schemas.openxmlformats.org/officeDocument/2006/relationships/tags" Target="../tags/tag51.xml"/><Relationship Id="rId5" Type="http://schemas.openxmlformats.org/officeDocument/2006/relationships/image" Target="../media/image6.png"/><Relationship Id="rId4" Type="http://schemas.openxmlformats.org/officeDocument/2006/relationships/tags" Target="../tags/tag50.xml"/><Relationship Id="rId3" Type="http://schemas.openxmlformats.org/officeDocument/2006/relationships/image" Target="../media/image16.png"/><Relationship Id="rId2" Type="http://schemas.openxmlformats.org/officeDocument/2006/relationships/tags" Target="../tags/tag49.xml"/><Relationship Id="rId10" Type="http://schemas.openxmlformats.org/officeDocument/2006/relationships/tags" Target="../tags/tag54.xml"/><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image" Target="../media/image17.png"/><Relationship Id="rId2" Type="http://schemas.openxmlformats.org/officeDocument/2006/relationships/tags" Target="../tags/tag55.xml"/><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image" Target="../media/image18.png"/><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image" Target="../media/image14.png"/><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image" Target="../media/image14.png"/><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image" Target="../media/image19.png"/><Relationship Id="rId2" Type="http://schemas.openxmlformats.org/officeDocument/2006/relationships/tags" Target="../tags/tag74.xml"/><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image" Target="../media/image20.png"/><Relationship Id="rId2" Type="http://schemas.openxmlformats.org/officeDocument/2006/relationships/tags" Target="../tags/tag79.xml"/><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image" Target="../media/image22.png"/><Relationship Id="rId5" Type="http://schemas.openxmlformats.org/officeDocument/2006/relationships/tags" Target="../tags/tag86.xml"/><Relationship Id="rId4" Type="http://schemas.openxmlformats.org/officeDocument/2006/relationships/image" Target="../media/image21.png"/><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单击以编辑母版副标题样式</a:t>
            </a:r>
            <a:endParaRPr 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14778"/>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414778"/>
            <a:ext cx="5800725" cy="5757422"/>
          </a:xfrm>
        </p:spPr>
        <p:txBody>
          <a:bodyPr vert="eaVert" lIns="45720" tIns="0" rIns="45720" bIns="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7175310" y="0"/>
            <a:ext cx="1971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33913" y="1072054"/>
            <a:ext cx="923517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316063" y="212291"/>
            <a:ext cx="295373"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811343" y="798829"/>
            <a:ext cx="59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9813" y="-189770"/>
            <a:ext cx="1331483"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7818" y="106731"/>
            <a:ext cx="696686"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7175310" y="0"/>
            <a:ext cx="1971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33913" y="1072054"/>
            <a:ext cx="923517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316063" y="212291"/>
            <a:ext cx="295373"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811343" y="798829"/>
            <a:ext cx="59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9813" y="-189770"/>
            <a:ext cx="1331483"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7818" y="106731"/>
            <a:ext cx="696686"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7175310" y="0"/>
            <a:ext cx="1971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33913" y="1072054"/>
            <a:ext cx="923517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316063" y="212291"/>
            <a:ext cx="295373"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811343" y="798829"/>
            <a:ext cx="59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9813" y="-189770"/>
            <a:ext cx="1331483"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7818" y="106731"/>
            <a:ext cx="696686"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7175310" y="0"/>
            <a:ext cx="1971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33913" y="1072054"/>
            <a:ext cx="923517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316063" y="212291"/>
            <a:ext cx="295373"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811343" y="798829"/>
            <a:ext cx="59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9813" y="-189770"/>
            <a:ext cx="1331483"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7818" y="106731"/>
            <a:ext cx="696686"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7175310" y="0"/>
            <a:ext cx="1971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33913" y="1072054"/>
            <a:ext cx="923517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316063" y="212291"/>
            <a:ext cx="295373"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811343" y="798829"/>
            <a:ext cx="59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9813" y="-189770"/>
            <a:ext cx="1331483"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7818" y="106731"/>
            <a:ext cx="696686"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7175310" y="0"/>
            <a:ext cx="1971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33913" y="1072054"/>
            <a:ext cx="923517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316063" y="212291"/>
            <a:ext cx="295373"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811343" y="798829"/>
            <a:ext cx="59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9813" y="-189770"/>
            <a:ext cx="1331483"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7818" y="106731"/>
            <a:ext cx="696686"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2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7175310" y="0"/>
            <a:ext cx="1971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33913" y="1072054"/>
            <a:ext cx="923517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316063" y="212291"/>
            <a:ext cx="295373"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811343" y="798829"/>
            <a:ext cx="59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9813" y="-189770"/>
            <a:ext cx="1331483"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7818" y="106731"/>
            <a:ext cx="696686"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970089" y="274638"/>
            <a:ext cx="6716712" cy="1143000"/>
          </a:xfrm>
        </p:spPr>
        <p:txBody>
          <a:bodyPr/>
          <a:lstStyle/>
          <a:p>
            <a:r>
              <a:rPr lang="zh-CN" altLang="en-US"/>
              <a:t>单击此处编辑母版标题样式</a:t>
            </a:r>
            <a:endParaRPr lang="zh-CN" altLang="en-US"/>
          </a:p>
        </p:txBody>
      </p:sp>
      <p:sp>
        <p:nvSpPr>
          <p:cNvPr id="3" name="Rectangle 6"/>
          <p:cNvSpPr>
            <a:spLocks noGrp="1" noChangeArrowheads="1"/>
          </p:cNvSpPr>
          <p:nvPr>
            <p:ph type="dt" sz="half" idx="10"/>
          </p:nvPr>
        </p:nvSpPr>
        <p:spPr/>
        <p:txBody>
          <a:bodyPr/>
          <a:lstStyle>
            <a:lvl1pPr>
              <a:defRPr/>
            </a:lvl1pPr>
          </a:lstStyle>
          <a:p>
            <a:pPr>
              <a:defRPr/>
            </a:pPr>
            <a:endParaRPr lang="zh-CN" altLang="zh-CN"/>
          </a:p>
        </p:txBody>
      </p:sp>
      <p:sp>
        <p:nvSpPr>
          <p:cNvPr id="4" name="Rectangle 7"/>
          <p:cNvSpPr>
            <a:spLocks noGrp="1" noChangeArrowheads="1"/>
          </p:cNvSpPr>
          <p:nvPr>
            <p:ph type="ftr" sz="quarter" idx="11"/>
          </p:nvPr>
        </p:nvSpPr>
        <p:spPr/>
        <p:txBody>
          <a:bodyPr/>
          <a:lstStyle>
            <a:lvl1pPr>
              <a:defRPr/>
            </a:lvl1pPr>
          </a:lstStyle>
          <a:p>
            <a:pPr>
              <a:defRPr/>
            </a:pPr>
            <a:endParaRPr lang="zh-CN" altLang="zh-CN"/>
          </a:p>
        </p:txBody>
      </p:sp>
      <p:sp>
        <p:nvSpPr>
          <p:cNvPr id="5" name="Rectangle 8"/>
          <p:cNvSpPr>
            <a:spLocks noGrp="1" noChangeArrowheads="1"/>
          </p:cNvSpPr>
          <p:nvPr>
            <p:ph type="sldNum" sz="quarter" idx="12"/>
          </p:nvPr>
        </p:nvSpPr>
        <p:spPr/>
        <p:txBody>
          <a:bodyPr/>
          <a:lstStyle>
            <a:lvl1pPr>
              <a:defRPr/>
            </a:lvl1pPr>
          </a:lstStyle>
          <a:p>
            <a:pPr>
              <a:defRPr/>
            </a:pPr>
            <a:fld id="{EC2A99AD-D06E-490C-9CF1-F0938487BB53}" type="slidenum">
              <a:rPr lang="zh-CN" altLang="en-US"/>
            </a:fld>
            <a:endParaRPr lang="zh-CN" altLang="en-US" sz="1800">
              <a:solidFill>
                <a:srgbClr val="000000"/>
              </a:solidFill>
              <a:latin typeface="Arial" panose="020B0604020202020204" pitchFamily="34" charset="0"/>
              <a:ea typeface="宋体" panose="02010600030101010101" pitchFamily="2" charset="-122"/>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7175310" y="0"/>
            <a:ext cx="1971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33913" y="1072054"/>
            <a:ext cx="923517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7"/>
          <p:cNvGrpSpPr/>
          <p:nvPr userDrawn="1"/>
        </p:nvGrpSpPr>
        <p:grpSpPr>
          <a:xfrm>
            <a:off x="316063" y="212291"/>
            <a:ext cx="295373"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811343" y="798829"/>
            <a:ext cx="59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9813" y="-189770"/>
            <a:ext cx="1331483"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7818" y="106731"/>
            <a:ext cx="696686"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8" y="2130426"/>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3"/>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4"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5"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6" name="Rectangle 8"/>
          <p:cNvSpPr>
            <a:spLocks noGrp="1" noChangeArrowheads="1"/>
          </p:cNvSpPr>
          <p:nvPr>
            <p:ph type="sldNum" sz="quarter" idx="12"/>
          </p:nvPr>
        </p:nvSpPr>
        <p:spPr/>
        <p:txBody>
          <a:bodyPr/>
          <a:lstStyle>
            <a:lvl1pPr eaLnBrk="0" hangingPunct="0">
              <a:defRPr/>
            </a:lvl1pPr>
          </a:lstStyle>
          <a:p>
            <a:pPr>
              <a:defRPr/>
            </a:pPr>
            <a:fld id="{18F3933B-4287-4FF6-8E93-7FFBEBA4F29B}" type="slidenum">
              <a:rPr lang="zh-CN" altLang="en-US"/>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5"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6" name="Rectangle 8"/>
          <p:cNvSpPr>
            <a:spLocks noGrp="1" noChangeArrowheads="1"/>
          </p:cNvSpPr>
          <p:nvPr>
            <p:ph type="sldNum" sz="quarter" idx="12"/>
          </p:nvPr>
        </p:nvSpPr>
        <p:spPr/>
        <p:txBody>
          <a:bodyPr/>
          <a:lstStyle>
            <a:lvl1pPr eaLnBrk="0" hangingPunct="0">
              <a:defRPr/>
            </a:lvl1pPr>
          </a:lstStyle>
          <a:p>
            <a:pPr>
              <a:defRPr/>
            </a:pPr>
            <a:fld id="{7A427BD4-AFD6-41AE-927E-59F0CB05D1DF}" type="slidenum">
              <a:rPr lang="zh-CN" altLang="en-US"/>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29" y="4406922"/>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29" y="290673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4"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5"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6" name="Rectangle 8"/>
          <p:cNvSpPr>
            <a:spLocks noGrp="1" noChangeArrowheads="1"/>
          </p:cNvSpPr>
          <p:nvPr>
            <p:ph type="sldNum" sz="quarter" idx="12"/>
          </p:nvPr>
        </p:nvSpPr>
        <p:spPr/>
        <p:txBody>
          <a:bodyPr/>
          <a:lstStyle>
            <a:lvl1pPr eaLnBrk="0" hangingPunct="0">
              <a:defRPr/>
            </a:lvl1pPr>
          </a:lstStyle>
          <a:p>
            <a:pPr>
              <a:defRPr/>
            </a:pPr>
            <a:fld id="{09ADA6A8-7FB9-4AE5-B0D8-9FD9F88612F8}" type="slidenum">
              <a:rPr lang="zh-CN" altLang="en-US"/>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970088" y="1600220"/>
            <a:ext cx="3282950"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5405438" y="1600220"/>
            <a:ext cx="3282950" cy="45275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7" name="Rectangle 8"/>
          <p:cNvSpPr>
            <a:spLocks noGrp="1" noChangeArrowheads="1"/>
          </p:cNvSpPr>
          <p:nvPr>
            <p:ph type="sldNum" sz="quarter" idx="12"/>
          </p:nvPr>
        </p:nvSpPr>
        <p:spPr/>
        <p:txBody>
          <a:bodyPr/>
          <a:lstStyle>
            <a:lvl1pPr eaLnBrk="0" hangingPunct="0">
              <a:defRPr/>
            </a:lvl1pPr>
          </a:lstStyle>
          <a:p>
            <a:pPr>
              <a:defRPr/>
            </a:pPr>
            <a:fld id="{52FF861E-CB8D-47C4-81F9-DE8759632A20}" type="slidenum">
              <a:rPr lang="zh-CN" altLang="en-US"/>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4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8"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9" name="Rectangle 8"/>
          <p:cNvSpPr>
            <a:spLocks noGrp="1" noChangeArrowheads="1"/>
          </p:cNvSpPr>
          <p:nvPr>
            <p:ph type="sldNum" sz="quarter" idx="12"/>
          </p:nvPr>
        </p:nvSpPr>
        <p:spPr/>
        <p:txBody>
          <a:bodyPr/>
          <a:lstStyle>
            <a:lvl1pPr eaLnBrk="0" hangingPunct="0">
              <a:defRPr/>
            </a:lvl1pPr>
          </a:lstStyle>
          <a:p>
            <a:pPr>
              <a:defRPr/>
            </a:pPr>
            <a:fld id="{7EEC2565-1585-4C23-9AC0-89C2E83A4506}" type="slidenum">
              <a:rPr lang="zh-CN" altLang="en-US"/>
            </a:fld>
            <a:endParaRPr lang="zh-CN" alt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4"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5" name="Rectangle 8"/>
          <p:cNvSpPr>
            <a:spLocks noGrp="1" noChangeArrowheads="1"/>
          </p:cNvSpPr>
          <p:nvPr>
            <p:ph type="sldNum" sz="quarter" idx="12"/>
          </p:nvPr>
        </p:nvSpPr>
        <p:spPr/>
        <p:txBody>
          <a:bodyPr/>
          <a:lstStyle>
            <a:lvl1pPr eaLnBrk="0" hangingPunct="0">
              <a:defRPr/>
            </a:lvl1pPr>
          </a:lstStyle>
          <a:p>
            <a:pPr>
              <a:defRPr/>
            </a:pPr>
            <a:fld id="{29B4EB4F-6934-417B-889B-D3E88FB576E0}" type="slidenum">
              <a:rPr lang="zh-CN" altLang="en-US"/>
            </a:fld>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3"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4" name="Rectangle 8"/>
          <p:cNvSpPr>
            <a:spLocks noGrp="1" noChangeArrowheads="1"/>
          </p:cNvSpPr>
          <p:nvPr>
            <p:ph type="sldNum" sz="quarter" idx="12"/>
          </p:nvPr>
        </p:nvSpPr>
        <p:spPr/>
        <p:txBody>
          <a:bodyPr/>
          <a:lstStyle>
            <a:lvl1pPr eaLnBrk="0" hangingPunct="0">
              <a:defRPr/>
            </a:lvl1pPr>
          </a:lstStyle>
          <a:p>
            <a:pPr>
              <a:defRPr/>
            </a:pPr>
            <a:fld id="{1EFCAB02-03A2-4312-AA41-1304C5371F91}" type="slidenum">
              <a:rPr lang="zh-CN" altLang="en-US"/>
            </a:fld>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19" y="143512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7" name="Rectangle 8"/>
          <p:cNvSpPr>
            <a:spLocks noGrp="1" noChangeArrowheads="1"/>
          </p:cNvSpPr>
          <p:nvPr>
            <p:ph type="sldNum" sz="quarter" idx="12"/>
          </p:nvPr>
        </p:nvSpPr>
        <p:spPr/>
        <p:txBody>
          <a:bodyPr/>
          <a:lstStyle>
            <a:lvl1pPr eaLnBrk="0" hangingPunct="0">
              <a:defRPr/>
            </a:lvl1pPr>
          </a:lstStyle>
          <a:p>
            <a:pPr>
              <a:defRPr/>
            </a:pPr>
            <a:fld id="{37BDE7E0-8BEF-4EF8-BA92-E9DC5E68C320}" type="slidenum">
              <a:rPr lang="zh-CN" altLang="en-US"/>
            </a:fld>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6"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7" name="Rectangle 8"/>
          <p:cNvSpPr>
            <a:spLocks noGrp="1" noChangeArrowheads="1"/>
          </p:cNvSpPr>
          <p:nvPr>
            <p:ph type="sldNum" sz="quarter" idx="12"/>
          </p:nvPr>
        </p:nvSpPr>
        <p:spPr/>
        <p:txBody>
          <a:bodyPr/>
          <a:lstStyle>
            <a:lvl1pPr eaLnBrk="0" hangingPunct="0">
              <a:defRPr/>
            </a:lvl1pPr>
          </a:lstStyle>
          <a:p>
            <a:pPr>
              <a:defRPr/>
            </a:pPr>
            <a:fld id="{5F9BF73D-95B3-443B-8B7F-F29FAD44D761}"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5"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6" name="Rectangle 8"/>
          <p:cNvSpPr>
            <a:spLocks noGrp="1" noChangeArrowheads="1"/>
          </p:cNvSpPr>
          <p:nvPr>
            <p:ph type="sldNum" sz="quarter" idx="12"/>
          </p:nvPr>
        </p:nvSpPr>
        <p:spPr/>
        <p:txBody>
          <a:bodyPr/>
          <a:lstStyle>
            <a:lvl1pPr eaLnBrk="0" hangingPunct="0">
              <a:defRPr/>
            </a:lvl1pPr>
          </a:lstStyle>
          <a:p>
            <a:pPr>
              <a:defRPr/>
            </a:pPr>
            <a:fld id="{F066A1F0-F966-4F6F-B7C6-85F20D1A5179}" type="slidenum">
              <a:rPr lang="zh-CN" altLang="en-US"/>
            </a:fld>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8814" y="274639"/>
            <a:ext cx="1679575" cy="5853111"/>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970107" y="274639"/>
            <a:ext cx="4886325" cy="5853111"/>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5"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6" name="Rectangle 8"/>
          <p:cNvSpPr>
            <a:spLocks noGrp="1" noChangeArrowheads="1"/>
          </p:cNvSpPr>
          <p:nvPr>
            <p:ph type="sldNum" sz="quarter" idx="12"/>
          </p:nvPr>
        </p:nvSpPr>
        <p:spPr/>
        <p:txBody>
          <a:bodyPr/>
          <a:lstStyle>
            <a:lvl1pPr eaLnBrk="0" hangingPunct="0">
              <a:defRPr/>
            </a:lvl1pPr>
          </a:lstStyle>
          <a:p>
            <a:pPr>
              <a:defRPr/>
            </a:pPr>
            <a:fld id="{8976DD8D-2162-4C20-920F-21B69FE5B4A5}" type="slidenum">
              <a:rPr lang="zh-CN" altLang="en-US"/>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970089" y="274638"/>
            <a:ext cx="6716712" cy="1143000"/>
          </a:xfrm>
        </p:spPr>
        <p:txBody>
          <a:bodyPr/>
          <a:lstStyle/>
          <a:p>
            <a:r>
              <a:rPr lang="zh-CN" altLang="en-US" noProof="1"/>
              <a:t>单击此处编辑母版标题样式</a:t>
            </a:r>
            <a:endParaRPr lang="zh-CN" altLang="en-US" noProof="1"/>
          </a:p>
        </p:txBody>
      </p:sp>
      <p:sp>
        <p:nvSpPr>
          <p:cNvPr id="3" name="Rectangle 6"/>
          <p:cNvSpPr>
            <a:spLocks noGrp="1" noChangeArrowheads="1"/>
          </p:cNvSpPr>
          <p:nvPr>
            <p:ph type="dt" sz="half" idx="10"/>
          </p:nvPr>
        </p:nvSpPr>
        <p:spPr/>
        <p:txBody>
          <a:bodyPr/>
          <a:lstStyle>
            <a:lvl1pPr eaLnBrk="0" hangingPunct="0">
              <a:defRPr/>
            </a:lvl1pPr>
          </a:lstStyle>
          <a:p>
            <a:pPr>
              <a:defRPr/>
            </a:pPr>
            <a:endParaRPr lang="zh-CN" altLang="zh-CN"/>
          </a:p>
        </p:txBody>
      </p:sp>
      <p:sp>
        <p:nvSpPr>
          <p:cNvPr id="4" name="Rectangle 7"/>
          <p:cNvSpPr>
            <a:spLocks noGrp="1" noChangeArrowheads="1"/>
          </p:cNvSpPr>
          <p:nvPr>
            <p:ph type="ftr" sz="quarter" idx="11"/>
          </p:nvPr>
        </p:nvSpPr>
        <p:spPr/>
        <p:txBody>
          <a:bodyPr/>
          <a:lstStyle>
            <a:lvl1pPr eaLnBrk="0" hangingPunct="0">
              <a:defRPr/>
            </a:lvl1pPr>
          </a:lstStyle>
          <a:p>
            <a:pPr>
              <a:defRPr/>
            </a:pPr>
            <a:endParaRPr lang="zh-CN" altLang="zh-CN"/>
          </a:p>
        </p:txBody>
      </p:sp>
      <p:sp>
        <p:nvSpPr>
          <p:cNvPr id="5" name="Rectangle 8"/>
          <p:cNvSpPr>
            <a:spLocks noGrp="1" noChangeArrowheads="1"/>
          </p:cNvSpPr>
          <p:nvPr>
            <p:ph type="sldNum" sz="quarter" idx="12"/>
          </p:nvPr>
        </p:nvSpPr>
        <p:spPr/>
        <p:txBody>
          <a:bodyPr/>
          <a:lstStyle>
            <a:lvl1pPr eaLnBrk="0" hangingPunct="0">
              <a:defRPr/>
            </a:lvl1pPr>
          </a:lstStyle>
          <a:p>
            <a:pPr>
              <a:defRPr/>
            </a:pPr>
            <a:fld id="{9962DDBA-4BE5-4F5F-A865-C01C6C1CBA4D}" type="slidenum">
              <a:rPr lang="zh-CN" altLang="en-US"/>
            </a:fld>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单击以编辑母版副标题样式</a:t>
            </a:r>
            <a:endParaRPr 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3"/>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22959" y="1845734"/>
            <a:ext cx="3703320" cy="402336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63440" y="1845735"/>
            <a:ext cx="3703320" cy="402336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3"/>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22960" y="2582334"/>
            <a:ext cx="3703320" cy="33782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63440" y="2582334"/>
            <a:ext cx="3703320" cy="33782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Rectangle 4"/>
          <p:cNvSpPr/>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3"/>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22959" y="1845734"/>
            <a:ext cx="3703320" cy="402336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63440" y="1845735"/>
            <a:ext cx="3703320" cy="402336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600450" y="731520"/>
            <a:ext cx="4869180" cy="52578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a:xfrm>
            <a:off x="349134" y="6459785"/>
            <a:ext cx="1963883" cy="365125"/>
          </a:xfrm>
        </p:spPr>
        <p:txBody>
          <a:bodyPr/>
          <a:lstStyle>
            <a:lvl1pPr algn="l">
              <a:defRPr/>
            </a:lvl1pPr>
          </a:lstStyle>
          <a:p>
            <a:fld id="{E9935896-1EC9-4A95-B7BC-F7BD88AC3C72}" type="datetimeFigureOut">
              <a:rPr lang="zh-CN" altLang="en-US" smtClean="0"/>
            </a:fld>
            <a:endParaRPr lang="zh-CN" altLang="en-US"/>
          </a:p>
        </p:txBody>
      </p:sp>
      <p:sp>
        <p:nvSpPr>
          <p:cNvPr id="6" name="Footer Placeholder 5"/>
          <p:cNvSpPr>
            <a:spLocks noGrp="1"/>
          </p:cNvSpPr>
          <p:nvPr>
            <p:ph type="ftr" sz="quarter" idx="11"/>
          </p:nvPr>
        </p:nvSpPr>
        <p:spPr>
          <a:xfrm>
            <a:off x="3600450" y="6459785"/>
            <a:ext cx="348615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E3CA6E7-ADCC-43C2-B8E0-A769351FC0EC}"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4" name="Text Placeholder 3"/>
          <p:cNvSpPr>
            <a:spLocks noGrp="1"/>
          </p:cNvSpPr>
          <p:nvPr>
            <p:ph type="body" sz="half" idx="2" hasCustomPrompt="1"/>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14778"/>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414778"/>
            <a:ext cx="5800725" cy="5757422"/>
          </a:xfrm>
        </p:spPr>
        <p:txBody>
          <a:bodyPr vert="eaVert" lIns="45720" tIns="0" rIns="45720" bIns="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970089" y="274638"/>
            <a:ext cx="6716712" cy="1143000"/>
          </a:xfrm>
        </p:spPr>
        <p:txBody>
          <a:bodyPr/>
          <a:lstStyle/>
          <a:p>
            <a:r>
              <a:rPr lang="zh-CN" altLang="en-US"/>
              <a:t>单击此处编辑母版标题样式</a:t>
            </a:r>
            <a:endParaRPr lang="zh-CN" altLang="en-US"/>
          </a:p>
        </p:txBody>
      </p:sp>
      <p:sp>
        <p:nvSpPr>
          <p:cNvPr id="3" name="Rectangle 6"/>
          <p:cNvSpPr>
            <a:spLocks noGrp="1" noChangeArrowheads="1"/>
          </p:cNvSpPr>
          <p:nvPr>
            <p:ph type="dt" sz="half" idx="10"/>
          </p:nvPr>
        </p:nvSpPr>
        <p:spPr/>
        <p:txBody>
          <a:bodyPr/>
          <a:lstStyle>
            <a:lvl1pPr>
              <a:defRPr/>
            </a:lvl1pPr>
          </a:lstStyle>
          <a:p>
            <a:pPr>
              <a:defRPr/>
            </a:pPr>
            <a:endParaRPr lang="zh-CN" altLang="zh-CN"/>
          </a:p>
        </p:txBody>
      </p:sp>
      <p:sp>
        <p:nvSpPr>
          <p:cNvPr id="4" name="Rectangle 7"/>
          <p:cNvSpPr>
            <a:spLocks noGrp="1" noChangeArrowheads="1"/>
          </p:cNvSpPr>
          <p:nvPr>
            <p:ph type="ftr" sz="quarter" idx="11"/>
          </p:nvPr>
        </p:nvSpPr>
        <p:spPr/>
        <p:txBody>
          <a:bodyPr/>
          <a:lstStyle>
            <a:lvl1pPr>
              <a:defRPr/>
            </a:lvl1pPr>
          </a:lstStyle>
          <a:p>
            <a:pPr>
              <a:defRPr/>
            </a:pPr>
            <a:endParaRPr lang="zh-CN" altLang="zh-CN"/>
          </a:p>
        </p:txBody>
      </p:sp>
      <p:sp>
        <p:nvSpPr>
          <p:cNvPr id="5" name="Rectangle 8"/>
          <p:cNvSpPr>
            <a:spLocks noGrp="1" noChangeArrowheads="1"/>
          </p:cNvSpPr>
          <p:nvPr>
            <p:ph type="sldNum" sz="quarter" idx="12"/>
          </p:nvPr>
        </p:nvSpPr>
        <p:spPr/>
        <p:txBody>
          <a:bodyPr/>
          <a:lstStyle>
            <a:lvl1pPr>
              <a:defRPr/>
            </a:lvl1pPr>
          </a:lstStyle>
          <a:p>
            <a:pPr>
              <a:defRPr/>
            </a:pPr>
            <a:fld id="{EC2A99AD-D06E-490C-9CF1-F0938487BB53}" type="slidenum">
              <a:rPr lang="zh-CN" altLang="en-US"/>
            </a:fld>
            <a:endParaRPr lang="zh-CN" altLang="en-US" sz="180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7175310" y="0"/>
            <a:ext cx="1971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33913" y="1072054"/>
            <a:ext cx="923517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7"/>
          <p:cNvGrpSpPr/>
          <p:nvPr userDrawn="1"/>
        </p:nvGrpSpPr>
        <p:grpSpPr>
          <a:xfrm>
            <a:off x="316063" y="212291"/>
            <a:ext cx="295373"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811343" y="798829"/>
            <a:ext cx="59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9813" y="-189770"/>
            <a:ext cx="1331483"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7818" y="106731"/>
            <a:ext cx="696686"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2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7175310" y="0"/>
            <a:ext cx="1971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33913" y="1072054"/>
            <a:ext cx="923517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7"/>
          <p:cNvGrpSpPr/>
          <p:nvPr userDrawn="1"/>
        </p:nvGrpSpPr>
        <p:grpSpPr>
          <a:xfrm>
            <a:off x="316063" y="212291"/>
            <a:ext cx="295373"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811343" y="798829"/>
            <a:ext cx="59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9813" y="-189770"/>
            <a:ext cx="1331483"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7818" y="106731"/>
            <a:ext cx="696686"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7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7175310" y="0"/>
            <a:ext cx="1971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33913" y="1072054"/>
            <a:ext cx="923517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7"/>
          <p:cNvGrpSpPr/>
          <p:nvPr userDrawn="1"/>
        </p:nvGrpSpPr>
        <p:grpSpPr>
          <a:xfrm>
            <a:off x="316063" y="212291"/>
            <a:ext cx="295373"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811343" y="798829"/>
            <a:ext cx="59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9813" y="-189770"/>
            <a:ext cx="1331483"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7818" y="106731"/>
            <a:ext cx="696686"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4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7175310" y="0"/>
            <a:ext cx="1971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33913" y="1072054"/>
            <a:ext cx="923517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7"/>
          <p:cNvGrpSpPr/>
          <p:nvPr userDrawn="1"/>
        </p:nvGrpSpPr>
        <p:grpSpPr>
          <a:xfrm>
            <a:off x="316063" y="212291"/>
            <a:ext cx="295373"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811343" y="798829"/>
            <a:ext cx="59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9813" y="-189770"/>
            <a:ext cx="1331483"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7818" y="106731"/>
            <a:ext cx="696686"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0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7175310" y="0"/>
            <a:ext cx="1971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33913" y="1072054"/>
            <a:ext cx="923517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7"/>
          <p:cNvGrpSpPr/>
          <p:nvPr userDrawn="1"/>
        </p:nvGrpSpPr>
        <p:grpSpPr>
          <a:xfrm>
            <a:off x="316063" y="212291"/>
            <a:ext cx="295373"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811343" y="798829"/>
            <a:ext cx="59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9813" y="-189770"/>
            <a:ext cx="1331483"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7818" y="106731"/>
            <a:ext cx="696686"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3"/>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22960" y="2582334"/>
            <a:ext cx="3703320" cy="33782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63440" y="2582334"/>
            <a:ext cx="3703320" cy="33782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单击以编辑母版副标题样式</a:t>
            </a:r>
            <a:endParaRPr 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3"/>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22959" y="1845734"/>
            <a:ext cx="3703320" cy="402336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63440" y="1845735"/>
            <a:ext cx="3703320" cy="402336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3"/>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22960" y="2582334"/>
            <a:ext cx="3703320" cy="33782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63440" y="2582334"/>
            <a:ext cx="3703320" cy="33782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Rectangle 4"/>
          <p:cNvSpPr/>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600450" y="731520"/>
            <a:ext cx="4869180" cy="52578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a:xfrm>
            <a:off x="349134" y="6459785"/>
            <a:ext cx="1963883" cy="365125"/>
          </a:xfrm>
        </p:spPr>
        <p:txBody>
          <a:bodyPr/>
          <a:lstStyle>
            <a:lvl1pPr algn="l">
              <a:defRPr/>
            </a:lvl1pPr>
          </a:lstStyle>
          <a:p>
            <a:fld id="{E9935896-1EC9-4A95-B7BC-F7BD88AC3C72}" type="datetimeFigureOut">
              <a:rPr lang="zh-CN" altLang="en-US" smtClean="0"/>
            </a:fld>
            <a:endParaRPr lang="zh-CN" altLang="en-US"/>
          </a:p>
        </p:txBody>
      </p:sp>
      <p:sp>
        <p:nvSpPr>
          <p:cNvPr id="6" name="Footer Placeholder 5"/>
          <p:cNvSpPr>
            <a:spLocks noGrp="1"/>
          </p:cNvSpPr>
          <p:nvPr>
            <p:ph type="ftr" sz="quarter" idx="11"/>
          </p:nvPr>
        </p:nvSpPr>
        <p:spPr>
          <a:xfrm>
            <a:off x="3600450" y="6459785"/>
            <a:ext cx="348615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E3CA6E7-ADCC-43C2-B8E0-A769351FC0EC}"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4" name="Text Placeholder 3"/>
          <p:cNvSpPr>
            <a:spLocks noGrp="1"/>
          </p:cNvSpPr>
          <p:nvPr>
            <p:ph type="body" sz="half" idx="2" hasCustomPrompt="1"/>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414778"/>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414778"/>
            <a:ext cx="5800725" cy="5757422"/>
          </a:xfrm>
        </p:spPr>
        <p:txBody>
          <a:bodyPr vert="eaVert" lIns="45720" tIns="0" rIns="45720" bIns="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7175310" y="0"/>
            <a:ext cx="1971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33913" y="1072054"/>
            <a:ext cx="923517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316063" y="212291"/>
            <a:ext cx="295373"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811343" y="798829"/>
            <a:ext cx="59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9813" y="-189770"/>
            <a:ext cx="1331483"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7818" y="106731"/>
            <a:ext cx="696686"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8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7175310" y="0"/>
            <a:ext cx="1971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33913" y="1072054"/>
            <a:ext cx="923517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316063" y="212291"/>
            <a:ext cx="295373"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811343" y="798829"/>
            <a:ext cx="59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9813" y="-189770"/>
            <a:ext cx="1331483"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7818" y="106731"/>
            <a:ext cx="696686"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9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7175310" y="0"/>
            <a:ext cx="1971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33913" y="1072054"/>
            <a:ext cx="923517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316063" y="212291"/>
            <a:ext cx="295373"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811343" y="798829"/>
            <a:ext cx="59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9813" y="-189770"/>
            <a:ext cx="1331483"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7818" y="106731"/>
            <a:ext cx="696686"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0_标题和内容">
    <p:bg>
      <p:bgPr>
        <a:solidFill>
          <a:srgbClr val="004F87"/>
        </a:solidFill>
        <a:effectLst/>
      </p:bgPr>
    </p:bg>
    <p:spTree>
      <p:nvGrpSpPr>
        <p:cNvPr id="1" name=""/>
        <p:cNvGrpSpPr/>
        <p:nvPr/>
      </p:nvGrpSpPr>
      <p:grpSpPr>
        <a:xfrm>
          <a:off x="0" y="0"/>
          <a:ext cx="0" cy="0"/>
          <a:chOff x="0" y="0"/>
          <a:chExt cx="0" cy="0"/>
        </a:xfrm>
      </p:grpSpPr>
      <p:sp>
        <p:nvSpPr>
          <p:cNvPr id="14" name="矩形 13"/>
          <p:cNvSpPr/>
          <p:nvPr userDrawn="1"/>
        </p:nvSpPr>
        <p:spPr>
          <a:xfrm>
            <a:off x="7175310" y="0"/>
            <a:ext cx="1971000" cy="108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E3CA6E7-ADCC-43C2-B8E0-A769351FC0EC}" type="slidenum">
              <a:rPr lang="zh-CN" altLang="en-US" smtClean="0"/>
            </a:fld>
            <a:endParaRPr lang="zh-CN" altLang="en-US"/>
          </a:p>
        </p:txBody>
      </p:sp>
      <p:pic>
        <p:nvPicPr>
          <p:cNvPr id="7" name="Picture 2" descr="C:\Users\Administrator\Desktop\图片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505"/>
          <a:stretch>
            <a:fillRect/>
          </a:stretch>
        </p:blipFill>
        <p:spPr bwMode="auto">
          <a:xfrm>
            <a:off x="-33913" y="1072054"/>
            <a:ext cx="9235170" cy="586385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userDrawn="1"/>
        </p:nvGrpSpPr>
        <p:grpSpPr>
          <a:xfrm>
            <a:off x="316063" y="212291"/>
            <a:ext cx="295373" cy="590749"/>
            <a:chOff x="5284519" y="1508166"/>
            <a:chExt cx="213756" cy="427512"/>
          </a:xfrm>
        </p:grpSpPr>
        <p:cxnSp>
          <p:nvCxnSpPr>
            <p:cNvPr id="9" name="直接连接符 8"/>
            <p:cNvCxnSpPr/>
            <p:nvPr/>
          </p:nvCxnSpPr>
          <p:spPr>
            <a:xfrm>
              <a:off x="5284519" y="1508166"/>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5284519" y="1721922"/>
              <a:ext cx="213756" cy="213756"/>
            </a:xfrm>
            <a:prstGeom prst="line">
              <a:avLst/>
            </a:prstGeom>
            <a:ln w="19050">
              <a:solidFill>
                <a:schemeClr val="bg1">
                  <a:lumMod val="95000"/>
                </a:schemeClr>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userDrawn="1"/>
        </p:nvCxnSpPr>
        <p:spPr>
          <a:xfrm>
            <a:off x="811343" y="798829"/>
            <a:ext cx="5940000"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39813" y="-189770"/>
            <a:ext cx="1331483" cy="1512000"/>
          </a:xfrm>
          <a:prstGeom prst="rect">
            <a:avLst/>
          </a:prstGeom>
        </p:spPr>
      </p:pic>
      <p:pic>
        <p:nvPicPr>
          <p:cNvPr id="13" name="图片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87818" y="106731"/>
            <a:ext cx="696686" cy="93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1970089" y="274638"/>
            <a:ext cx="6716712" cy="1143000"/>
          </a:xfrm>
        </p:spPr>
        <p:txBody>
          <a:bodyPr/>
          <a:lstStyle/>
          <a:p>
            <a:r>
              <a:rPr lang="zh-CN" altLang="en-US"/>
              <a:t>单击此处编辑母版标题样式</a:t>
            </a:r>
            <a:endParaRPr lang="zh-CN" altLang="en-US"/>
          </a:p>
        </p:txBody>
      </p:sp>
      <p:sp>
        <p:nvSpPr>
          <p:cNvPr id="3" name="Rectangle 6"/>
          <p:cNvSpPr>
            <a:spLocks noGrp="1" noChangeArrowheads="1"/>
          </p:cNvSpPr>
          <p:nvPr>
            <p:ph type="dt" sz="half" idx="10"/>
          </p:nvPr>
        </p:nvSpPr>
        <p:spPr/>
        <p:txBody>
          <a:bodyPr/>
          <a:lstStyle>
            <a:lvl1pPr>
              <a:defRPr/>
            </a:lvl1pPr>
          </a:lstStyle>
          <a:p>
            <a:pPr>
              <a:defRPr/>
            </a:pPr>
            <a:endParaRPr lang="zh-CN" altLang="zh-CN"/>
          </a:p>
        </p:txBody>
      </p:sp>
      <p:sp>
        <p:nvSpPr>
          <p:cNvPr id="4" name="Rectangle 7"/>
          <p:cNvSpPr>
            <a:spLocks noGrp="1" noChangeArrowheads="1"/>
          </p:cNvSpPr>
          <p:nvPr>
            <p:ph type="ftr" sz="quarter" idx="11"/>
          </p:nvPr>
        </p:nvSpPr>
        <p:spPr/>
        <p:txBody>
          <a:bodyPr/>
          <a:lstStyle>
            <a:lvl1pPr>
              <a:defRPr/>
            </a:lvl1pPr>
          </a:lstStyle>
          <a:p>
            <a:pPr>
              <a:defRPr/>
            </a:pPr>
            <a:endParaRPr lang="zh-CN" altLang="zh-CN"/>
          </a:p>
        </p:txBody>
      </p:sp>
      <p:sp>
        <p:nvSpPr>
          <p:cNvPr id="5" name="Rectangle 8"/>
          <p:cNvSpPr>
            <a:spLocks noGrp="1" noChangeArrowheads="1"/>
          </p:cNvSpPr>
          <p:nvPr>
            <p:ph type="sldNum" sz="quarter" idx="12"/>
          </p:nvPr>
        </p:nvSpPr>
        <p:spPr/>
        <p:txBody>
          <a:bodyPr/>
          <a:lstStyle>
            <a:lvl1pPr>
              <a:defRPr/>
            </a:lvl1pPr>
          </a:lstStyle>
          <a:p>
            <a:pPr>
              <a:defRPr/>
            </a:pPr>
            <a:fld id="{EC2A99AD-D06E-490C-9CF1-F0938487BB53}" type="slidenum">
              <a:rPr lang="zh-CN" altLang="en-US"/>
            </a:fld>
            <a:endParaRPr lang="zh-CN" altLang="en-US" sz="1800">
              <a:solidFill>
                <a:srgbClr val="000000"/>
              </a:solidFill>
              <a:latin typeface="Arial" panose="020B0604020202020204" pitchFamily="34" charset="0"/>
              <a:ea typeface="宋体" panose="02010600030101010101" pitchFamily="2" charset="-122"/>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40963" name="组合 3"/>
          <p:cNvGrpSpPr/>
          <p:nvPr/>
        </p:nvGrpSpPr>
        <p:grpSpPr>
          <a:xfrm>
            <a:off x="0" y="0"/>
            <a:ext cx="9144000" cy="7454900"/>
            <a:chOff x="0" y="0"/>
            <a:chExt cx="19200" cy="11740"/>
          </a:xfrm>
        </p:grpSpPr>
        <p:grpSp>
          <p:nvGrpSpPr>
            <p:cNvPr id="40964" name="组合 5"/>
            <p:cNvGrpSpPr/>
            <p:nvPr userDrawn="1"/>
          </p:nvGrpSpPr>
          <p:grpSpPr>
            <a:xfrm>
              <a:off x="0" y="0"/>
              <a:ext cx="19200" cy="3223"/>
              <a:chOff x="0" y="0"/>
              <a:chExt cx="12192000" cy="2046605"/>
            </a:xfrm>
          </p:grpSpPr>
          <p:pic>
            <p:nvPicPr>
              <p:cNvPr id="40965" name="图片 6"/>
              <p:cNvPicPr>
                <a:picLocks noChangeAspect="1"/>
              </p:cNvPicPr>
              <p:nvPr userDrawn="1">
                <p:custDataLst>
                  <p:tags r:id="rId2"/>
                </p:custDataLst>
              </p:nvPr>
            </p:nvPicPr>
            <p:blipFill>
              <a:blip r:embed="rId3"/>
              <a:stretch>
                <a:fillRect/>
              </a:stretch>
            </p:blipFill>
            <p:spPr>
              <a:xfrm>
                <a:off x="0" y="0"/>
                <a:ext cx="12192000" cy="2046605"/>
              </a:xfrm>
              <a:prstGeom prst="rect">
                <a:avLst/>
              </a:prstGeom>
              <a:noFill/>
              <a:ln w="9525">
                <a:noFill/>
              </a:ln>
            </p:spPr>
          </p:pic>
          <p:pic>
            <p:nvPicPr>
              <p:cNvPr id="40966" name="图片 8"/>
              <p:cNvPicPr>
                <a:picLocks noChangeAspect="1"/>
              </p:cNvPicPr>
              <p:nvPr userDrawn="1">
                <p:custDataLst>
                  <p:tags r:id="rId4"/>
                </p:custDataLst>
              </p:nvPr>
            </p:nvPicPr>
            <p:blipFill>
              <a:blip r:embed="rId5"/>
              <a:stretch>
                <a:fillRect/>
              </a:stretch>
            </p:blipFill>
            <p:spPr>
              <a:xfrm>
                <a:off x="0" y="10686"/>
                <a:ext cx="12192000" cy="1704978"/>
              </a:xfrm>
              <a:prstGeom prst="rect">
                <a:avLst/>
              </a:prstGeom>
              <a:noFill/>
              <a:ln w="9525">
                <a:noFill/>
              </a:ln>
            </p:spPr>
          </p:pic>
        </p:grpSp>
        <p:pic>
          <p:nvPicPr>
            <p:cNvPr id="40967" name="图片 7"/>
            <p:cNvPicPr>
              <a:picLocks noChangeAspect="1"/>
            </p:cNvPicPr>
            <p:nvPr userDrawn="1">
              <p:custDataLst>
                <p:tags r:id="rId6"/>
              </p:custDataLst>
            </p:nvPr>
          </p:nvPicPr>
          <p:blipFill>
            <a:blip r:embed="rId7"/>
            <a:stretch>
              <a:fillRect/>
            </a:stretch>
          </p:blipFill>
          <p:spPr>
            <a:xfrm>
              <a:off x="0" y="9728"/>
              <a:ext cx="19200" cy="2012"/>
            </a:xfrm>
            <a:prstGeom prst="rect">
              <a:avLst/>
            </a:prstGeom>
            <a:noFill/>
            <a:ln w="9525">
              <a:noFill/>
            </a:ln>
          </p:spPr>
        </p:pic>
      </p:grpSp>
      <p:sp>
        <p:nvSpPr>
          <p:cNvPr id="3" name="副标题 2"/>
          <p:cNvSpPr>
            <a:spLocks noGrp="1"/>
          </p:cNvSpPr>
          <p:nvPr>
            <p:ph type="subTitle" idx="1" hasCustomPrompt="1"/>
          </p:nvPr>
        </p:nvSpPr>
        <p:spPr>
          <a:xfrm>
            <a:off x="1662589" y="3503930"/>
            <a:ext cx="5819299" cy="491490"/>
          </a:xfrm>
        </p:spPr>
        <p:txBody>
          <a:bodyPr lIns="90000" tIns="46800" rIns="90000" bIns="46800">
            <a:normAutofit/>
          </a:bodyPr>
          <a:lstStyle>
            <a:lvl1pPr marL="0" indent="0" algn="ctr" eaLnBrk="1" fontAlgn="auto" latinLnBrk="0" hangingPunct="1">
              <a:lnSpc>
                <a:spcPct val="100000"/>
              </a:lnSpc>
              <a:buNone/>
              <a:defRPr sz="1500" u="none" strike="noStrike" kern="1200" cap="none" spc="0" normalizeH="0" baseline="0">
                <a:solidFill>
                  <a:schemeClr val="accent1"/>
                </a:solidFill>
                <a:uFillTx/>
                <a:latin typeface="Arial" panose="020B0604020202020204" pitchFamily="34" charset="0"/>
                <a:ea typeface="微软雅黑" panose="020B0503020204020204" pitchFamily="34"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dirty="0"/>
              <a:t>单击此处编辑副标题</a:t>
            </a:r>
            <a:endParaRPr lang="zh-CN" altLang="en-US" strike="noStrike" noProof="1" dirty="0"/>
          </a:p>
        </p:txBody>
      </p:sp>
      <p:sp>
        <p:nvSpPr>
          <p:cNvPr id="2" name="标题 1"/>
          <p:cNvSpPr>
            <a:spLocks noGrp="1"/>
          </p:cNvSpPr>
          <p:nvPr>
            <p:ph type="ctrTitle" hasCustomPrompt="1"/>
          </p:nvPr>
        </p:nvSpPr>
        <p:spPr>
          <a:xfrm>
            <a:off x="1662351" y="2292046"/>
            <a:ext cx="5819299" cy="1150960"/>
          </a:xfrm>
        </p:spPr>
        <p:txBody>
          <a:bodyPr lIns="90000" tIns="46800" rIns="90000" bIns="46800" anchor="b" anchorCtr="0">
            <a:noAutofit/>
          </a:bodyPr>
          <a:lstStyle>
            <a:lvl1pPr algn="ctr">
              <a:defRPr sz="4500" spc="600" baseline="0">
                <a:solidFill>
                  <a:schemeClr val="accent1"/>
                </a:solidFill>
                <a:ea typeface="汉仪旗黑-85S" pitchFamily="18" charset="-122"/>
              </a:defRPr>
            </a:lvl1pPr>
          </a:lstStyle>
          <a:p>
            <a:pPr fontAlgn="auto"/>
            <a:r>
              <a:rPr lang="zh-CN" altLang="en-US" strike="noStrike" noProof="1" dirty="0"/>
              <a:t>单击此处编辑标题</a:t>
            </a:r>
            <a:endParaRPr lang="zh-CN" altLang="en-US" strike="noStrike" noProof="1" dirty="0"/>
          </a:p>
        </p:txBody>
      </p:sp>
      <p:sp>
        <p:nvSpPr>
          <p:cNvPr id="5" name="文本占位符 4"/>
          <p:cNvSpPr>
            <a:spLocks noGrp="1"/>
          </p:cNvSpPr>
          <p:nvPr>
            <p:ph type="body" sz="quarter" idx="13" hasCustomPrompt="1"/>
          </p:nvPr>
        </p:nvSpPr>
        <p:spPr>
          <a:xfrm>
            <a:off x="3383279" y="4490846"/>
            <a:ext cx="1037320" cy="474726"/>
          </a:xfrm>
          <a:solidFill>
            <a:schemeClr val="accent1"/>
          </a:solidFill>
        </p:spPr>
        <p:txBody>
          <a:bodyPr lIns="90000" tIns="46800" rIns="90000" bIns="46800" anchor="ctr">
            <a:normAutofit/>
          </a:bodyPr>
          <a:lstStyle>
            <a:lvl1pPr marL="0" indent="0" algn="ctr">
              <a:buNone/>
              <a:defRPr u="none" strike="noStrike" kern="1200" cap="none" spc="0" normalizeH="0">
                <a:solidFill>
                  <a:schemeClr val="bg1"/>
                </a:solidFill>
                <a:latin typeface="Arial" panose="020B0604020202020204" pitchFamily="34" charset="0"/>
                <a:ea typeface="微软雅黑" panose="020B0503020204020204" pitchFamily="34" charset="-122"/>
              </a:defRPr>
            </a:lvl1pPr>
            <a:lvl2pPr marL="342900" indent="0">
              <a:buNone/>
              <a:defRPr/>
            </a:lvl2pPr>
            <a:lvl3pPr marL="685800" indent="0">
              <a:buNone/>
              <a:defRPr/>
            </a:lvl3pPr>
            <a:lvl4pPr marL="1028700" indent="0">
              <a:buNone/>
              <a:defRPr/>
            </a:lvl4pPr>
            <a:lvl5pPr marL="1371600" indent="0">
              <a:buNone/>
              <a:defRPr/>
            </a:lvl5pPr>
          </a:lstStyle>
          <a:p>
            <a:pPr lvl="0" fontAlgn="auto"/>
            <a:r>
              <a:rPr lang="zh-CN" altLang="en-US" strike="noStrike" noProof="1" dirty="0"/>
              <a:t>编辑文本</a:t>
            </a:r>
            <a:endParaRPr lang="zh-CN" altLang="en-US" strike="noStrike" noProof="1" dirty="0"/>
          </a:p>
        </p:txBody>
      </p:sp>
      <p:sp>
        <p:nvSpPr>
          <p:cNvPr id="14" name="文本占位符 13"/>
          <p:cNvSpPr>
            <a:spLocks noGrp="1"/>
          </p:cNvSpPr>
          <p:nvPr>
            <p:ph type="body" sz="quarter" idx="14" hasCustomPrompt="1"/>
          </p:nvPr>
        </p:nvSpPr>
        <p:spPr>
          <a:xfrm>
            <a:off x="4572000" y="4490846"/>
            <a:ext cx="1037319" cy="474726"/>
          </a:xfrm>
          <a:ln>
            <a:solidFill>
              <a:schemeClr val="accent1"/>
            </a:solidFill>
          </a:ln>
        </p:spPr>
        <p:txBody>
          <a:bodyPr lIns="90000" tIns="46800" rIns="90000" bIns="46800" anchor="ctr">
            <a:normAutofit/>
          </a:bodyPr>
          <a:lstStyle>
            <a:lvl1pPr marL="0" indent="0" algn="ctr">
              <a:buNone/>
              <a:defRPr u="none" strike="noStrike" kern="1200" cap="none" spc="0" normalizeH="0">
                <a:ln>
                  <a:noFill/>
                </a:ln>
                <a:solidFill>
                  <a:schemeClr val="accent1"/>
                </a:solidFill>
                <a:latin typeface="Arial" panose="020B0604020202020204" pitchFamily="34" charset="0"/>
                <a:ea typeface="微软雅黑" panose="020B0503020204020204" pitchFamily="34" charset="-122"/>
              </a:defRPr>
            </a:lvl1pPr>
            <a:lvl2pPr marL="342900" indent="0">
              <a:buNone/>
              <a:defRPr/>
            </a:lvl2pPr>
            <a:lvl3pPr marL="685800" indent="0">
              <a:buNone/>
              <a:defRPr/>
            </a:lvl3pPr>
            <a:lvl4pPr marL="1028700" indent="0">
              <a:buNone/>
              <a:defRPr/>
            </a:lvl4pPr>
            <a:lvl5pPr marL="1371600" indent="0">
              <a:buNone/>
              <a:defRPr/>
            </a:lvl5pPr>
          </a:lstStyle>
          <a:p>
            <a:pPr lvl="0" fontAlgn="auto"/>
            <a:r>
              <a:rPr lang="zh-CN" altLang="en-US" strike="noStrike" noProof="1" dirty="0"/>
              <a:t>编辑文本</a:t>
            </a:r>
            <a:endParaRPr lang="zh-CN" altLang="en-US" strike="noStrike" noProof="1" dirty="0"/>
          </a:p>
        </p:txBody>
      </p:sp>
      <p:sp>
        <p:nvSpPr>
          <p:cNvPr id="16" name="日期占位符 15"/>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lvl1pPr>
              <a:defRPr u="none" strike="noStrike" kern="1200" cap="none" spc="0" normalizeH="0">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17" name="页脚占位符 16"/>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lvl1pPr>
              <a:defRPr u="none" strike="noStrike" kern="1200" cap="none" spc="0" normalizeH="0">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18" name="灯片编号占位符 17"/>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lvl1pPr>
              <a:defRPr u="none" strike="noStrike" kern="1200" cap="none" spc="0" normalizeH="0">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41987" name="图片 6"/>
          <p:cNvPicPr>
            <a:picLocks noChangeAspect="1"/>
          </p:cNvPicPr>
          <p:nvPr>
            <p:custDataLst>
              <p:tags r:id="rId2"/>
            </p:custDataLst>
          </p:nvPr>
        </p:nvPicPr>
        <p:blipFill>
          <a:blip r:embed="rId3"/>
          <a:stretch>
            <a:fillRect/>
          </a:stretch>
        </p:blipFill>
        <p:spPr>
          <a:xfrm>
            <a:off x="0" y="6176963"/>
            <a:ext cx="9144000" cy="1325562"/>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502412" y="952508"/>
            <a:ext cx="8139178"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43011" name="图片 6"/>
          <p:cNvPicPr>
            <a:picLocks noChangeAspect="1"/>
          </p:cNvPicPr>
          <p:nvPr>
            <p:custDataLst>
              <p:tags r:id="rId2"/>
            </p:custDataLst>
          </p:nvPr>
        </p:nvPicPr>
        <p:blipFill>
          <a:blip r:embed="rId3"/>
          <a:stretch>
            <a:fillRect/>
          </a:stretch>
        </p:blipFill>
        <p:spPr>
          <a:xfrm>
            <a:off x="0" y="34925"/>
            <a:ext cx="9144000" cy="2047875"/>
          </a:xfrm>
          <a:prstGeom prst="rect">
            <a:avLst/>
          </a:prstGeom>
          <a:noFill/>
          <a:ln w="9525">
            <a:noFill/>
          </a:ln>
        </p:spPr>
      </p:pic>
      <p:sp>
        <p:nvSpPr>
          <p:cNvPr id="2" name="标题 1"/>
          <p:cNvSpPr>
            <a:spLocks noGrp="1"/>
          </p:cNvSpPr>
          <p:nvPr>
            <p:ph type="title" hasCustomPrompt="1"/>
          </p:nvPr>
        </p:nvSpPr>
        <p:spPr>
          <a:xfrm>
            <a:off x="3938615" y="2681555"/>
            <a:ext cx="2682787" cy="716508"/>
          </a:xfrm>
        </p:spPr>
        <p:txBody>
          <a:bodyPr lIns="90000" tIns="46800" rIns="90000" bIns="0" anchor="ctr" anchorCtr="0">
            <a:normAutofit/>
          </a:bodyPr>
          <a:lstStyle>
            <a:lvl1pPr algn="dist">
              <a:defRPr sz="3300" u="none" strike="noStrike" kern="1200" cap="none" spc="300" normalizeH="0" baseline="0">
                <a:solidFill>
                  <a:schemeClr val="accent1"/>
                </a:solidFill>
                <a:uFillTx/>
                <a:latin typeface="Arial" panose="020B0604020202020204" pitchFamily="34" charset="0"/>
                <a:ea typeface="汉仪旗黑-85S" pitchFamily="18" charset="-122"/>
              </a:defRPr>
            </a:lvl1pPr>
          </a:lstStyle>
          <a:p>
            <a:pPr fontAlgn="auto"/>
            <a:r>
              <a:rPr lang="zh-CN" altLang="en-US" strike="noStrike" noProof="1" dirty="0"/>
              <a:t>编辑标题</a:t>
            </a:r>
            <a:endParaRPr lang="zh-CN" altLang="en-US" strike="noStrike" noProof="1" dirty="0"/>
          </a:p>
        </p:txBody>
      </p:sp>
      <p:sp>
        <p:nvSpPr>
          <p:cNvPr id="3" name="文本占位符 2"/>
          <p:cNvSpPr>
            <a:spLocks noGrp="1"/>
          </p:cNvSpPr>
          <p:nvPr>
            <p:ph type="body" idx="1" hasCustomPrompt="1"/>
          </p:nvPr>
        </p:nvSpPr>
        <p:spPr>
          <a:xfrm>
            <a:off x="3938615" y="3459937"/>
            <a:ext cx="2682788" cy="544296"/>
          </a:xfrm>
        </p:spPr>
        <p:txBody>
          <a:bodyPr lIns="90000" tIns="0" rIns="90000" bIns="4680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2"/>
        </a:solidFill>
        <a:effectLst/>
      </p:bgPr>
    </p:bg>
    <p:spTree>
      <p:nvGrpSpPr>
        <p:cNvPr id="1" name=""/>
        <p:cNvGrpSpPr/>
        <p:nvPr/>
      </p:nvGrpSpPr>
      <p:grpSpPr>
        <a:xfrm>
          <a:off x="0" y="0"/>
          <a:ext cx="0" cy="0"/>
          <a:chOff x="0" y="0"/>
          <a:chExt cx="0" cy="0"/>
        </a:xfrm>
      </p:grpSpPr>
      <p:pic>
        <p:nvPicPr>
          <p:cNvPr id="44035" name="图片 9" descr="C:\Users\kingsoft\Desktop\图片7副本.png图片7副本"/>
          <p:cNvPicPr>
            <a:picLocks noChangeAspect="1"/>
          </p:cNvPicPr>
          <p:nvPr>
            <p:custDataLst>
              <p:tags r:id="rId2"/>
            </p:custDataLst>
          </p:nvPr>
        </p:nvPicPr>
        <p:blipFill>
          <a:blip r:embed="rId3"/>
          <a:stretch>
            <a:fillRect/>
          </a:stretch>
        </p:blipFill>
        <p:spPr>
          <a:xfrm>
            <a:off x="-12700" y="5972175"/>
            <a:ext cx="2609850" cy="908050"/>
          </a:xfrm>
          <a:prstGeom prst="rect">
            <a:avLst/>
          </a:prstGeom>
          <a:noFill/>
          <a:ln w="9525">
            <a:noFill/>
          </a:ln>
        </p:spPr>
      </p:pic>
      <p:pic>
        <p:nvPicPr>
          <p:cNvPr id="44036" name="图片 10" descr="C:\Users\kingsoft\Desktop\图片7副本.png图片7副本"/>
          <p:cNvPicPr>
            <a:picLocks noChangeAspect="1"/>
          </p:cNvPicPr>
          <p:nvPr>
            <p:custDataLst>
              <p:tags r:id="rId4"/>
            </p:custDataLst>
          </p:nvPr>
        </p:nvPicPr>
        <p:blipFill>
          <a:blip r:embed="rId5"/>
          <a:stretch>
            <a:fillRect/>
          </a:stretch>
        </p:blipFill>
        <p:spPr>
          <a:xfrm flipH="1">
            <a:off x="6537325" y="5905500"/>
            <a:ext cx="2611438" cy="974725"/>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502448"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a:sym typeface="+mn-ea"/>
              </a:rPr>
              <a:t>单击此处编辑母版文本样式</a:t>
            </a:r>
            <a:endParaRPr strike="noStrike" noProof="1">
              <a:sym typeface="+mn-ea"/>
            </a:endParaRPr>
          </a:p>
          <a:p>
            <a:pPr lvl="1" fontAlgn="auto"/>
            <a:r>
              <a:rPr strike="noStrike" noProof="1">
                <a:sym typeface="+mn-ea"/>
              </a:rPr>
              <a:t>第二级</a:t>
            </a:r>
            <a:endParaRPr strike="noStrike" noProof="1">
              <a:sym typeface="+mn-ea"/>
            </a:endParaRPr>
          </a:p>
          <a:p>
            <a:pPr lvl="2" fontAlgn="auto"/>
            <a:r>
              <a:rPr strike="noStrike" noProof="1">
                <a:sym typeface="+mn-ea"/>
              </a:rPr>
              <a:t>第三级</a:t>
            </a:r>
            <a:endParaRPr strike="noStrike" noProof="1">
              <a:sym typeface="+mn-ea"/>
            </a:endParaRPr>
          </a:p>
          <a:p>
            <a:pPr lvl="3" fontAlgn="auto"/>
            <a:r>
              <a:rPr strike="noStrike" noProof="1">
                <a:sym typeface="+mn-ea"/>
              </a:rPr>
              <a:t>第四级</a:t>
            </a:r>
            <a:endParaRPr strike="noStrike" noProof="1">
              <a:sym typeface="+mn-ea"/>
            </a:endParaRPr>
          </a:p>
          <a:p>
            <a:pPr lvl="4" fontAlgn="auto"/>
            <a:r>
              <a:rPr strike="noStrike" noProof="1">
                <a:sym typeface="+mn-ea"/>
              </a:rPr>
              <a:t>第五级</a:t>
            </a:r>
            <a:endParaRPr strike="noStrike" noProof="1">
              <a:sym typeface="+mn-ea"/>
            </a:endParaRPr>
          </a:p>
        </p:txBody>
      </p:sp>
      <p:sp>
        <p:nvSpPr>
          <p:cNvPr id="4" name="内容占位符 3"/>
          <p:cNvSpPr>
            <a:spLocks noGrp="1"/>
          </p:cNvSpPr>
          <p:nvPr>
            <p:ph sz="half" idx="2"/>
          </p:nvPr>
        </p:nvSpPr>
        <p:spPr>
          <a:xfrm>
            <a:off x="4679158" y="952508"/>
            <a:ext cx="3962432" cy="5388907"/>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2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2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2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2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6" name="页脚占位符 5"/>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endParaRPr lang="zh-CN" altLang="en-US" strike="noStrike" noProof="1"/>
          </a:p>
        </p:txBody>
      </p:sp>
      <p:sp>
        <p:nvSpPr>
          <p:cNvPr id="7" name="灯片编号占位符 6"/>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Rectangle 4"/>
          <p:cNvSpPr/>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CN" altLang="en-US"/>
          </a:p>
        </p:txBody>
      </p:sp>
      <p:sp>
        <p:nvSpPr>
          <p:cNvPr id="9" name="Slide Number Placeholder 8"/>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45059" name="图片 9" descr="C:\Users\kingsoft\Desktop\图片7副本.png图片7副本"/>
          <p:cNvPicPr>
            <a:picLocks noChangeAspect="1"/>
          </p:cNvPicPr>
          <p:nvPr>
            <p:custDataLst>
              <p:tags r:id="rId2"/>
            </p:custDataLst>
          </p:nvPr>
        </p:nvPicPr>
        <p:blipFill>
          <a:blip r:embed="rId3"/>
          <a:stretch>
            <a:fillRect/>
          </a:stretch>
        </p:blipFill>
        <p:spPr>
          <a:xfrm flipH="1">
            <a:off x="6537325" y="5905500"/>
            <a:ext cx="2611438" cy="974725"/>
          </a:xfrm>
          <a:prstGeom prst="rect">
            <a:avLst/>
          </a:prstGeom>
          <a:noFill/>
          <a:ln w="9525">
            <a:noFill/>
          </a:ln>
        </p:spPr>
      </p:pic>
      <p:pic>
        <p:nvPicPr>
          <p:cNvPr id="45060" name="图片 10" descr="C:\Users\kingsoft\Desktop\图片7副本.png图片7副本"/>
          <p:cNvPicPr>
            <a:picLocks noChangeAspect="1"/>
          </p:cNvPicPr>
          <p:nvPr>
            <p:custDataLst>
              <p:tags r:id="rId4"/>
            </p:custDataLst>
          </p:nvPr>
        </p:nvPicPr>
        <p:blipFill>
          <a:blip r:embed="rId5"/>
          <a:stretch>
            <a:fillRect/>
          </a:stretch>
        </p:blipFill>
        <p:spPr>
          <a:xfrm>
            <a:off x="-12700" y="5972175"/>
            <a:ext cx="2609850" cy="908050"/>
          </a:xfrm>
          <a:prstGeom prst="rect">
            <a:avLst/>
          </a:prstGeom>
          <a:noFill/>
          <a:ln w="9525">
            <a:noFill/>
          </a:ln>
        </p:spPr>
      </p:pic>
      <p:sp>
        <p:nvSpPr>
          <p:cNvPr id="2" name="标题 1"/>
          <p:cNvSpPr>
            <a:spLocks noGrp="1"/>
          </p:cNvSpPr>
          <p:nvPr>
            <p:ph type="title"/>
          </p:nvPr>
        </p:nvSpPr>
        <p:spPr>
          <a:xfrm>
            <a:off x="502412"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502448" y="952508"/>
            <a:ext cx="3962432" cy="381003"/>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502444" y="1406525"/>
            <a:ext cx="3962400"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4676813" y="952508"/>
            <a:ext cx="396243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4676813" y="1406525"/>
            <a:ext cx="3962432"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9" name="灯片编号占位符 8"/>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46083" name="组合 7"/>
          <p:cNvGrpSpPr/>
          <p:nvPr/>
        </p:nvGrpSpPr>
        <p:grpSpPr>
          <a:xfrm>
            <a:off x="0" y="-15875"/>
            <a:ext cx="2736850" cy="6858000"/>
            <a:chOff x="0" y="-15482"/>
            <a:chExt cx="3649343" cy="6857999"/>
          </a:xfrm>
        </p:grpSpPr>
        <p:pic>
          <p:nvPicPr>
            <p:cNvPr id="46084" name="图片 8"/>
            <p:cNvPicPr>
              <a:picLocks noChangeAspect="1"/>
            </p:cNvPicPr>
            <p:nvPr userDrawn="1">
              <p:custDataLst>
                <p:tags r:id="rId2"/>
              </p:custDataLst>
            </p:nvPr>
          </p:nvPicPr>
          <p:blipFill>
            <a:blip r:embed="rId3"/>
            <a:stretch>
              <a:fillRect/>
            </a:stretch>
          </p:blipFill>
          <p:spPr>
            <a:xfrm rot="-5400000">
              <a:off x="-1596587" y="1596587"/>
              <a:ext cx="6842517" cy="3649343"/>
            </a:xfrm>
            <a:prstGeom prst="rect">
              <a:avLst/>
            </a:prstGeom>
            <a:noFill/>
            <a:ln w="9525">
              <a:noFill/>
            </a:ln>
          </p:spPr>
        </p:pic>
        <p:pic>
          <p:nvPicPr>
            <p:cNvPr id="46085" name="图片 9"/>
            <p:cNvPicPr>
              <a:picLocks noChangeAspect="1"/>
            </p:cNvPicPr>
            <p:nvPr userDrawn="1">
              <p:custDataLst>
                <p:tags r:id="rId4"/>
              </p:custDataLst>
            </p:nvPr>
          </p:nvPicPr>
          <p:blipFill>
            <a:blip r:embed="rId5"/>
            <a:stretch>
              <a:fillRect/>
            </a:stretch>
          </p:blipFill>
          <p:spPr>
            <a:xfrm rot="5400000">
              <a:off x="-2338959" y="2323477"/>
              <a:ext cx="6857999" cy="2180082"/>
            </a:xfrm>
            <a:prstGeom prst="rect">
              <a:avLst/>
            </a:prstGeom>
            <a:noFill/>
            <a:ln w="9525">
              <a:noFill/>
            </a:ln>
          </p:spPr>
        </p:pic>
      </p:grpSp>
      <p:grpSp>
        <p:nvGrpSpPr>
          <p:cNvPr id="46086" name="组合 10"/>
          <p:cNvGrpSpPr/>
          <p:nvPr/>
        </p:nvGrpSpPr>
        <p:grpSpPr>
          <a:xfrm rot="10800000">
            <a:off x="6407150" y="15875"/>
            <a:ext cx="2736850" cy="6858000"/>
            <a:chOff x="0" y="-15482"/>
            <a:chExt cx="3649343" cy="6857999"/>
          </a:xfrm>
        </p:grpSpPr>
        <p:pic>
          <p:nvPicPr>
            <p:cNvPr id="46087" name="图片 11"/>
            <p:cNvPicPr>
              <a:picLocks noChangeAspect="1"/>
            </p:cNvPicPr>
            <p:nvPr userDrawn="1">
              <p:custDataLst>
                <p:tags r:id="rId6"/>
              </p:custDataLst>
            </p:nvPr>
          </p:nvPicPr>
          <p:blipFill>
            <a:blip r:embed="rId3"/>
            <a:stretch>
              <a:fillRect/>
            </a:stretch>
          </p:blipFill>
          <p:spPr>
            <a:xfrm rot="-5400000">
              <a:off x="-1596587" y="1596587"/>
              <a:ext cx="6842517" cy="3649343"/>
            </a:xfrm>
            <a:prstGeom prst="rect">
              <a:avLst/>
            </a:prstGeom>
            <a:noFill/>
            <a:ln w="9525">
              <a:noFill/>
            </a:ln>
          </p:spPr>
        </p:pic>
        <p:pic>
          <p:nvPicPr>
            <p:cNvPr id="46088" name="图片 12"/>
            <p:cNvPicPr>
              <a:picLocks noChangeAspect="1"/>
            </p:cNvPicPr>
            <p:nvPr userDrawn="1">
              <p:custDataLst>
                <p:tags r:id="rId7"/>
              </p:custDataLst>
            </p:nvPr>
          </p:nvPicPr>
          <p:blipFill>
            <a:blip r:embed="rId5"/>
            <a:stretch>
              <a:fillRect/>
            </a:stretch>
          </p:blipFill>
          <p:spPr>
            <a:xfrm rot="5400000">
              <a:off x="-2338959" y="2323477"/>
              <a:ext cx="6857999" cy="2180082"/>
            </a:xfrm>
            <a:prstGeom prst="rect">
              <a:avLst/>
            </a:prstGeom>
            <a:noFill/>
            <a:ln w="9525">
              <a:noFill/>
            </a:ln>
          </p:spPr>
        </p:pic>
      </p:grpSp>
      <p:sp>
        <p:nvSpPr>
          <p:cNvPr id="14" name="矩形: 圆角 13"/>
          <p:cNvSpPr/>
          <p:nvPr>
            <p:custDataLst>
              <p:tags r:id="rId8"/>
            </p:custDataLst>
          </p:nvPr>
        </p:nvSpPr>
        <p:spPr>
          <a:xfrm>
            <a:off x="4229100" y="1484313"/>
            <a:ext cx="685800" cy="47625"/>
          </a:xfrm>
          <a:prstGeom prst="roundRect">
            <a:avLst>
              <a:gd name="adj" fmla="val 50000"/>
            </a:avLst>
          </a:prstGeom>
          <a:solidFill>
            <a:schemeClr val="accent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
        <p:nvSpPr>
          <p:cNvPr id="2" name="标题 1"/>
          <p:cNvSpPr>
            <a:spLocks noGrp="1"/>
          </p:cNvSpPr>
          <p:nvPr>
            <p:ph type="title"/>
          </p:nvPr>
        </p:nvSpPr>
        <p:spPr/>
        <p:txBody>
          <a:bodyPr vert="horz" lIns="90000" tIns="46800" rIns="90000" bIns="46800" rtlCol="0" anchor="t" anchorCtr="0">
            <a:normAutofit/>
          </a:bodyPr>
          <a:lstStyle>
            <a:lvl1pPr marL="0" marR="0" lvl="0" algn="ctr"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日期占位符 2"/>
          <p:cNvSpPr>
            <a:spLocks noGrp="1"/>
          </p:cNvSpPr>
          <p:nvPr>
            <p:ph type="dt" sz="half" idx="10"/>
            <p:custDataLst>
              <p:tags r:id="rId9"/>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10"/>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1"/>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4" name="灯片编号占位符 3"/>
          <p:cNvSpPr>
            <a:spLocks noGrp="1"/>
          </p:cNvSpPr>
          <p:nvPr>
            <p:ph type="sldNum" sz="quarter" idx="12"/>
            <p:custDataLst>
              <p:tags r:id="rId4"/>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48131" name="图片 8" descr="C:\Users\kingsoft\Desktop\图片7副本.png图片7副本"/>
          <p:cNvPicPr>
            <a:picLocks noChangeAspect="1"/>
          </p:cNvPicPr>
          <p:nvPr>
            <p:custDataLst>
              <p:tags r:id="rId2"/>
            </p:custDataLst>
          </p:nvPr>
        </p:nvPicPr>
        <p:blipFill>
          <a:blip r:embed="rId3"/>
          <a:stretch>
            <a:fillRect/>
          </a:stretch>
        </p:blipFill>
        <p:spPr>
          <a:xfrm flipH="1">
            <a:off x="6173788" y="5327650"/>
            <a:ext cx="2970212" cy="1530350"/>
          </a:xfrm>
          <a:prstGeom prst="rect">
            <a:avLst/>
          </a:prstGeom>
          <a:noFill/>
          <a:ln w="9525">
            <a:noFill/>
          </a:ln>
        </p:spPr>
      </p:pic>
      <p:sp>
        <p:nvSpPr>
          <p:cNvPr id="2" name="标题 1"/>
          <p:cNvSpPr>
            <a:spLocks noGrp="1"/>
          </p:cNvSpPr>
          <p:nvPr>
            <p:ph type="title"/>
          </p:nvPr>
        </p:nvSpPr>
        <p:spPr>
          <a:xfrm>
            <a:off x="502448" y="443234"/>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图片占位符 2"/>
          <p:cNvSpPr>
            <a:spLocks noGrp="1"/>
          </p:cNvSpPr>
          <p:nvPr>
            <p:ph type="pic" idx="1"/>
          </p:nvPr>
        </p:nvSpPr>
        <p:spPr>
          <a:xfrm>
            <a:off x="502448" y="952508"/>
            <a:ext cx="396243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4679194"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fontAlgn="auto"/>
            <a:r>
              <a:rPr strike="noStrike" noProof="1">
                <a:sym typeface="+mn-ea"/>
              </a:rPr>
              <a:t>单击此处编辑母版文本样式</a:t>
            </a:r>
            <a:endParaRPr strike="noStrike" noProof="1">
              <a:sym typeface="+mn-ea"/>
            </a:endParaRPr>
          </a:p>
        </p:txBody>
      </p:sp>
      <p:sp>
        <p:nvSpPr>
          <p:cNvPr id="5" name="日期占位符 4"/>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9EFD9D74-47D9-4702-A33C-335B63B48DBF}"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dirty="0"/>
          </a:p>
        </p:txBody>
      </p:sp>
      <p:sp>
        <p:nvSpPr>
          <p:cNvPr id="6" name="页脚占位符 5"/>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7" name="灯片编号占位符 6"/>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FABC47A4-756D-490B-A52F-7D9E2C9FC05F}"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49155" name="图片 6"/>
          <p:cNvPicPr>
            <a:picLocks noChangeAspect="1"/>
          </p:cNvPicPr>
          <p:nvPr>
            <p:custDataLst>
              <p:tags r:id="rId2"/>
            </p:custDataLst>
          </p:nvPr>
        </p:nvPicPr>
        <p:blipFill>
          <a:blip r:embed="rId3"/>
          <a:stretch>
            <a:fillRect/>
          </a:stretch>
        </p:blipFill>
        <p:spPr>
          <a:xfrm rot="5400000">
            <a:off x="-2533650" y="2809875"/>
            <a:ext cx="5143500" cy="1238250"/>
          </a:xfrm>
          <a:prstGeom prst="rect">
            <a:avLst/>
          </a:prstGeom>
          <a:noFill/>
          <a:ln w="9525">
            <a:noFill/>
          </a:ln>
        </p:spPr>
      </p:pic>
      <p:pic>
        <p:nvPicPr>
          <p:cNvPr id="49156" name="图片 8" descr="C:\Users\kingsoft\Desktop\图片7副本.png图片7副本"/>
          <p:cNvPicPr>
            <a:picLocks noChangeAspect="1"/>
          </p:cNvPicPr>
          <p:nvPr>
            <p:custDataLst>
              <p:tags r:id="rId4"/>
            </p:custDataLst>
          </p:nvPr>
        </p:nvPicPr>
        <p:blipFill>
          <a:blip r:embed="rId5"/>
          <a:stretch>
            <a:fillRect/>
          </a:stretch>
        </p:blipFill>
        <p:spPr>
          <a:xfrm flipH="1">
            <a:off x="6173788" y="5327650"/>
            <a:ext cx="2970212" cy="1530350"/>
          </a:xfrm>
          <a:prstGeom prst="rect">
            <a:avLst/>
          </a:prstGeom>
          <a:noFill/>
          <a:ln w="9525">
            <a:noFill/>
          </a:ln>
        </p:spPr>
      </p:pic>
      <p:sp>
        <p:nvSpPr>
          <p:cNvPr id="2" name="竖排标题 1"/>
          <p:cNvSpPr>
            <a:spLocks noGrp="1"/>
          </p:cNvSpPr>
          <p:nvPr>
            <p:ph type="title" orient="vert"/>
          </p:nvPr>
        </p:nvSpPr>
        <p:spPr>
          <a:xfrm>
            <a:off x="7928351" y="952508"/>
            <a:ext cx="713238"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竖排文字占位符 2"/>
          <p:cNvSpPr>
            <a:spLocks noGrp="1"/>
          </p:cNvSpPr>
          <p:nvPr>
            <p:ph type="body" orient="vert" idx="1"/>
          </p:nvPr>
        </p:nvSpPr>
        <p:spPr>
          <a:xfrm>
            <a:off x="502444" y="952500"/>
            <a:ext cx="7371076"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custDataLst>
              <p:tags r:id="rId6"/>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custDataLst>
              <p:tags r:id="rId7"/>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6" name="灯片编号占位符 5"/>
          <p:cNvSpPr>
            <a:spLocks noGrp="1"/>
          </p:cNvSpPr>
          <p:nvPr>
            <p:ph type="sldNum" sz="quarter" idx="12"/>
            <p:custDataLst>
              <p:tags r:id="rId8"/>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50179" name="图片 5"/>
          <p:cNvPicPr>
            <a:picLocks noChangeAspect="1"/>
          </p:cNvPicPr>
          <p:nvPr>
            <p:custDataLst>
              <p:tags r:id="rId2"/>
            </p:custDataLst>
          </p:nvPr>
        </p:nvPicPr>
        <p:blipFill>
          <a:blip r:embed="rId3"/>
          <a:stretch>
            <a:fillRect/>
          </a:stretch>
        </p:blipFill>
        <p:spPr>
          <a:xfrm>
            <a:off x="0" y="-15875"/>
            <a:ext cx="9144000" cy="2047875"/>
          </a:xfrm>
          <a:prstGeom prst="rect">
            <a:avLst/>
          </a:prstGeom>
          <a:noFill/>
          <a:ln w="9525">
            <a:noFill/>
          </a:ln>
        </p:spPr>
      </p:pic>
      <p:sp>
        <p:nvSpPr>
          <p:cNvPr id="7" name="内容占位符 6"/>
          <p:cNvSpPr>
            <a:spLocks noGrp="1"/>
          </p:cNvSpPr>
          <p:nvPr>
            <p:ph sz="quarter" idx="13"/>
          </p:nvPr>
        </p:nvSpPr>
        <p:spPr>
          <a:xfrm>
            <a:off x="502448" y="952508"/>
            <a:ext cx="8139178"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3" name="日期占位符 2"/>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51203" name="图片 9"/>
          <p:cNvPicPr>
            <a:picLocks noChangeAspect="1"/>
          </p:cNvPicPr>
          <p:nvPr>
            <p:custDataLst>
              <p:tags r:id="rId2"/>
            </p:custDataLst>
          </p:nvPr>
        </p:nvPicPr>
        <p:blipFill>
          <a:blip r:embed="rId3"/>
          <a:stretch>
            <a:fillRect/>
          </a:stretch>
        </p:blipFill>
        <p:spPr>
          <a:xfrm>
            <a:off x="0" y="6176963"/>
            <a:ext cx="9144000" cy="1166812"/>
          </a:xfrm>
          <a:prstGeom prst="rect">
            <a:avLst/>
          </a:prstGeom>
          <a:noFill/>
          <a:ln w="9525">
            <a:noFill/>
          </a:ln>
        </p:spPr>
      </p:pic>
      <p:pic>
        <p:nvPicPr>
          <p:cNvPr id="51204" name="图片 5"/>
          <p:cNvPicPr>
            <a:picLocks noChangeAspect="1"/>
          </p:cNvPicPr>
          <p:nvPr>
            <p:custDataLst>
              <p:tags r:id="rId4"/>
            </p:custDataLst>
          </p:nvPr>
        </p:nvPicPr>
        <p:blipFill>
          <a:blip r:embed="rId5"/>
          <a:stretch>
            <a:fillRect/>
          </a:stretch>
        </p:blipFill>
        <p:spPr>
          <a:xfrm>
            <a:off x="0" y="34925"/>
            <a:ext cx="9144000" cy="2047875"/>
          </a:xfrm>
          <a:prstGeom prst="rect">
            <a:avLst/>
          </a:prstGeom>
          <a:noFill/>
          <a:ln w="9525">
            <a:noFill/>
          </a:ln>
        </p:spPr>
      </p:pic>
      <p:pic>
        <p:nvPicPr>
          <p:cNvPr id="51205" name="图片 8"/>
          <p:cNvPicPr>
            <a:picLocks noChangeAspect="1"/>
          </p:cNvPicPr>
          <p:nvPr>
            <p:custDataLst>
              <p:tags r:id="rId6"/>
            </p:custDataLst>
          </p:nvPr>
        </p:nvPicPr>
        <p:blipFill>
          <a:blip r:embed="rId7"/>
          <a:stretch>
            <a:fillRect/>
          </a:stretch>
        </p:blipFill>
        <p:spPr>
          <a:xfrm>
            <a:off x="0" y="0"/>
            <a:ext cx="9144000" cy="1704975"/>
          </a:xfrm>
          <a:prstGeom prst="rect">
            <a:avLst/>
          </a:prstGeom>
          <a:noFill/>
          <a:ln w="9525">
            <a:noFill/>
          </a:ln>
        </p:spPr>
      </p:pic>
      <p:sp>
        <p:nvSpPr>
          <p:cNvPr id="2" name="标题 1"/>
          <p:cNvSpPr>
            <a:spLocks noGrp="1"/>
          </p:cNvSpPr>
          <p:nvPr>
            <p:ph type="title" hasCustomPrompt="1"/>
          </p:nvPr>
        </p:nvSpPr>
        <p:spPr>
          <a:xfrm>
            <a:off x="2344229" y="2421777"/>
            <a:ext cx="4455542" cy="1336635"/>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itchFamily="18" charset="-122"/>
                <a:cs typeface="+mj-cs"/>
                <a:sym typeface="+mn-ea"/>
              </a:defRPr>
            </a:lvl1pPr>
          </a:lstStyle>
          <a:p>
            <a:pPr lvl="0" fontAlgn="auto"/>
            <a:r>
              <a:rPr strike="noStrike" noProof="1" dirty="0">
                <a:sym typeface="+mn-ea"/>
              </a:rPr>
              <a:t>编辑标题</a:t>
            </a:r>
            <a:endParaRPr strike="noStrike" noProof="1" dirty="0">
              <a:sym typeface="+mn-ea"/>
            </a:endParaRPr>
          </a:p>
        </p:txBody>
      </p:sp>
      <p:sp>
        <p:nvSpPr>
          <p:cNvPr id="13" name="文本占位符 12"/>
          <p:cNvSpPr>
            <a:spLocks noGrp="1"/>
          </p:cNvSpPr>
          <p:nvPr>
            <p:ph type="body" sz="quarter" idx="13" hasCustomPrompt="1"/>
          </p:nvPr>
        </p:nvSpPr>
        <p:spPr>
          <a:xfrm>
            <a:off x="3474527" y="4417887"/>
            <a:ext cx="976576" cy="485285"/>
          </a:xfrm>
          <a:solidFill>
            <a:schemeClr val="accent1"/>
          </a:solidFill>
        </p:spPr>
        <p:txBody>
          <a:bodyPr/>
          <a:lstStyle>
            <a:lvl1pPr marL="0" indent="0" algn="r">
              <a:buNone/>
              <a:defRPr>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fontAlgn="auto"/>
            <a:r>
              <a:rPr lang="zh-CN" altLang="en-US" strike="noStrike" noProof="1" dirty="0"/>
              <a:t>编辑文本</a:t>
            </a:r>
            <a:endParaRPr lang="zh-CN" altLang="en-US" strike="noStrike" noProof="1" dirty="0"/>
          </a:p>
        </p:txBody>
      </p:sp>
      <p:sp>
        <p:nvSpPr>
          <p:cNvPr id="15" name="文本占位符 14"/>
          <p:cNvSpPr>
            <a:spLocks noGrp="1"/>
          </p:cNvSpPr>
          <p:nvPr>
            <p:ph type="body" sz="quarter" idx="14" hasCustomPrompt="1"/>
          </p:nvPr>
        </p:nvSpPr>
        <p:spPr>
          <a:xfrm>
            <a:off x="4692899" y="4417887"/>
            <a:ext cx="976577" cy="485285"/>
          </a:xfrm>
          <a:ln>
            <a:solidFill>
              <a:schemeClr val="accent1"/>
            </a:solidFill>
          </a:ln>
        </p:spPr>
        <p:txBody>
          <a:bodyPr/>
          <a:lstStyle>
            <a:lvl1pPr marL="0" indent="0">
              <a:buNone/>
              <a:defRPr>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fontAlgn="auto"/>
            <a:r>
              <a:rPr lang="zh-CN" altLang="en-US" strike="noStrike" noProof="1" dirty="0"/>
              <a:t>编辑文本</a:t>
            </a:r>
            <a:endParaRPr lang="zh-CN" altLang="en-US" strike="noStrike" noProof="1" dirty="0"/>
          </a:p>
        </p:txBody>
      </p:sp>
      <p:sp>
        <p:nvSpPr>
          <p:cNvPr id="3" name="日期占位符 2"/>
          <p:cNvSpPr>
            <a:spLocks noGrp="1"/>
          </p:cNvSpPr>
          <p:nvPr>
            <p:ph type="dt" sz="half" idx="10"/>
            <p:custDataLst>
              <p:tags r:id="rId8"/>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9"/>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a:p>
        </p:txBody>
      </p:sp>
      <p:sp>
        <p:nvSpPr>
          <p:cNvPr id="5" name="灯片编号占位符 4"/>
          <p:cNvSpPr>
            <a:spLocks noGrp="1"/>
          </p:cNvSpPr>
          <p:nvPr>
            <p:ph type="sldNum" sz="quarter" idx="12"/>
            <p:custDataLst>
              <p:tags r:id="rId10"/>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52227" name="图片 17"/>
          <p:cNvPicPr>
            <a:picLocks noChangeAspect="1"/>
          </p:cNvPicPr>
          <p:nvPr>
            <p:custDataLst>
              <p:tags r:id="rId2"/>
            </p:custDataLst>
          </p:nvPr>
        </p:nvPicPr>
        <p:blipFill>
          <a:blip r:embed="rId3"/>
          <a:stretch>
            <a:fillRect/>
          </a:stretch>
        </p:blipFill>
        <p:spPr>
          <a:xfrm>
            <a:off x="0" y="6176963"/>
            <a:ext cx="9144000" cy="1316037"/>
          </a:xfrm>
          <a:prstGeom prst="rect">
            <a:avLst/>
          </a:prstGeom>
          <a:noFill/>
          <a:ln w="9525">
            <a:noFill/>
          </a:ln>
        </p:spPr>
      </p:pic>
      <p:sp>
        <p:nvSpPr>
          <p:cNvPr id="2" name="标题 1"/>
          <p:cNvSpPr>
            <a:spLocks noGrp="1"/>
          </p:cNvSpPr>
          <p:nvPr>
            <p:ph type="title"/>
          </p:nvPr>
        </p:nvSpPr>
        <p:spPr/>
        <p:txBody>
          <a:bodyPr>
            <a:noAutofit/>
          </a:bodyPr>
          <a:lstStyle>
            <a:lvl1pPr>
              <a:defRPr sz="180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3" name="日期占位符 2"/>
          <p:cNvSpPr>
            <a:spLocks noGrp="1"/>
          </p:cNvSpPr>
          <p:nvPr>
            <p:ph type="dt" sz="half" idx="10"/>
            <p:custDataLst>
              <p:tags r:id="rId4"/>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微软雅黑" panose="020B0503020204020204" pitchFamily="34" charset="-122"/>
              </a:defRPr>
            </a:lvl1pPr>
          </a:lstStyle>
          <a:p>
            <a:pPr fontAlgn="base"/>
            <a:fld id="{760FBDFE-C587-4B4C-A407-44438C67B59E}" type="datetimeFigureOut">
              <a:rPr lang="zh-CN" altLang="en-US" strike="noStrike" noProof="1" smtClean="0">
                <a:latin typeface="微软雅黑" panose="020B0503020204020204" pitchFamily="34" charset="-122"/>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5"/>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6"/>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微软雅黑" panose="020B0503020204020204" pitchFamily="34" charset="-122"/>
              </a:defRPr>
            </a:lvl1pPr>
          </a:lstStyle>
          <a:p>
            <a:pPr fontAlgn="base"/>
            <a:fld id="{49AE70B2-8BF9-45C0-BB95-33D1B9D3A854}" type="slidenum">
              <a:rPr lang="zh-CN" altLang="en-US" strike="noStrike" noProof="1" smtClean="0">
                <a:latin typeface="微软雅黑" panose="020B0503020204020204" pitchFamily="34" charset="-122"/>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214313" y="273050"/>
            <a:ext cx="8712200" cy="63119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baseline="0" noProof="1" dirty="0">
              <a:latin typeface="Arial" panose="020B0604020202020204" pitchFamily="34" charset="0"/>
              <a:ea typeface="微软雅黑" panose="020B0503020204020204" pitchFamily="34" charset="-122"/>
              <a:sym typeface="+mn-ea"/>
            </a:endParaRPr>
          </a:p>
        </p:txBody>
      </p:sp>
      <p:pic>
        <p:nvPicPr>
          <p:cNvPr id="53252" name="图片 9" descr="C:\Users\kingsoft\Desktop\图片7副本.png图片7副本"/>
          <p:cNvPicPr>
            <a:picLocks noChangeAspect="1"/>
          </p:cNvPicPr>
          <p:nvPr>
            <p:custDataLst>
              <p:tags r:id="rId3"/>
            </p:custDataLst>
          </p:nvPr>
        </p:nvPicPr>
        <p:blipFill>
          <a:blip r:embed="rId4"/>
          <a:stretch>
            <a:fillRect/>
          </a:stretch>
        </p:blipFill>
        <p:spPr>
          <a:xfrm flipH="1">
            <a:off x="5303838" y="4933950"/>
            <a:ext cx="3622675" cy="1651000"/>
          </a:xfrm>
          <a:prstGeom prst="rect">
            <a:avLst/>
          </a:prstGeom>
          <a:noFill/>
          <a:ln w="9525">
            <a:noFill/>
          </a:ln>
        </p:spPr>
      </p:pic>
      <p:sp>
        <p:nvSpPr>
          <p:cNvPr id="2" name="标题 1"/>
          <p:cNvSpPr>
            <a:spLocks noGrp="1"/>
          </p:cNvSpPr>
          <p:nvPr>
            <p:ph type="title" hasCustomPrompt="1"/>
          </p:nvPr>
        </p:nvSpPr>
        <p:spPr>
          <a:xfrm>
            <a:off x="961200" y="1249200"/>
            <a:ext cx="7219800" cy="723600"/>
          </a:xfrm>
        </p:spPr>
        <p:txBody>
          <a:bodyPr anchor="ctr"/>
          <a:lstStyle>
            <a:lvl1pP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内容占位符 6"/>
          <p:cNvSpPr>
            <a:spLocks noGrp="1"/>
          </p:cNvSpPr>
          <p:nvPr>
            <p:ph sz="quarter" idx="13"/>
          </p:nvPr>
        </p:nvSpPr>
        <p:spPr>
          <a:xfrm>
            <a:off x="960835" y="2163600"/>
            <a:ext cx="7219950" cy="34452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z="1050" strike="noStrike" noProof="1" dirty="0"/>
              <a:t>单击此处编辑母版文本样式</a:t>
            </a:r>
            <a:endParaRPr lang="zh-CN" altLang="en-US" strike="noStrike" noProof="1" dirty="0"/>
          </a:p>
          <a:p>
            <a:pPr lvl="1" fontAlgn="auto"/>
            <a:r>
              <a:rPr lang="zh-CN" altLang="en-US" sz="1050" strike="noStrike" noProof="1" dirty="0"/>
              <a:t>第二级</a:t>
            </a:r>
            <a:endParaRPr lang="zh-CN" altLang="en-US" strike="noStrike" noProof="1" dirty="0"/>
          </a:p>
          <a:p>
            <a:pPr lvl="2" fontAlgn="auto"/>
            <a:r>
              <a:rPr lang="zh-CN" altLang="en-US" sz="1050" strike="noStrike" noProof="1" dirty="0">
                <a:sym typeface="+mn-ea"/>
              </a:rPr>
              <a:t>第</a:t>
            </a:r>
            <a:r>
              <a:rPr lang="zh-CN" altLang="en-US" sz="1050" strike="noStrike" noProof="1" dirty="0"/>
              <a:t>三级</a:t>
            </a:r>
            <a:endParaRPr lang="zh-CN" altLang="en-US" strike="noStrike" noProof="1" dirty="0"/>
          </a:p>
          <a:p>
            <a:pPr lvl="3" fontAlgn="auto"/>
            <a:r>
              <a:rPr lang="zh-CN" altLang="en-US" sz="1050" strike="noStrike" noProof="1" dirty="0">
                <a:sym typeface="+mn-ea"/>
              </a:rPr>
              <a:t>第</a:t>
            </a:r>
            <a:r>
              <a:rPr lang="zh-CN" altLang="en-US" sz="1050"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lvl1pPr>
              <a:defRPr baseline="0">
                <a:latin typeface="Arial" panose="020B0604020202020204" pitchFamily="34" charset="0"/>
                <a:ea typeface="微软雅黑" panose="020B0503020204020204" pitchFamily="34" charset="-122"/>
              </a:defRPr>
            </a:lvl1pPr>
          </a:lstStyle>
          <a:p>
            <a:pPr fontAlgn="base"/>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3617913"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dirty="0">
              <a:solidFill>
                <a:schemeClr val="accent1"/>
              </a:solidFill>
              <a:sym typeface="+mn-ea"/>
            </a:endParaRPr>
          </a:p>
        </p:txBody>
      </p:sp>
      <p:pic>
        <p:nvPicPr>
          <p:cNvPr id="54276" name="图片 9" descr="C:\Users\kingsoft\Desktop\图片7副本.png图片7副本"/>
          <p:cNvPicPr>
            <a:picLocks noChangeAspect="1"/>
          </p:cNvPicPr>
          <p:nvPr>
            <p:custDataLst>
              <p:tags r:id="rId3"/>
            </p:custDataLst>
          </p:nvPr>
        </p:nvPicPr>
        <p:blipFill>
          <a:blip r:embed="rId4"/>
          <a:stretch>
            <a:fillRect/>
          </a:stretch>
        </p:blipFill>
        <p:spPr>
          <a:xfrm flipH="1">
            <a:off x="6173788" y="5327650"/>
            <a:ext cx="2970212" cy="1530350"/>
          </a:xfrm>
          <a:prstGeom prst="rect">
            <a:avLst/>
          </a:prstGeom>
          <a:noFill/>
          <a:ln w="9525">
            <a:noFill/>
          </a:ln>
        </p:spPr>
      </p:pic>
      <p:sp>
        <p:nvSpPr>
          <p:cNvPr id="2" name="标题 1"/>
          <p:cNvSpPr>
            <a:spLocks noGrp="1"/>
          </p:cNvSpPr>
          <p:nvPr>
            <p:ph type="title" hasCustomPrompt="1"/>
          </p:nvPr>
        </p:nvSpPr>
        <p:spPr>
          <a:xfrm>
            <a:off x="437400" y="770400"/>
            <a:ext cx="2970000" cy="882000"/>
          </a:xfrm>
        </p:spPr>
        <p:txBody>
          <a:bodyPr anchor="ctr"/>
          <a:lstStyle>
            <a:lvl1pP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fontAlgn="auto"/>
            <a:r>
              <a:rPr lang="zh-CN" altLang="en-US" strike="noStrike" noProof="1" dirty="0"/>
              <a:t>单击编辑标题</a:t>
            </a:r>
            <a:endParaRPr lang="zh-CN" altLang="en-US" strike="noStrike" noProof="1" dirty="0"/>
          </a:p>
        </p:txBody>
      </p:sp>
      <p:sp>
        <p:nvSpPr>
          <p:cNvPr id="7" name="文本占位符 6"/>
          <p:cNvSpPr>
            <a:spLocks noGrp="1"/>
          </p:cNvSpPr>
          <p:nvPr>
            <p:ph type="body" sz="quarter" idx="13"/>
          </p:nvPr>
        </p:nvSpPr>
        <p:spPr>
          <a:xfrm>
            <a:off x="440100" y="1764000"/>
            <a:ext cx="2967300" cy="40932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z="1050" strike="noStrike" noProof="1" dirty="0"/>
              <a:t>单击此处编辑母版文本样式</a:t>
            </a:r>
            <a:endParaRPr lang="zh-CN" altLang="en-US" strike="noStrike" noProof="1" dirty="0"/>
          </a:p>
          <a:p>
            <a:pPr lvl="1" fontAlgn="auto"/>
            <a:r>
              <a:rPr lang="zh-CN" altLang="en-US" sz="1050" strike="noStrike" noProof="1" dirty="0">
                <a:sym typeface="+mn-ea"/>
              </a:rPr>
              <a:t>第</a:t>
            </a:r>
            <a:r>
              <a:rPr lang="zh-CN" altLang="en-US" sz="1050" strike="noStrike" noProof="1" dirty="0"/>
              <a:t>二级</a:t>
            </a:r>
            <a:endParaRPr lang="zh-CN" altLang="en-US" strike="noStrike" noProof="1" dirty="0"/>
          </a:p>
          <a:p>
            <a:pPr lvl="2" fontAlgn="auto"/>
            <a:r>
              <a:rPr lang="zh-CN" altLang="en-US" sz="1050" strike="noStrike" noProof="1" dirty="0">
                <a:sym typeface="+mn-ea"/>
              </a:rPr>
              <a:t>第</a:t>
            </a:r>
            <a:r>
              <a:rPr lang="zh-CN" altLang="en-US" sz="1050" strike="noStrike" noProof="1" dirty="0"/>
              <a:t>三级</a:t>
            </a:r>
            <a:endParaRPr lang="zh-CN" altLang="en-US" strike="noStrike" noProof="1" dirty="0"/>
          </a:p>
          <a:p>
            <a:pPr lvl="3" fontAlgn="auto"/>
            <a:r>
              <a:rPr lang="zh-CN" altLang="en-US" sz="1050" strike="noStrike" noProof="1" dirty="0">
                <a:sym typeface="+mn-ea"/>
              </a:rPr>
              <a:t>第</a:t>
            </a:r>
            <a:r>
              <a:rPr lang="zh-CN" altLang="en-US" sz="1050"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9" name="内容占位符 8"/>
          <p:cNvSpPr>
            <a:spLocks noGrp="1"/>
          </p:cNvSpPr>
          <p:nvPr>
            <p:ph sz="quarter" idx="14"/>
          </p:nvPr>
        </p:nvSpPr>
        <p:spPr>
          <a:xfrm>
            <a:off x="3825900" y="769938"/>
            <a:ext cx="4860000" cy="5087937"/>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z="1050" strike="noStrike" noProof="1" dirty="0"/>
              <a:t>单击此处编辑母版文本样式</a:t>
            </a:r>
            <a:endParaRPr lang="zh-CN" altLang="en-US" strike="noStrike" noProof="1" dirty="0"/>
          </a:p>
          <a:p>
            <a:pPr lvl="1" fontAlgn="auto"/>
            <a:r>
              <a:rPr lang="zh-CN" altLang="en-US" sz="1050" strike="noStrike" noProof="1" dirty="0">
                <a:sym typeface="+mn-ea"/>
              </a:rPr>
              <a:t>第</a:t>
            </a:r>
            <a:r>
              <a:rPr lang="zh-CN" altLang="en-US" sz="1050" strike="noStrike" noProof="1" dirty="0"/>
              <a:t>二级</a:t>
            </a:r>
            <a:endParaRPr lang="zh-CN" altLang="en-US" strike="noStrike" noProof="1" dirty="0"/>
          </a:p>
          <a:p>
            <a:pPr lvl="2" fontAlgn="auto"/>
            <a:r>
              <a:rPr lang="zh-CN" altLang="en-US" sz="1050" strike="noStrike" noProof="1" dirty="0">
                <a:sym typeface="+mn-ea"/>
              </a:rPr>
              <a:t>第</a:t>
            </a:r>
            <a:r>
              <a:rPr lang="zh-CN" altLang="en-US" sz="1050" strike="noStrike" noProof="1" dirty="0"/>
              <a:t>三级</a:t>
            </a:r>
            <a:endParaRPr lang="zh-CN" altLang="en-US" strike="noStrike" noProof="1" dirty="0"/>
          </a:p>
          <a:p>
            <a:pPr lvl="3" fontAlgn="auto"/>
            <a:r>
              <a:rPr lang="zh-CN" altLang="en-US" sz="1050" strike="noStrike" noProof="1" dirty="0">
                <a:sym typeface="+mn-ea"/>
              </a:rPr>
              <a:t>第</a:t>
            </a:r>
            <a:r>
              <a:rPr lang="zh-CN" altLang="en-US" sz="1050"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600450" y="731520"/>
            <a:ext cx="4869180" cy="525780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a:xfrm>
            <a:off x="349134" y="6459785"/>
            <a:ext cx="1963883" cy="365125"/>
          </a:xfrm>
        </p:spPr>
        <p:txBody>
          <a:bodyPr/>
          <a:lstStyle>
            <a:lvl1pPr algn="l">
              <a:defRPr/>
            </a:lvl1pPr>
          </a:lstStyle>
          <a:p>
            <a:fld id="{E9935896-1EC9-4A95-B7BC-F7BD88AC3C72}" type="datetimeFigureOut">
              <a:rPr lang="zh-CN" altLang="en-US" smtClean="0"/>
            </a:fld>
            <a:endParaRPr lang="zh-CN" altLang="en-US"/>
          </a:p>
        </p:txBody>
      </p:sp>
      <p:sp>
        <p:nvSpPr>
          <p:cNvPr id="6" name="Footer Placeholder 5"/>
          <p:cNvSpPr>
            <a:spLocks noGrp="1"/>
          </p:cNvSpPr>
          <p:nvPr>
            <p:ph type="ftr" sz="quarter" idx="11"/>
          </p:nvPr>
        </p:nvSpPr>
        <p:spPr>
          <a:xfrm>
            <a:off x="3600450" y="6459785"/>
            <a:ext cx="3486150" cy="365125"/>
          </a:xfrm>
        </p:spPr>
        <p:txBody>
          <a:bodyPr/>
          <a:lstStyle>
            <a:lvl1pPr algn="l">
              <a:defRPr>
                <a:solidFill>
                  <a:schemeClr val="tx2"/>
                </a:solidFill>
              </a:defRPr>
            </a:lvl1pPr>
          </a:lstStyle>
          <a:p>
            <a:endParaRPr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E3CA6E7-ADCC-43C2-B8E0-A769351FC0EC}" type="slidenum">
              <a:rPr lang="zh-CN" altLang="en-US" smtClean="0"/>
            </a:fld>
            <a:endParaRPr lang="zh-CN" alt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9144000" cy="26638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55300" name="图片 15" descr="C:\Users\kingsoft\Desktop\图片7副本.png图片7副本"/>
          <p:cNvPicPr>
            <a:picLocks noChangeAspect="1"/>
          </p:cNvPicPr>
          <p:nvPr>
            <p:custDataLst>
              <p:tags r:id="rId3"/>
            </p:custDataLst>
          </p:nvPr>
        </p:nvPicPr>
        <p:blipFill>
          <a:blip r:embed="rId4"/>
          <a:stretch>
            <a:fillRect/>
          </a:stretch>
        </p:blipFill>
        <p:spPr>
          <a:xfrm flipH="1">
            <a:off x="6173788" y="5327650"/>
            <a:ext cx="2970212" cy="1530350"/>
          </a:xfrm>
          <a:prstGeom prst="rect">
            <a:avLst/>
          </a:prstGeom>
          <a:noFill/>
          <a:ln w="9525">
            <a:noFill/>
          </a:ln>
        </p:spPr>
      </p:pic>
      <p:sp>
        <p:nvSpPr>
          <p:cNvPr id="2" name="标题 1"/>
          <p:cNvSpPr>
            <a:spLocks noGrp="1"/>
          </p:cNvSpPr>
          <p:nvPr>
            <p:ph type="title"/>
          </p:nvPr>
        </p:nvSpPr>
        <p:spPr>
          <a:xfrm>
            <a:off x="459000" y="781200"/>
            <a:ext cx="8232300" cy="626400"/>
          </a:xfrm>
        </p:spPr>
        <p:txBody>
          <a:bodyPr anchor="ctr"/>
          <a:lstStyle>
            <a:lvl1pPr algn="ctr">
              <a:defRPr sz="270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文本占位符 6"/>
          <p:cNvSpPr>
            <a:spLocks noGrp="1"/>
          </p:cNvSpPr>
          <p:nvPr>
            <p:ph type="body" sz="quarter" idx="13"/>
          </p:nvPr>
        </p:nvSpPr>
        <p:spPr>
          <a:xfrm>
            <a:off x="459000" y="1659600"/>
            <a:ext cx="8231981"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9" name="内容占位符 8"/>
          <p:cNvSpPr>
            <a:spLocks noGrp="1"/>
          </p:cNvSpPr>
          <p:nvPr>
            <p:ph sz="quarter" idx="14"/>
          </p:nvPr>
        </p:nvSpPr>
        <p:spPr>
          <a:xfrm>
            <a:off x="459581" y="2808000"/>
            <a:ext cx="8224200" cy="34308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z="1050" strike="noStrike" noProof="1" dirty="0"/>
              <a:t>单击此处编辑母版文本样式</a:t>
            </a:r>
            <a:endParaRPr lang="zh-CN" altLang="en-US" strike="noStrike" noProof="1" dirty="0"/>
          </a:p>
          <a:p>
            <a:pPr lvl="1" fontAlgn="auto"/>
            <a:r>
              <a:rPr lang="zh-CN" altLang="en-US" sz="1050" strike="noStrike" noProof="1" dirty="0">
                <a:sym typeface="+mn-ea"/>
              </a:rPr>
              <a:t>第</a:t>
            </a:r>
            <a:r>
              <a:rPr lang="zh-CN" altLang="en-US" sz="1050" strike="noStrike" noProof="1" dirty="0"/>
              <a:t>二级</a:t>
            </a:r>
            <a:endParaRPr lang="zh-CN" altLang="en-US" strike="noStrike" noProof="1" dirty="0"/>
          </a:p>
          <a:p>
            <a:pPr lvl="2" fontAlgn="auto"/>
            <a:r>
              <a:rPr lang="zh-CN" altLang="en-US" sz="1050" strike="noStrike" noProof="1" dirty="0">
                <a:sym typeface="+mn-ea"/>
              </a:rPr>
              <a:t>第</a:t>
            </a:r>
            <a:r>
              <a:rPr lang="zh-CN" altLang="en-US" sz="1050" strike="noStrike" noProof="1" dirty="0"/>
              <a:t>三级</a:t>
            </a:r>
            <a:endParaRPr lang="zh-CN" altLang="en-US" strike="noStrike" noProof="1" dirty="0"/>
          </a:p>
          <a:p>
            <a:pPr lvl="3" fontAlgn="auto"/>
            <a:r>
              <a:rPr lang="zh-CN" altLang="en-US" sz="1050" strike="noStrike" noProof="1" dirty="0">
                <a:sym typeface="+mn-ea"/>
              </a:rPr>
              <a:t>第</a:t>
            </a:r>
            <a:r>
              <a:rPr lang="zh-CN" altLang="en-US" sz="1050"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56323" name="图片 17"/>
          <p:cNvPicPr>
            <a:picLocks noChangeAspect="1"/>
          </p:cNvPicPr>
          <p:nvPr>
            <p:custDataLst>
              <p:tags r:id="rId2"/>
            </p:custDataLst>
          </p:nvPr>
        </p:nvPicPr>
        <p:blipFill>
          <a:blip r:embed="rId3"/>
          <a:stretch>
            <a:fillRect/>
          </a:stretch>
        </p:blipFill>
        <p:spPr>
          <a:xfrm>
            <a:off x="3175" y="0"/>
            <a:ext cx="9144000" cy="1974850"/>
          </a:xfrm>
          <a:prstGeom prst="rect">
            <a:avLst/>
          </a:prstGeom>
          <a:noFill/>
          <a:ln w="9525">
            <a:noFill/>
          </a:ln>
        </p:spPr>
      </p:pic>
      <p:sp>
        <p:nvSpPr>
          <p:cNvPr id="13" name="矩形 12"/>
          <p:cNvSpPr/>
          <p:nvPr>
            <p:custDataLst>
              <p:tags r:id="rId4"/>
            </p:custDataLst>
          </p:nvPr>
        </p:nvSpPr>
        <p:spPr>
          <a:xfrm>
            <a:off x="0" y="5041900"/>
            <a:ext cx="9144000" cy="1828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sp>
        <p:nvSpPr>
          <p:cNvPr id="2" name="标题 1"/>
          <p:cNvSpPr>
            <a:spLocks noGrp="1"/>
          </p:cNvSpPr>
          <p:nvPr>
            <p:ph type="title"/>
          </p:nvPr>
        </p:nvSpPr>
        <p:spPr>
          <a:xfrm>
            <a:off x="453600" y="669600"/>
            <a:ext cx="8232300" cy="565200"/>
          </a:xfrm>
        </p:spPr>
        <p:txBody>
          <a:bodyPr anchor="ctr"/>
          <a:lstStyle>
            <a:lvl1pPr algn="ctr">
              <a:defRPr sz="240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53628" y="1681200"/>
            <a:ext cx="8243100" cy="3211200"/>
          </a:xfrm>
        </p:spPr>
        <p:txBody>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z="1050" strike="noStrike" noProof="1" dirty="0"/>
              <a:t>单击此处编辑母版文本样式</a:t>
            </a:r>
            <a:endParaRPr lang="zh-CN" altLang="en-US" strike="noStrike" noProof="1" dirty="0"/>
          </a:p>
          <a:p>
            <a:pPr lvl="1" fontAlgn="auto"/>
            <a:r>
              <a:rPr lang="zh-CN" altLang="en-US" sz="1050" strike="noStrike" noProof="1" dirty="0">
                <a:sym typeface="+mn-ea"/>
              </a:rPr>
              <a:t>第</a:t>
            </a:r>
            <a:r>
              <a:rPr lang="zh-CN" altLang="en-US" sz="1050" strike="noStrike" noProof="1" dirty="0"/>
              <a:t>二级</a:t>
            </a:r>
            <a:endParaRPr lang="zh-CN" altLang="en-US" strike="noStrike" noProof="1" dirty="0"/>
          </a:p>
          <a:p>
            <a:pPr lvl="2" fontAlgn="auto"/>
            <a:r>
              <a:rPr lang="zh-CN" altLang="en-US" sz="1050" strike="noStrike" noProof="1" dirty="0">
                <a:sym typeface="+mn-ea"/>
              </a:rPr>
              <a:t>第</a:t>
            </a:r>
            <a:r>
              <a:rPr lang="zh-CN" altLang="en-US" sz="1050" strike="noStrike" noProof="1" dirty="0"/>
              <a:t>三级</a:t>
            </a:r>
            <a:endParaRPr lang="zh-CN" altLang="en-US" strike="noStrike" noProof="1" dirty="0"/>
          </a:p>
          <a:p>
            <a:pPr lvl="3" fontAlgn="auto"/>
            <a:r>
              <a:rPr lang="zh-CN" altLang="en-US" sz="1050" strike="noStrike" noProof="1" dirty="0">
                <a:sym typeface="+mn-ea"/>
              </a:rPr>
              <a:t>第</a:t>
            </a:r>
            <a:r>
              <a:rPr lang="zh-CN" altLang="en-US" sz="1050" strike="noStrike" noProof="1" dirty="0"/>
              <a:t>四级</a:t>
            </a:r>
            <a:endParaRPr lang="zh-CN" altLang="en-US" strike="noStrike" noProof="1" dirty="0"/>
          </a:p>
          <a:p>
            <a:pPr lvl="4" fontAlgn="auto"/>
            <a:r>
              <a:rPr lang="zh-CN" altLang="en-US" sz="1050" strike="noStrike" noProof="1" dirty="0">
                <a:sym typeface="+mn-ea"/>
              </a:rPr>
              <a:t>第</a:t>
            </a:r>
            <a:r>
              <a:rPr lang="zh-CN" altLang="en-US" sz="1050" strike="noStrike" noProof="1" dirty="0"/>
              <a:t>五级</a:t>
            </a:r>
            <a:endParaRPr lang="zh-CN" altLang="en-US" strike="noStrike" noProof="1" dirty="0"/>
          </a:p>
        </p:txBody>
      </p:sp>
      <p:sp>
        <p:nvSpPr>
          <p:cNvPr id="9" name="文本占位符 8"/>
          <p:cNvSpPr>
            <a:spLocks noGrp="1"/>
          </p:cNvSpPr>
          <p:nvPr>
            <p:ph type="body" sz="quarter" idx="14"/>
          </p:nvPr>
        </p:nvSpPr>
        <p:spPr>
          <a:xfrm>
            <a:off x="445500" y="5180400"/>
            <a:ext cx="82512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57347" name="图片 17"/>
          <p:cNvPicPr>
            <a:picLocks noChangeAspect="1"/>
          </p:cNvPicPr>
          <p:nvPr>
            <p:custDataLst>
              <p:tags r:id="rId2"/>
            </p:custDataLst>
          </p:nvPr>
        </p:nvPicPr>
        <p:blipFill>
          <a:blip r:embed="rId3"/>
          <a:stretch>
            <a:fillRect/>
          </a:stretch>
        </p:blipFill>
        <p:spPr>
          <a:xfrm>
            <a:off x="0" y="6242050"/>
            <a:ext cx="9144000" cy="1231900"/>
          </a:xfrm>
          <a:prstGeom prst="rect">
            <a:avLst/>
          </a:prstGeom>
          <a:noFill/>
          <a:ln w="9525">
            <a:noFill/>
          </a:ln>
        </p:spPr>
      </p:pic>
      <p:sp>
        <p:nvSpPr>
          <p:cNvPr id="15" name="矩形 14"/>
          <p:cNvSpPr/>
          <p:nvPr>
            <p:custDataLst>
              <p:tags r:id="rId4"/>
            </p:custDataLst>
          </p:nvPr>
        </p:nvSpPr>
        <p:spPr>
          <a:xfrm>
            <a:off x="0" y="0"/>
            <a:ext cx="9144000" cy="9144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fontAlgn="base">
              <a:buClrTx/>
              <a:buSzTx/>
              <a:buFontTx/>
            </a:pPr>
            <a:endParaRPr lang="en-US" altLang="zh-CN" sz="1350" strike="noStrike" noProof="1">
              <a:latin typeface="Viner Hand ITC" charset="0"/>
              <a:cs typeface="Viner Hand ITC" charset="0"/>
              <a:sym typeface="+mn-ea"/>
            </a:endParaRPr>
          </a:p>
        </p:txBody>
      </p:sp>
      <p:sp>
        <p:nvSpPr>
          <p:cNvPr id="2" name="标题 1"/>
          <p:cNvSpPr>
            <a:spLocks noGrp="1"/>
          </p:cNvSpPr>
          <p:nvPr>
            <p:ph type="title"/>
          </p:nvPr>
        </p:nvSpPr>
        <p:spPr>
          <a:xfrm>
            <a:off x="434700" y="237600"/>
            <a:ext cx="8278200" cy="441964"/>
          </a:xfrm>
        </p:spPr>
        <p:txBody>
          <a:bodyPr>
            <a:normAutofit/>
          </a:bodyPr>
          <a:lstStyle>
            <a:lvl1pPr>
              <a:defRPr sz="210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单击此处编辑母版标题样式</a:t>
            </a:r>
            <a:endParaRPr lang="zh-CN" altLang="en-US" strike="noStrike" noProof="1" dirty="0"/>
          </a:p>
        </p:txBody>
      </p:sp>
      <p:sp>
        <p:nvSpPr>
          <p:cNvPr id="7" name="内容占位符 6"/>
          <p:cNvSpPr>
            <a:spLocks noGrp="1"/>
          </p:cNvSpPr>
          <p:nvPr>
            <p:ph sz="quarter" idx="13"/>
          </p:nvPr>
        </p:nvSpPr>
        <p:spPr>
          <a:xfrm>
            <a:off x="434700" y="1663200"/>
            <a:ext cx="4006800" cy="2894400"/>
          </a:xfrm>
        </p:spPr>
        <p:txBody>
          <a:bodyPr>
            <a:normAutofit/>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z="1050" strike="noStrike" noProof="1"/>
              <a:t>单击此处编辑母版文本样式</a:t>
            </a:r>
            <a:endParaRPr lang="zh-CN" altLang="en-US" strike="noStrike" noProof="1"/>
          </a:p>
          <a:p>
            <a:pPr lvl="1" fontAlgn="auto"/>
            <a:r>
              <a:rPr lang="zh-CN" altLang="en-US" sz="1050" strike="noStrike" noProof="1" dirty="0">
                <a:sym typeface="+mn-ea"/>
              </a:rPr>
              <a:t>第</a:t>
            </a:r>
            <a:r>
              <a:rPr lang="zh-CN" altLang="en-US" sz="1050" strike="noStrike" noProof="1"/>
              <a:t>二级</a:t>
            </a:r>
            <a:endParaRPr lang="zh-CN" altLang="en-US" strike="noStrike" noProof="1"/>
          </a:p>
          <a:p>
            <a:pPr lvl="2" fontAlgn="auto"/>
            <a:r>
              <a:rPr lang="zh-CN" altLang="en-US" sz="1050" strike="noStrike" noProof="1" dirty="0">
                <a:sym typeface="+mn-ea"/>
              </a:rPr>
              <a:t>第</a:t>
            </a:r>
            <a:r>
              <a:rPr lang="zh-CN" altLang="en-US" sz="1050" strike="noStrike" noProof="1"/>
              <a:t>三级</a:t>
            </a:r>
            <a:endParaRPr lang="zh-CN" altLang="en-US" strike="noStrike" noProof="1"/>
          </a:p>
          <a:p>
            <a:pPr lvl="3" fontAlgn="auto"/>
            <a:r>
              <a:rPr lang="zh-CN" altLang="en-US" sz="1050" strike="noStrike" noProof="1" dirty="0">
                <a:sym typeface="+mn-ea"/>
              </a:rPr>
              <a:t>第</a:t>
            </a:r>
            <a:r>
              <a:rPr lang="zh-CN" altLang="en-US" sz="1050" strike="noStrike" noProof="1"/>
              <a:t>四级</a:t>
            </a:r>
            <a:endParaRPr lang="zh-CN" altLang="en-US" strike="noStrike" noProof="1"/>
          </a:p>
          <a:p>
            <a:pPr lvl="4" fontAlgn="auto"/>
            <a:r>
              <a:rPr lang="zh-CN" altLang="en-US" sz="1050" strike="noStrike" noProof="1" dirty="0">
                <a:sym typeface="+mn-ea"/>
              </a:rPr>
              <a:t>第</a:t>
            </a:r>
            <a:r>
              <a:rPr lang="zh-CN" altLang="en-US" sz="1050" strike="noStrike" noProof="1"/>
              <a:t>五级</a:t>
            </a:r>
            <a:endParaRPr lang="zh-CN" altLang="en-US" strike="noStrike" noProof="1"/>
          </a:p>
        </p:txBody>
      </p:sp>
      <p:sp>
        <p:nvSpPr>
          <p:cNvPr id="9" name="内容占位符 8"/>
          <p:cNvSpPr>
            <a:spLocks noGrp="1"/>
          </p:cNvSpPr>
          <p:nvPr>
            <p:ph sz="quarter" idx="14"/>
          </p:nvPr>
        </p:nvSpPr>
        <p:spPr>
          <a:xfrm>
            <a:off x="4681800" y="1663200"/>
            <a:ext cx="4025700" cy="2894400"/>
          </a:xfrm>
        </p:spPr>
        <p:txBody>
          <a:bodyPr>
            <a:normAutofit/>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05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05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05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05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fontAlgn="auto"/>
            <a:r>
              <a:rPr lang="zh-CN" altLang="en-US" sz="1050" strike="noStrike" noProof="1"/>
              <a:t>单击此处编辑母版文本样式</a:t>
            </a:r>
            <a:endParaRPr lang="zh-CN" altLang="en-US" strike="noStrike" noProof="1"/>
          </a:p>
          <a:p>
            <a:pPr lvl="1" fontAlgn="auto"/>
            <a:r>
              <a:rPr lang="zh-CN" altLang="en-US" sz="1050" strike="noStrike" noProof="1" dirty="0">
                <a:sym typeface="+mn-ea"/>
              </a:rPr>
              <a:t>第</a:t>
            </a:r>
            <a:r>
              <a:rPr lang="zh-CN" altLang="en-US" sz="1050" strike="noStrike" noProof="1"/>
              <a:t>二级</a:t>
            </a:r>
            <a:endParaRPr lang="zh-CN" altLang="en-US" strike="noStrike" noProof="1"/>
          </a:p>
          <a:p>
            <a:pPr lvl="2" fontAlgn="auto"/>
            <a:r>
              <a:rPr lang="zh-CN" altLang="en-US" sz="1050" strike="noStrike" noProof="1" dirty="0">
                <a:sym typeface="+mn-ea"/>
              </a:rPr>
              <a:t>第</a:t>
            </a:r>
            <a:r>
              <a:rPr lang="zh-CN" altLang="en-US" sz="1050" strike="noStrike" noProof="1"/>
              <a:t>三级</a:t>
            </a:r>
            <a:endParaRPr lang="zh-CN" altLang="en-US" strike="noStrike" noProof="1"/>
          </a:p>
          <a:p>
            <a:pPr lvl="3" fontAlgn="auto"/>
            <a:r>
              <a:rPr lang="zh-CN" altLang="en-US" sz="1050" strike="noStrike" noProof="1" dirty="0">
                <a:sym typeface="+mn-ea"/>
              </a:rPr>
              <a:t>第</a:t>
            </a:r>
            <a:r>
              <a:rPr lang="zh-CN" altLang="en-US" sz="1050" strike="noStrike" noProof="1"/>
              <a:t>四级</a:t>
            </a:r>
            <a:endParaRPr lang="zh-CN" altLang="en-US" strike="noStrike" noProof="1"/>
          </a:p>
          <a:p>
            <a:pPr lvl="4" fontAlgn="auto"/>
            <a:r>
              <a:rPr lang="zh-CN" altLang="en-US" sz="1050" strike="noStrike" noProof="1" dirty="0">
                <a:sym typeface="+mn-ea"/>
              </a:rPr>
              <a:t>第</a:t>
            </a:r>
            <a:r>
              <a:rPr lang="zh-CN" altLang="en-US" sz="1050" strike="noStrike" noProof="1"/>
              <a:t>五级</a:t>
            </a:r>
            <a:endParaRPr lang="zh-CN" altLang="en-US" strike="noStrike" noProof="1"/>
          </a:p>
        </p:txBody>
      </p:sp>
      <p:sp>
        <p:nvSpPr>
          <p:cNvPr id="11" name="文本占位符 10"/>
          <p:cNvSpPr>
            <a:spLocks noGrp="1"/>
          </p:cNvSpPr>
          <p:nvPr>
            <p:ph type="body" sz="quarter" idx="15"/>
          </p:nvPr>
        </p:nvSpPr>
        <p:spPr>
          <a:xfrm>
            <a:off x="429300" y="4816800"/>
            <a:ext cx="4006800" cy="781200"/>
          </a:xfrm>
        </p:spPr>
        <p:txBody>
          <a:bodyPr>
            <a:normAutofit/>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fontAlgn="auto"/>
            <a:r>
              <a:rPr lang="zh-CN" altLang="en-US" sz="1050" strike="noStrike" noProof="1" dirty="0"/>
              <a:t>单击此处编辑母版文本样式</a:t>
            </a:r>
            <a:endParaRPr lang="zh-CN" altLang="en-US" strike="noStrike" noProof="1" dirty="0"/>
          </a:p>
        </p:txBody>
      </p:sp>
      <p:sp>
        <p:nvSpPr>
          <p:cNvPr id="13" name="文本占位符 12"/>
          <p:cNvSpPr>
            <a:spLocks noGrp="1"/>
          </p:cNvSpPr>
          <p:nvPr>
            <p:ph type="body" sz="quarter" idx="16"/>
          </p:nvPr>
        </p:nvSpPr>
        <p:spPr>
          <a:xfrm>
            <a:off x="4689900" y="4813200"/>
            <a:ext cx="4025700" cy="781200"/>
          </a:xfrm>
        </p:spPr>
        <p:txBody>
          <a:bodyPr>
            <a:normAutofit/>
          </a:bodyPr>
          <a:lstStyle>
            <a:lvl1pPr>
              <a:defRPr sz="105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fontAlgn="auto"/>
            <a:r>
              <a:rPr lang="zh-CN" altLang="en-US" sz="1050"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5"/>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6"/>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7"/>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腰带">
    <p:bg>
      <p:bgPr>
        <a:solidFill>
          <a:srgbClr val="EBF5FC"/>
        </a:solidFill>
        <a:effectLst/>
      </p:bgPr>
    </p:bg>
    <p:spTree>
      <p:nvGrpSpPr>
        <p:cNvPr id="1" name=""/>
        <p:cNvGrpSpPr/>
        <p:nvPr/>
      </p:nvGrpSpPr>
      <p:grpSpPr>
        <a:xfrm>
          <a:off x="0" y="0"/>
          <a:ext cx="0" cy="0"/>
          <a:chOff x="0" y="0"/>
          <a:chExt cx="0" cy="0"/>
        </a:xfrm>
      </p:grpSpPr>
      <p:sp>
        <p:nvSpPr>
          <p:cNvPr id="12" name="矩形 11"/>
          <p:cNvSpPr/>
          <p:nvPr>
            <p:custDataLst>
              <p:tags r:id="rId2"/>
            </p:custDataLst>
          </p:nvPr>
        </p:nvSpPr>
        <p:spPr>
          <a:xfrm>
            <a:off x="0" y="958850"/>
            <a:ext cx="9144000" cy="49403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fontAlgn="base"/>
            <a:endParaRPr lang="en-US" altLang="zh-CN" sz="1350" strike="noStrike" noProof="1">
              <a:sym typeface="+mn-ea"/>
            </a:endParaRPr>
          </a:p>
        </p:txBody>
      </p:sp>
      <p:pic>
        <p:nvPicPr>
          <p:cNvPr id="58372" name="图片 8" descr="C:\Users\kingsoft\Desktop\图片7副本.png图片7副本"/>
          <p:cNvPicPr>
            <a:picLocks noChangeAspect="1"/>
          </p:cNvPicPr>
          <p:nvPr>
            <p:custDataLst>
              <p:tags r:id="rId3"/>
            </p:custDataLst>
          </p:nvPr>
        </p:nvPicPr>
        <p:blipFill>
          <a:blip r:embed="rId4"/>
          <a:stretch>
            <a:fillRect/>
          </a:stretch>
        </p:blipFill>
        <p:spPr>
          <a:xfrm flipH="1">
            <a:off x="6321425" y="4916488"/>
            <a:ext cx="2822575" cy="982662"/>
          </a:xfrm>
          <a:prstGeom prst="rect">
            <a:avLst/>
          </a:prstGeom>
          <a:noFill/>
          <a:ln w="9525">
            <a:noFill/>
          </a:ln>
        </p:spPr>
      </p:pic>
      <p:pic>
        <p:nvPicPr>
          <p:cNvPr id="58373" name="图片 9" descr="C:\Users\kingsoft\Desktop\图片7副本.png图片7副本"/>
          <p:cNvPicPr>
            <a:picLocks noChangeAspect="1"/>
          </p:cNvPicPr>
          <p:nvPr>
            <p:custDataLst>
              <p:tags r:id="rId5"/>
            </p:custDataLst>
          </p:nvPr>
        </p:nvPicPr>
        <p:blipFill>
          <a:blip r:embed="rId6"/>
          <a:stretch>
            <a:fillRect/>
          </a:stretch>
        </p:blipFill>
        <p:spPr>
          <a:xfrm rot="-10800000" flipH="1">
            <a:off x="0" y="0"/>
            <a:ext cx="3535363" cy="1230313"/>
          </a:xfrm>
          <a:prstGeom prst="rect">
            <a:avLst/>
          </a:prstGeom>
          <a:noFill/>
          <a:ln w="9525">
            <a:noFill/>
          </a:ln>
        </p:spPr>
      </p:pic>
      <p:sp>
        <p:nvSpPr>
          <p:cNvPr id="2" name="标题 1"/>
          <p:cNvSpPr>
            <a:spLocks noGrp="1"/>
          </p:cNvSpPr>
          <p:nvPr>
            <p:ph type="title" hasCustomPrompt="1"/>
          </p:nvPr>
        </p:nvSpPr>
        <p:spPr>
          <a:xfrm>
            <a:off x="1142100" y="1339200"/>
            <a:ext cx="6858000" cy="2386800"/>
          </a:xfrm>
        </p:spPr>
        <p:txBody>
          <a:bodyPr anchor="b"/>
          <a:lstStyle>
            <a:lvl1pPr algn="ctr">
              <a:defRPr sz="4500" baseline="0">
                <a:solidFill>
                  <a:schemeClr val="tx1">
                    <a:lumMod val="85000"/>
                    <a:lumOff val="15000"/>
                  </a:schemeClr>
                </a:solidFill>
                <a:latin typeface="Arial" panose="020B0604020202020204" pitchFamily="34" charset="0"/>
                <a:ea typeface="微软雅黑" panose="020B0503020204020204" pitchFamily="34" charset="-122"/>
              </a:defRPr>
            </a:lvl1pPr>
          </a:lstStyle>
          <a:p>
            <a:pPr fontAlgn="auto"/>
            <a:r>
              <a:rPr lang="zh-CN" altLang="en-US" strike="noStrike" noProof="1" dirty="0"/>
              <a:t>单击此处编辑标题</a:t>
            </a:r>
            <a:endParaRPr lang="zh-CN" altLang="en-US" strike="noStrike" noProof="1" dirty="0"/>
          </a:p>
        </p:txBody>
      </p:sp>
      <p:sp>
        <p:nvSpPr>
          <p:cNvPr id="7" name="文本占位符 6"/>
          <p:cNvSpPr>
            <a:spLocks noGrp="1"/>
          </p:cNvSpPr>
          <p:nvPr>
            <p:ph type="body" sz="quarter" idx="13"/>
          </p:nvPr>
        </p:nvSpPr>
        <p:spPr>
          <a:xfrm>
            <a:off x="1141810" y="3862800"/>
            <a:ext cx="6858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7"/>
            </p:custDataLst>
          </p:nvPr>
        </p:nvSpPr>
        <p:spPr>
          <a:xfrm>
            <a:off x="660400" y="6350000"/>
            <a:ext cx="2024063" cy="315913"/>
          </a:xfrm>
          <a:prstGeom prst="rect">
            <a:avLst/>
          </a:prstGeom>
        </p:spPr>
        <p:txBody>
          <a:bodyPr vert="horz" lIns="91440" tIns="45720" rIns="91440" bIns="45720" rtlCol="0" anchor="ctr">
            <a:normAutofit/>
          </a:body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custDataLst>
              <p:tags r:id="rId8"/>
            </p:custDataLst>
          </p:nvPr>
        </p:nvSpPr>
        <p:spPr>
          <a:xfrm>
            <a:off x="3087688" y="6350000"/>
            <a:ext cx="2968625" cy="315913"/>
          </a:xfrm>
          <a:prstGeom prst="rect">
            <a:avLst/>
          </a:prstGeom>
        </p:spPr>
        <p:txBody>
          <a:bodyPr vert="horz" lIns="91440" tIns="45720" rIns="91440" bIns="45720" rtlCol="0" anchor="ctr">
            <a:normAutofit/>
          </a:bodyPr>
          <a:lstStyle/>
          <a:p>
            <a:pPr fontAlgn="base"/>
            <a:endParaRPr lang="zh-CN" altLang="en-US" strike="noStrike" noProof="1" dirty="0"/>
          </a:p>
        </p:txBody>
      </p:sp>
      <p:sp>
        <p:nvSpPr>
          <p:cNvPr id="5" name="灯片编号占位符 4"/>
          <p:cNvSpPr>
            <a:spLocks noGrp="1"/>
          </p:cNvSpPr>
          <p:nvPr>
            <p:ph type="sldNum" sz="quarter" idx="12"/>
            <p:custDataLst>
              <p:tags r:id="rId9"/>
            </p:custDataLst>
          </p:nvPr>
        </p:nvSpPr>
        <p:spPr>
          <a:xfrm>
            <a:off x="6457950" y="6350000"/>
            <a:ext cx="2025650" cy="315913"/>
          </a:xfrm>
          <a:prstGeom prst="rect">
            <a:avLst/>
          </a:prstGeom>
        </p:spPr>
        <p:txBody>
          <a:bodyPr vert="horz" lIns="91440" tIns="45720" rIns="91440" bIns="45720" rtlCol="0" anchor="ctr">
            <a:normAutofit/>
          </a:body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4" name="Text Placeholder 3"/>
          <p:cNvSpPr>
            <a:spLocks noGrp="1"/>
          </p:cNvSpPr>
          <p:nvPr>
            <p:ph type="body" sz="half" idx="2" hasCustomPrompt="1"/>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E9935896-1EC9-4A95-B7BC-F7BD88AC3C72}"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E3CA6E7-ADCC-43C2-B8E0-A769351FC0EC}"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5" Type="http://schemas.openxmlformats.org/officeDocument/2006/relationships/theme" Target="../theme/theme2.xml"/><Relationship Id="rId14" Type="http://schemas.openxmlformats.org/officeDocument/2006/relationships/image" Target="../media/image5.png"/><Relationship Id="rId13" Type="http://schemas.openxmlformats.org/officeDocument/2006/relationships/image" Target="../media/image4.jpeg"/><Relationship Id="rId12" Type="http://schemas.openxmlformats.org/officeDocument/2006/relationships/slideLayout" Target="../slideLayouts/slideLayout32.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8" Type="http://schemas.openxmlformats.org/officeDocument/2006/relationships/theme" Target="../theme/theme3.xml"/><Relationship Id="rId17" Type="http://schemas.openxmlformats.org/officeDocument/2006/relationships/slideLayout" Target="../slideLayouts/slideLayout49.xml"/><Relationship Id="rId16" Type="http://schemas.openxmlformats.org/officeDocument/2006/relationships/slideLayout" Target="../slideLayouts/slideLayout48.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8.xml"/><Relationship Id="rId8" Type="http://schemas.openxmlformats.org/officeDocument/2006/relationships/slideLayout" Target="../slideLayouts/slideLayout57.xml"/><Relationship Id="rId7" Type="http://schemas.openxmlformats.org/officeDocument/2006/relationships/slideLayout" Target="../slideLayouts/slideLayout56.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3" Type="http://schemas.openxmlformats.org/officeDocument/2006/relationships/slideLayout" Target="../slideLayouts/slideLayout52.xml"/><Relationship Id="rId2" Type="http://schemas.openxmlformats.org/officeDocument/2006/relationships/slideLayout" Target="../slideLayouts/slideLayout51.xml"/><Relationship Id="rId17" Type="http://schemas.openxmlformats.org/officeDocument/2006/relationships/theme" Target="../theme/theme4.xml"/><Relationship Id="rId16" Type="http://schemas.openxmlformats.org/officeDocument/2006/relationships/slideLayout" Target="../slideLayouts/slideLayout65.xml"/><Relationship Id="rId15" Type="http://schemas.openxmlformats.org/officeDocument/2006/relationships/slideLayout" Target="../slideLayouts/slideLayout64.xml"/><Relationship Id="rId14" Type="http://schemas.openxmlformats.org/officeDocument/2006/relationships/slideLayout" Target="../slideLayouts/slideLayout63.xml"/><Relationship Id="rId13" Type="http://schemas.openxmlformats.org/officeDocument/2006/relationships/slideLayout" Target="../slideLayouts/slideLayout62.xml"/><Relationship Id="rId12" Type="http://schemas.openxmlformats.org/officeDocument/2006/relationships/slideLayout" Target="../slideLayouts/slideLayout61.xml"/><Relationship Id="rId11" Type="http://schemas.openxmlformats.org/officeDocument/2006/relationships/slideLayout" Target="../slideLayouts/slideLayout60.xml"/><Relationship Id="rId10" Type="http://schemas.openxmlformats.org/officeDocument/2006/relationships/slideLayout" Target="../slideLayouts/slideLayout59.xml"/><Relationship Id="rId1"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4.xml"/><Relationship Id="rId8" Type="http://schemas.openxmlformats.org/officeDocument/2006/relationships/slideLayout" Target="../slideLayouts/slideLayout73.xml"/><Relationship Id="rId7" Type="http://schemas.openxmlformats.org/officeDocument/2006/relationships/slideLayout" Target="../slideLayouts/slideLayout72.xml"/><Relationship Id="rId6" Type="http://schemas.openxmlformats.org/officeDocument/2006/relationships/slideLayout" Target="../slideLayouts/slideLayout71.xml"/><Relationship Id="rId5" Type="http://schemas.openxmlformats.org/officeDocument/2006/relationships/slideLayout" Target="../slideLayouts/slideLayout70.xml"/><Relationship Id="rId4" Type="http://schemas.openxmlformats.org/officeDocument/2006/relationships/slideLayout" Target="../slideLayouts/slideLayout69.xml"/><Relationship Id="rId3" Type="http://schemas.openxmlformats.org/officeDocument/2006/relationships/slideLayout" Target="../slideLayouts/slideLayout68.xml"/><Relationship Id="rId25" Type="http://schemas.openxmlformats.org/officeDocument/2006/relationships/theme" Target="../theme/theme5.xml"/><Relationship Id="rId24" Type="http://schemas.openxmlformats.org/officeDocument/2006/relationships/tags" Target="../tags/tag95.xml"/><Relationship Id="rId23" Type="http://schemas.openxmlformats.org/officeDocument/2006/relationships/tags" Target="../tags/tag94.xml"/><Relationship Id="rId22" Type="http://schemas.openxmlformats.org/officeDocument/2006/relationships/tags" Target="../tags/tag93.xml"/><Relationship Id="rId21" Type="http://schemas.openxmlformats.org/officeDocument/2006/relationships/tags" Target="../tags/tag92.xml"/><Relationship Id="rId20" Type="http://schemas.openxmlformats.org/officeDocument/2006/relationships/tags" Target="../tags/tag91.xml"/><Relationship Id="rId2" Type="http://schemas.openxmlformats.org/officeDocument/2006/relationships/slideLayout" Target="../slideLayouts/slideLayout67.xml"/><Relationship Id="rId19" Type="http://schemas.openxmlformats.org/officeDocument/2006/relationships/tags" Target="../tags/tag90.xml"/><Relationship Id="rId18" Type="http://schemas.openxmlformats.org/officeDocument/2006/relationships/slideLayout" Target="../slideLayouts/slideLayout83.xml"/><Relationship Id="rId17" Type="http://schemas.openxmlformats.org/officeDocument/2006/relationships/slideLayout" Target="../slideLayouts/slideLayout82.xml"/><Relationship Id="rId16" Type="http://schemas.openxmlformats.org/officeDocument/2006/relationships/slideLayout" Target="../slideLayouts/slideLayout81.xml"/><Relationship Id="rId15" Type="http://schemas.openxmlformats.org/officeDocument/2006/relationships/slideLayout" Target="../slideLayouts/slideLayout80.xml"/><Relationship Id="rId14" Type="http://schemas.openxmlformats.org/officeDocument/2006/relationships/slideLayout" Target="../slideLayouts/slideLayout79.xml"/><Relationship Id="rId13" Type="http://schemas.openxmlformats.org/officeDocument/2006/relationships/slideLayout" Target="../slideLayouts/slideLayout78.xml"/><Relationship Id="rId12" Type="http://schemas.openxmlformats.org/officeDocument/2006/relationships/slideLayout" Target="../slideLayouts/slideLayout77.xml"/><Relationship Id="rId11" Type="http://schemas.openxmlformats.org/officeDocument/2006/relationships/slideLayout" Target="../slideLayouts/slideLayout76.xml"/><Relationship Id="rId10" Type="http://schemas.openxmlformats.org/officeDocument/2006/relationships/slideLayout" Target="../slideLayouts/slideLayout75.xml"/><Relationship Id="rId1"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286603"/>
            <a:ext cx="75438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22960" y="6459785"/>
            <a:ext cx="1854203" cy="365125"/>
          </a:xfrm>
          <a:prstGeom prst="rect">
            <a:avLst/>
          </a:prstGeom>
        </p:spPr>
        <p:txBody>
          <a:bodyPr vert="horz" lIns="91440" tIns="45720" rIns="91440" bIns="45720" rtlCol="0" anchor="ctr"/>
          <a:lstStyle>
            <a:lvl1pPr algn="l">
              <a:defRPr sz="900">
                <a:solidFill>
                  <a:srgbClr val="FFFFFF"/>
                </a:solidFill>
              </a:defRPr>
            </a:lvl1pPr>
          </a:lstStyle>
          <a:p>
            <a:fld id="{E9935896-1EC9-4A95-B7BC-F7BD88AC3C72}" type="datetimeFigureOut">
              <a:rPr lang="zh-CN" altLang="en-US" smtClean="0"/>
            </a:fld>
            <a:endParaRPr lang="zh-CN" altLang="en-US"/>
          </a:p>
        </p:txBody>
      </p:sp>
      <p:sp>
        <p:nvSpPr>
          <p:cNvPr id="5" name="Footer Placeholder 4"/>
          <p:cNvSpPr>
            <a:spLocks noGrp="1"/>
          </p:cNvSpPr>
          <p:nvPr>
            <p:ph type="ftr" sz="quarter" idx="3"/>
          </p:nvPr>
        </p:nvSpPr>
        <p:spPr>
          <a:xfrm>
            <a:off x="2764639" y="6459785"/>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7425344" y="6459785"/>
            <a:ext cx="984019" cy="365125"/>
          </a:xfrm>
          <a:prstGeom prst="rect">
            <a:avLst/>
          </a:prstGeom>
        </p:spPr>
        <p:txBody>
          <a:bodyPr vert="horz" lIns="91440" tIns="45720" rIns="91440" bIns="45720" rtlCol="0" anchor="ctr"/>
          <a:lstStyle>
            <a:lvl1pPr algn="r">
              <a:defRPr sz="1050">
                <a:solidFill>
                  <a:srgbClr val="FFFFFF"/>
                </a:solidFill>
              </a:defRPr>
            </a:lvl1pPr>
          </a:lstStyle>
          <a:p>
            <a:fld id="{4E3CA6E7-ADCC-43C2-B8E0-A769351FC0EC}" type="slidenum">
              <a:rPr lang="zh-CN" altLang="en-US" smtClean="0"/>
            </a:fld>
            <a:endParaRPr lang="zh-CN"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054100" y="-6350"/>
            <a:ext cx="8089900" cy="6853238"/>
          </a:xfrm>
          <a:prstGeom prst="rect">
            <a:avLst/>
          </a:prstGeom>
          <a:gradFill rotWithShape="0">
            <a:gsLst>
              <a:gs pos="0">
                <a:srgbClr val="92DDE8"/>
              </a:gs>
              <a:gs pos="100000">
                <a:srgbClr val="FFFFFF"/>
              </a:gs>
            </a:gsLst>
            <a:lin ang="0" scaled="1"/>
          </a:gra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defTabSz="914400" fontAlgn="base">
              <a:spcBef>
                <a:spcPct val="0"/>
              </a:spcBef>
              <a:spcAft>
                <a:spcPct val="0"/>
              </a:spcAft>
              <a:buFont typeface="Arial" panose="020B0604020202020204" pitchFamily="34" charset="0"/>
              <a:buNone/>
              <a:defRPr/>
            </a:pPr>
            <a:endParaRPr lang="zh-CN" altLang="zh-CN" sz="1350">
              <a:solidFill>
                <a:srgbClr val="000000"/>
              </a:solidFill>
              <a:ea typeface="宋体" panose="02010600030101010101" pitchFamily="2" charset="-122"/>
            </a:endParaRPr>
          </a:p>
        </p:txBody>
      </p:sp>
      <p:pic>
        <p:nvPicPr>
          <p:cNvPr id="19459" name="Picture 3" descr="water_5-wallpaper-2560x1600"/>
          <p:cNvPicPr>
            <a:picLocks noChangeAspect="1" noChangeArrowheads="1"/>
          </p:cNvPicPr>
          <p:nvPr/>
        </p:nvPicPr>
        <p:blipFill>
          <a:blip r:embed="rId13">
            <a:extLst>
              <a:ext uri="{28A0092B-C50C-407E-A947-70E740481C1C}">
                <a14:useLocalDpi xmlns:a14="http://schemas.microsoft.com/office/drawing/2010/main" val="0"/>
              </a:ext>
            </a:extLst>
          </a:blip>
          <a:srcRect l="23691" r="58899"/>
          <a:stretch>
            <a:fillRect/>
          </a:stretch>
        </p:blipFill>
        <p:spPr bwMode="auto">
          <a:xfrm>
            <a:off x="0" y="11114"/>
            <a:ext cx="10541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Grp="1" noChangeArrowheads="1"/>
          </p:cNvSpPr>
          <p:nvPr>
            <p:ph type="title" idx="4294967295"/>
          </p:nvPr>
        </p:nvSpPr>
        <p:spPr bwMode="auto">
          <a:xfrm>
            <a:off x="1970088" y="274638"/>
            <a:ext cx="67167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Arial" panose="020B0604020202020204" pitchFamily="34" charset="0"/>
              </a:rPr>
              <a:t>单击此处编辑母版标题样式</a:t>
            </a:r>
            <a:endParaRPr lang="zh-CN" altLang="zh-CN">
              <a:sym typeface="Arial" panose="020B0604020202020204" pitchFamily="34" charset="0"/>
            </a:endParaRPr>
          </a:p>
        </p:txBody>
      </p:sp>
      <p:sp>
        <p:nvSpPr>
          <p:cNvPr id="19461" name="Rectangle 5"/>
          <p:cNvSpPr>
            <a:spLocks noGrp="1" noChangeArrowheads="1"/>
          </p:cNvSpPr>
          <p:nvPr>
            <p:ph type="body" idx="9"/>
          </p:nvPr>
        </p:nvSpPr>
        <p:spPr bwMode="auto">
          <a:xfrm>
            <a:off x="1970088" y="1600200"/>
            <a:ext cx="6718300"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Arial" panose="020B0604020202020204" pitchFamily="34" charset="0"/>
              </a:rPr>
              <a:t>单击此处编辑母版文本样式</a:t>
            </a:r>
            <a:endParaRPr lang="zh-CN" altLang="zh-CN">
              <a:sym typeface="Arial" panose="020B0604020202020204" pitchFamily="34" charset="0"/>
            </a:endParaRPr>
          </a:p>
          <a:p>
            <a:pPr lvl="1"/>
            <a:r>
              <a:rPr lang="zh-CN" altLang="zh-CN">
                <a:sym typeface="Arial" panose="020B0604020202020204" pitchFamily="34" charset="0"/>
              </a:rPr>
              <a:t>第二级</a:t>
            </a:r>
            <a:endParaRPr lang="zh-CN" altLang="zh-CN">
              <a:sym typeface="Arial" panose="020B0604020202020204" pitchFamily="34" charset="0"/>
            </a:endParaRPr>
          </a:p>
          <a:p>
            <a:pPr lvl="2"/>
            <a:r>
              <a:rPr lang="zh-CN" altLang="zh-CN">
                <a:sym typeface="Arial" panose="020B0604020202020204" pitchFamily="34" charset="0"/>
              </a:rPr>
              <a:t>第三级</a:t>
            </a:r>
            <a:endParaRPr lang="zh-CN" altLang="zh-CN">
              <a:sym typeface="Arial" panose="020B0604020202020204" pitchFamily="34" charset="0"/>
            </a:endParaRPr>
          </a:p>
          <a:p>
            <a:pPr lvl="3"/>
            <a:r>
              <a:rPr lang="zh-CN" altLang="zh-CN">
                <a:sym typeface="Arial" panose="020B0604020202020204" pitchFamily="34" charset="0"/>
              </a:rPr>
              <a:t>第四级</a:t>
            </a:r>
            <a:endParaRPr lang="zh-CN" altLang="zh-CN">
              <a:sym typeface="Arial" panose="020B0604020202020204" pitchFamily="34" charset="0"/>
            </a:endParaRPr>
          </a:p>
          <a:p>
            <a:pPr lvl="4"/>
            <a:r>
              <a:rPr lang="zh-CN" altLang="zh-CN">
                <a:sym typeface="Arial" panose="020B0604020202020204" pitchFamily="34" charset="0"/>
              </a:rPr>
              <a:t>第五级</a:t>
            </a:r>
            <a:endParaRPr lang="zh-CN" altLang="zh-CN">
              <a:sym typeface="Arial" panose="020B0604020202020204" pitchFamily="34" charset="0"/>
            </a:endParaRPr>
          </a:p>
        </p:txBody>
      </p:sp>
      <p:sp>
        <p:nvSpPr>
          <p:cNvPr id="4102" name="Rectangle 6"/>
          <p:cNvSpPr>
            <a:spLocks noGrp="1" noChangeArrowheads="1"/>
          </p:cNvSpPr>
          <p:nvPr>
            <p:ph type="dt" sz="half" idx="2"/>
          </p:nvPr>
        </p:nvSpPr>
        <p:spPr bwMode="auto">
          <a:xfrm>
            <a:off x="457201" y="6245225"/>
            <a:ext cx="2132013" cy="476250"/>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900">
                <a:solidFill>
                  <a:srgbClr val="A0C6EA"/>
                </a:solidFill>
                <a:latin typeface="+mn-ea"/>
                <a:ea typeface="+mn-ea"/>
                <a:sym typeface="微软雅黑" panose="020B0503020204020204" pitchFamily="34" charset="-122"/>
              </a:defRPr>
            </a:lvl1pPr>
          </a:lstStyle>
          <a:p>
            <a:pPr defTabSz="914400" fontAlgn="base">
              <a:spcBef>
                <a:spcPct val="0"/>
              </a:spcBef>
              <a:spcAft>
                <a:spcPct val="0"/>
              </a:spcAft>
              <a:defRPr/>
            </a:pPr>
            <a:endParaRPr lang="zh-CN" altLang="zh-CN"/>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a:noFill/>
          </a:ln>
        </p:spPr>
        <p:txBody>
          <a:bodyPr vert="horz" wrap="square" lIns="91440" tIns="45720" rIns="91440" bIns="45720" numCol="1" anchor="t" anchorCtr="0" compatLnSpc="1"/>
          <a:lstStyle>
            <a:lvl1pPr algn="ctr" eaLnBrk="1" hangingPunct="1">
              <a:buFont typeface="Arial" panose="020B0604020202020204" pitchFamily="34" charset="0"/>
              <a:buNone/>
              <a:defRPr sz="900">
                <a:solidFill>
                  <a:srgbClr val="A0C6EA"/>
                </a:solidFill>
                <a:latin typeface="+mn-ea"/>
                <a:ea typeface="+mn-ea"/>
                <a:sym typeface="微软雅黑" panose="020B0503020204020204" pitchFamily="34" charset="-122"/>
              </a:defRPr>
            </a:lvl1pPr>
          </a:lstStyle>
          <a:p>
            <a:pPr defTabSz="914400" fontAlgn="base">
              <a:spcBef>
                <a:spcPct val="0"/>
              </a:spcBef>
              <a:spcAft>
                <a:spcPct val="0"/>
              </a:spcAft>
              <a:defRPr/>
            </a:pPr>
            <a:endParaRPr lang="zh-CN" altLang="zh-CN"/>
          </a:p>
        </p:txBody>
      </p:sp>
      <p:sp>
        <p:nvSpPr>
          <p:cNvPr id="4104" name="Rectangle 8"/>
          <p:cNvSpPr>
            <a:spLocks noGrp="1" noChangeArrowheads="1"/>
          </p:cNvSpPr>
          <p:nvPr>
            <p:ph type="sldNum" sz="quarter" idx="4"/>
          </p:nvPr>
        </p:nvSpPr>
        <p:spPr bwMode="auto">
          <a:xfrm>
            <a:off x="6553200" y="6245225"/>
            <a:ext cx="2133600" cy="476250"/>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Char char="•"/>
              <a:defRPr sz="900">
                <a:solidFill>
                  <a:srgbClr val="A0C6EA"/>
                </a:solidFill>
                <a:latin typeface="微软雅黑" panose="020B0503020204020204" pitchFamily="34" charset="-122"/>
                <a:ea typeface="微软雅黑" panose="020B0503020204020204" pitchFamily="34" charset="-122"/>
                <a:sym typeface="微软雅黑" panose="020B0503020204020204" pitchFamily="34" charset="-122"/>
              </a:defRPr>
            </a:lvl1pPr>
          </a:lstStyle>
          <a:p>
            <a:pPr defTabSz="914400" fontAlgn="base">
              <a:spcBef>
                <a:spcPct val="0"/>
              </a:spcBef>
              <a:spcAft>
                <a:spcPct val="0"/>
              </a:spcAft>
              <a:defRPr/>
            </a:pPr>
            <a:fld id="{7A04484B-491C-42C9-B3F2-6AC193557DCF}" type="slidenum">
              <a:rPr lang="zh-CN" altLang="en-US"/>
            </a:fld>
            <a:endParaRPr lang="zh-CN" altLang="en-US"/>
          </a:p>
        </p:txBody>
      </p:sp>
      <p:sp>
        <p:nvSpPr>
          <p:cNvPr id="19465" name="直接连接符 9"/>
          <p:cNvSpPr>
            <a:spLocks noChangeShapeType="1"/>
          </p:cNvSpPr>
          <p:nvPr/>
        </p:nvSpPr>
        <p:spPr bwMode="auto">
          <a:xfrm>
            <a:off x="3894138" y="989013"/>
            <a:ext cx="3763962" cy="0"/>
          </a:xfrm>
          <a:prstGeom prst="line">
            <a:avLst/>
          </a:prstGeom>
          <a:noFill/>
          <a:ln w="19050">
            <a:solidFill>
              <a:srgbClr val="75B6DF"/>
            </a:solidFill>
            <a:bevel/>
            <a:headEnd type="oval" w="med" len="me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zh-CN" altLang="en-US" sz="1350">
              <a:solidFill>
                <a:srgbClr val="000000"/>
              </a:solidFill>
              <a:ea typeface="宋体" panose="02010600030101010101" pitchFamily="2" charset="-122"/>
            </a:endParaRPr>
          </a:p>
        </p:txBody>
      </p:sp>
      <p:pic>
        <p:nvPicPr>
          <p:cNvPr id="19466" name="Picture 10" descr="C:\Users\4\Desktop\logo终板.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39126" y="274639"/>
            <a:ext cx="727075"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ransition/>
  <p:txStyles>
    <p:titleStyle>
      <a:lvl1pPr algn="ctr" rtl="0" eaLnBrk="0" fontAlgn="base" hangingPunct="0">
        <a:spcBef>
          <a:spcPct val="0"/>
        </a:spcBef>
        <a:spcAft>
          <a:spcPct val="0"/>
        </a:spcAft>
        <a:defRPr sz="3200">
          <a:solidFill>
            <a:srgbClr val="A0C6EA"/>
          </a:solidFill>
          <a:latin typeface="+mj-lt"/>
          <a:ea typeface="+mj-ea"/>
          <a:cs typeface="+mj-cs"/>
          <a:sym typeface="Arial" panose="020B0604020202020204" pitchFamily="34" charset="0"/>
        </a:defRPr>
      </a:lvl1pPr>
      <a:lvl2pPr algn="ctr" rtl="0" eaLnBrk="0" fontAlgn="base" hangingPunct="0">
        <a:spcBef>
          <a:spcPct val="0"/>
        </a:spcBef>
        <a:spcAft>
          <a:spcPct val="0"/>
        </a:spcAft>
        <a:defRPr sz="3200">
          <a:solidFill>
            <a:srgbClr val="A0C6EA"/>
          </a:solidFill>
          <a:latin typeface="Arial" panose="020B0604020202020204" pitchFamily="34" charset="0"/>
          <a:ea typeface="微软雅黑" panose="020B0503020204020204" pitchFamily="34" charset="-122"/>
          <a:sym typeface="Arial" panose="020B0604020202020204" pitchFamily="34" charset="0"/>
        </a:defRPr>
      </a:lvl2pPr>
      <a:lvl3pPr algn="ctr" rtl="0" eaLnBrk="0" fontAlgn="base" hangingPunct="0">
        <a:spcBef>
          <a:spcPct val="0"/>
        </a:spcBef>
        <a:spcAft>
          <a:spcPct val="0"/>
        </a:spcAft>
        <a:defRPr sz="3200">
          <a:solidFill>
            <a:srgbClr val="A0C6EA"/>
          </a:solidFill>
          <a:latin typeface="Arial" panose="020B0604020202020204" pitchFamily="34" charset="0"/>
          <a:ea typeface="微软雅黑" panose="020B0503020204020204" pitchFamily="34" charset="-122"/>
          <a:sym typeface="Arial" panose="020B0604020202020204" pitchFamily="34" charset="0"/>
        </a:defRPr>
      </a:lvl3pPr>
      <a:lvl4pPr algn="ctr" rtl="0" eaLnBrk="0" fontAlgn="base" hangingPunct="0">
        <a:spcBef>
          <a:spcPct val="0"/>
        </a:spcBef>
        <a:spcAft>
          <a:spcPct val="0"/>
        </a:spcAft>
        <a:defRPr sz="3200">
          <a:solidFill>
            <a:srgbClr val="A0C6EA"/>
          </a:solidFill>
          <a:latin typeface="Arial" panose="020B0604020202020204" pitchFamily="34" charset="0"/>
          <a:ea typeface="微软雅黑" panose="020B0503020204020204" pitchFamily="34" charset="-122"/>
          <a:sym typeface="Arial" panose="020B0604020202020204" pitchFamily="34" charset="0"/>
        </a:defRPr>
      </a:lvl4pPr>
      <a:lvl5pPr algn="ctr" rtl="0" eaLnBrk="0" fontAlgn="base" hangingPunct="0">
        <a:spcBef>
          <a:spcPct val="0"/>
        </a:spcBef>
        <a:spcAft>
          <a:spcPct val="0"/>
        </a:spcAft>
        <a:defRPr sz="3200">
          <a:solidFill>
            <a:srgbClr val="A0C6EA"/>
          </a:solidFill>
          <a:latin typeface="Arial" panose="020B0604020202020204" pitchFamily="34" charset="0"/>
          <a:ea typeface="微软雅黑" panose="020B0503020204020204" pitchFamily="34" charset="-122"/>
          <a:sym typeface="Arial" panose="020B0604020202020204" pitchFamily="34" charset="0"/>
        </a:defRPr>
      </a:lvl5pPr>
      <a:lvl6pPr marL="457200" algn="ctr" rtl="0" eaLnBrk="0" fontAlgn="base" hangingPunct="0">
        <a:spcBef>
          <a:spcPct val="0"/>
        </a:spcBef>
        <a:spcAft>
          <a:spcPct val="0"/>
        </a:spcAft>
        <a:defRPr sz="3200">
          <a:solidFill>
            <a:srgbClr val="A0C6EA"/>
          </a:solidFill>
          <a:latin typeface="Arial" panose="020B0604020202020204" pitchFamily="34" charset="0"/>
          <a:ea typeface="微软雅黑" panose="020B0503020204020204" pitchFamily="34" charset="-122"/>
          <a:sym typeface="Arial" panose="020B0604020202020204" pitchFamily="34" charset="0"/>
        </a:defRPr>
      </a:lvl6pPr>
      <a:lvl7pPr marL="914400" algn="ctr" rtl="0" eaLnBrk="0" fontAlgn="base" hangingPunct="0">
        <a:spcBef>
          <a:spcPct val="0"/>
        </a:spcBef>
        <a:spcAft>
          <a:spcPct val="0"/>
        </a:spcAft>
        <a:defRPr sz="3200">
          <a:solidFill>
            <a:srgbClr val="A0C6EA"/>
          </a:solidFill>
          <a:latin typeface="Arial" panose="020B0604020202020204" pitchFamily="34" charset="0"/>
          <a:ea typeface="微软雅黑" panose="020B0503020204020204" pitchFamily="34" charset="-122"/>
          <a:sym typeface="Arial" panose="020B0604020202020204" pitchFamily="34" charset="0"/>
        </a:defRPr>
      </a:lvl7pPr>
      <a:lvl8pPr marL="1371600" algn="ctr" rtl="0" eaLnBrk="0" fontAlgn="base" hangingPunct="0">
        <a:spcBef>
          <a:spcPct val="0"/>
        </a:spcBef>
        <a:spcAft>
          <a:spcPct val="0"/>
        </a:spcAft>
        <a:defRPr sz="3200">
          <a:solidFill>
            <a:srgbClr val="A0C6EA"/>
          </a:solidFill>
          <a:latin typeface="Arial" panose="020B0604020202020204" pitchFamily="34" charset="0"/>
          <a:ea typeface="微软雅黑" panose="020B0503020204020204" pitchFamily="34" charset="-122"/>
          <a:sym typeface="Arial" panose="020B0604020202020204" pitchFamily="34" charset="0"/>
        </a:defRPr>
      </a:lvl8pPr>
      <a:lvl9pPr marL="1828800" algn="ctr" rtl="0" eaLnBrk="0" fontAlgn="base" hangingPunct="0">
        <a:spcBef>
          <a:spcPct val="0"/>
        </a:spcBef>
        <a:spcAft>
          <a:spcPct val="0"/>
        </a:spcAft>
        <a:defRPr sz="3200">
          <a:solidFill>
            <a:srgbClr val="A0C6EA"/>
          </a:solidFill>
          <a:latin typeface="Arial" panose="020B0604020202020204" pitchFamily="34" charset="0"/>
          <a:ea typeface="微软雅黑" panose="020B0503020204020204" pitchFamily="34" charset="-122"/>
          <a:sym typeface="Arial" panose="020B0604020202020204" pitchFamily="34" charset="0"/>
        </a:defRPr>
      </a:lvl9pPr>
    </p:titleStyle>
    <p:bodyStyle>
      <a:lvl1pPr marL="342900" indent="-342900" algn="l" defTabSz="0" rtl="0" eaLnBrk="0" fontAlgn="base" hangingPunct="0">
        <a:spcBef>
          <a:spcPct val="20000"/>
        </a:spcBef>
        <a:spcAft>
          <a:spcPct val="0"/>
        </a:spcAft>
        <a:buChar char="•"/>
        <a:defRPr sz="2000">
          <a:solidFill>
            <a:srgbClr val="A0C6EA"/>
          </a:solidFill>
          <a:latin typeface="+mn-lt"/>
          <a:ea typeface="+mn-ea"/>
          <a:cs typeface="+mn-cs"/>
          <a:sym typeface="Arial" panose="020B0604020202020204" pitchFamily="34" charset="0"/>
        </a:defRPr>
      </a:lvl1pPr>
      <a:lvl2pPr marL="742950" indent="-285750" algn="l" defTabSz="0" rtl="0" eaLnBrk="0" fontAlgn="base" hangingPunct="0">
        <a:spcBef>
          <a:spcPct val="20000"/>
        </a:spcBef>
        <a:spcAft>
          <a:spcPct val="0"/>
        </a:spcAft>
        <a:buChar char="–"/>
        <a:defRPr sz="2800">
          <a:solidFill>
            <a:srgbClr val="A0C6EA"/>
          </a:solidFill>
          <a:latin typeface="+mn-lt"/>
          <a:ea typeface="+mn-ea"/>
          <a:sym typeface="Arial" panose="020B0604020202020204" pitchFamily="34" charset="0"/>
        </a:defRPr>
      </a:lvl2pPr>
      <a:lvl3pPr marL="1143000" indent="-228600" algn="l" defTabSz="0" rtl="0" eaLnBrk="0" fontAlgn="base" hangingPunct="0">
        <a:spcBef>
          <a:spcPct val="20000"/>
        </a:spcBef>
        <a:spcAft>
          <a:spcPct val="0"/>
        </a:spcAft>
        <a:buChar char="•"/>
        <a:defRPr sz="1600">
          <a:solidFill>
            <a:srgbClr val="A0C6EA"/>
          </a:solidFill>
          <a:latin typeface="+mn-lt"/>
          <a:ea typeface="+mn-ea"/>
          <a:sym typeface="Arial" panose="020B0604020202020204" pitchFamily="34" charset="0"/>
        </a:defRPr>
      </a:lvl3pPr>
      <a:lvl4pPr marL="1600200" indent="-228600" algn="l" defTabSz="0" rtl="0" eaLnBrk="0" fontAlgn="base" hangingPunct="0">
        <a:spcBef>
          <a:spcPct val="20000"/>
        </a:spcBef>
        <a:spcAft>
          <a:spcPct val="0"/>
        </a:spcAft>
        <a:buChar char="–"/>
        <a:defRPr sz="1400">
          <a:solidFill>
            <a:srgbClr val="A0C6EA"/>
          </a:solidFill>
          <a:latin typeface="+mn-lt"/>
          <a:ea typeface="+mn-ea"/>
          <a:sym typeface="Arial" panose="020B0604020202020204" pitchFamily="34" charset="0"/>
        </a:defRPr>
      </a:lvl4pPr>
      <a:lvl5pPr marL="2057400" indent="-228600" algn="l" defTabSz="0" rtl="0" eaLnBrk="0" fontAlgn="base" hangingPunct="0">
        <a:spcBef>
          <a:spcPct val="20000"/>
        </a:spcBef>
        <a:spcAft>
          <a:spcPct val="0"/>
        </a:spcAft>
        <a:buChar char="»"/>
        <a:defRPr sz="1400">
          <a:solidFill>
            <a:srgbClr val="A0C6EA"/>
          </a:solidFill>
          <a:latin typeface="+mn-lt"/>
          <a:ea typeface="+mn-ea"/>
          <a:sym typeface="Arial" panose="020B0604020202020204" pitchFamily="34" charset="0"/>
        </a:defRPr>
      </a:lvl5pPr>
      <a:lvl6pPr marL="2514600" indent="-228600" algn="l" defTabSz="0" rtl="0" eaLnBrk="0" fontAlgn="base" hangingPunct="0">
        <a:spcBef>
          <a:spcPct val="20000"/>
        </a:spcBef>
        <a:spcAft>
          <a:spcPct val="0"/>
        </a:spcAft>
        <a:buChar char="»"/>
        <a:defRPr sz="1400">
          <a:solidFill>
            <a:srgbClr val="A0C6EA"/>
          </a:solidFill>
          <a:latin typeface="+mn-lt"/>
          <a:ea typeface="+mn-ea"/>
          <a:sym typeface="Arial" panose="020B0604020202020204" pitchFamily="34" charset="0"/>
        </a:defRPr>
      </a:lvl6pPr>
      <a:lvl7pPr marL="2971800" indent="-228600" algn="l" defTabSz="0" rtl="0" eaLnBrk="0" fontAlgn="base" hangingPunct="0">
        <a:spcBef>
          <a:spcPct val="20000"/>
        </a:spcBef>
        <a:spcAft>
          <a:spcPct val="0"/>
        </a:spcAft>
        <a:buChar char="»"/>
        <a:defRPr sz="1400">
          <a:solidFill>
            <a:srgbClr val="A0C6EA"/>
          </a:solidFill>
          <a:latin typeface="+mn-lt"/>
          <a:ea typeface="+mn-ea"/>
          <a:sym typeface="Arial" panose="020B0604020202020204" pitchFamily="34" charset="0"/>
        </a:defRPr>
      </a:lvl7pPr>
      <a:lvl8pPr marL="3429000" indent="-228600" algn="l" defTabSz="0" rtl="0" eaLnBrk="0" fontAlgn="base" hangingPunct="0">
        <a:spcBef>
          <a:spcPct val="20000"/>
        </a:spcBef>
        <a:spcAft>
          <a:spcPct val="0"/>
        </a:spcAft>
        <a:buChar char="»"/>
        <a:defRPr sz="1400">
          <a:solidFill>
            <a:srgbClr val="A0C6EA"/>
          </a:solidFill>
          <a:latin typeface="+mn-lt"/>
          <a:ea typeface="+mn-ea"/>
          <a:sym typeface="Arial" panose="020B0604020202020204" pitchFamily="34" charset="0"/>
        </a:defRPr>
      </a:lvl8pPr>
      <a:lvl9pPr marL="3886200" indent="-228600" algn="l" defTabSz="0" rtl="0" eaLnBrk="0" fontAlgn="base" hangingPunct="0">
        <a:spcBef>
          <a:spcPct val="20000"/>
        </a:spcBef>
        <a:spcAft>
          <a:spcPct val="0"/>
        </a:spcAft>
        <a:buChar char="»"/>
        <a:defRPr sz="1400">
          <a:solidFill>
            <a:srgbClr val="A0C6EA"/>
          </a:solidFill>
          <a:latin typeface="+mn-lt"/>
          <a:ea typeface="+mn-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286603"/>
            <a:ext cx="75438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22960" y="6459785"/>
            <a:ext cx="1854203" cy="365125"/>
          </a:xfrm>
          <a:prstGeom prst="rect">
            <a:avLst/>
          </a:prstGeom>
        </p:spPr>
        <p:txBody>
          <a:bodyPr vert="horz" lIns="91440" tIns="45720" rIns="91440" bIns="45720" rtlCol="0" anchor="ctr"/>
          <a:lstStyle>
            <a:lvl1pPr algn="l">
              <a:defRPr sz="900">
                <a:solidFill>
                  <a:srgbClr val="FFFFFF"/>
                </a:solidFill>
              </a:defRPr>
            </a:lvl1pPr>
          </a:lstStyle>
          <a:p>
            <a:fld id="{E9935896-1EC9-4A95-B7BC-F7BD88AC3C72}" type="datetimeFigureOut">
              <a:rPr lang="zh-CN" altLang="en-US" smtClean="0"/>
            </a:fld>
            <a:endParaRPr lang="zh-CN" altLang="en-US"/>
          </a:p>
        </p:txBody>
      </p:sp>
      <p:sp>
        <p:nvSpPr>
          <p:cNvPr id="5" name="Footer Placeholder 4"/>
          <p:cNvSpPr>
            <a:spLocks noGrp="1"/>
          </p:cNvSpPr>
          <p:nvPr>
            <p:ph type="ftr" sz="quarter" idx="3"/>
          </p:nvPr>
        </p:nvSpPr>
        <p:spPr>
          <a:xfrm>
            <a:off x="2764639" y="6459785"/>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7425344" y="6459785"/>
            <a:ext cx="984019" cy="365125"/>
          </a:xfrm>
          <a:prstGeom prst="rect">
            <a:avLst/>
          </a:prstGeom>
        </p:spPr>
        <p:txBody>
          <a:bodyPr vert="horz" lIns="91440" tIns="45720" rIns="91440" bIns="45720" rtlCol="0" anchor="ctr"/>
          <a:lstStyle>
            <a:lvl1pPr algn="r">
              <a:defRPr sz="1050">
                <a:solidFill>
                  <a:srgbClr val="FFFFFF"/>
                </a:solidFill>
              </a:defRPr>
            </a:lvl1pPr>
          </a:lstStyle>
          <a:p>
            <a:fld id="{4E3CA6E7-ADCC-43C2-B8E0-A769351FC0EC}" type="slidenum">
              <a:rPr lang="zh-CN" altLang="en-US" smtClean="0"/>
            </a:fld>
            <a:endParaRPr lang="zh-CN"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286603"/>
            <a:ext cx="75438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22960" y="6459785"/>
            <a:ext cx="1854203" cy="365125"/>
          </a:xfrm>
          <a:prstGeom prst="rect">
            <a:avLst/>
          </a:prstGeom>
        </p:spPr>
        <p:txBody>
          <a:bodyPr vert="horz" lIns="91440" tIns="45720" rIns="91440" bIns="45720" rtlCol="0" anchor="ctr"/>
          <a:lstStyle>
            <a:lvl1pPr algn="l">
              <a:defRPr sz="900">
                <a:solidFill>
                  <a:srgbClr val="FFFFFF"/>
                </a:solidFill>
              </a:defRPr>
            </a:lvl1pPr>
          </a:lstStyle>
          <a:p>
            <a:fld id="{E9935896-1EC9-4A95-B7BC-F7BD88AC3C72}" type="datetimeFigureOut">
              <a:rPr lang="zh-CN" altLang="en-US" smtClean="0"/>
            </a:fld>
            <a:endParaRPr lang="zh-CN" altLang="en-US"/>
          </a:p>
        </p:txBody>
      </p:sp>
      <p:sp>
        <p:nvSpPr>
          <p:cNvPr id="5" name="Footer Placeholder 4"/>
          <p:cNvSpPr>
            <a:spLocks noGrp="1"/>
          </p:cNvSpPr>
          <p:nvPr>
            <p:ph type="ftr" sz="quarter" idx="3"/>
          </p:nvPr>
        </p:nvSpPr>
        <p:spPr>
          <a:xfrm>
            <a:off x="2764639" y="6459785"/>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CN" altLang="en-US"/>
          </a:p>
        </p:txBody>
      </p:sp>
      <p:sp>
        <p:nvSpPr>
          <p:cNvPr id="6" name="Slide Number Placeholder 5"/>
          <p:cNvSpPr>
            <a:spLocks noGrp="1"/>
          </p:cNvSpPr>
          <p:nvPr>
            <p:ph type="sldNum" sz="quarter" idx="4"/>
          </p:nvPr>
        </p:nvSpPr>
        <p:spPr>
          <a:xfrm>
            <a:off x="7425344" y="6459785"/>
            <a:ext cx="984019" cy="365125"/>
          </a:xfrm>
          <a:prstGeom prst="rect">
            <a:avLst/>
          </a:prstGeom>
        </p:spPr>
        <p:txBody>
          <a:bodyPr vert="horz" lIns="91440" tIns="45720" rIns="91440" bIns="45720" rtlCol="0" anchor="ctr"/>
          <a:lstStyle>
            <a:lvl1pPr algn="r">
              <a:defRPr sz="1050">
                <a:solidFill>
                  <a:srgbClr val="FFFFFF"/>
                </a:solidFill>
              </a:defRPr>
            </a:lvl1pPr>
          </a:lstStyle>
          <a:p>
            <a:fld id="{4E3CA6E7-ADCC-43C2-B8E0-A769351FC0EC}" type="slidenum">
              <a:rPr lang="zh-CN" altLang="en-US" smtClean="0"/>
            </a:fld>
            <a:endParaRPr lang="zh-CN"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标题占位符 1"/>
          <p:cNvSpPr>
            <a:spLocks noGrp="1"/>
          </p:cNvSpPr>
          <p:nvPr>
            <p:ph type="title"/>
            <p:custDataLst>
              <p:tags r:id="rId19"/>
            </p:custDataLst>
          </p:nvPr>
        </p:nvSpPr>
        <p:spPr>
          <a:xfrm>
            <a:off x="501650" y="442913"/>
            <a:ext cx="8140700" cy="442912"/>
          </a:xfrm>
          <a:prstGeom prst="rect">
            <a:avLst/>
          </a:prstGeom>
          <a:noFill/>
          <a:ln w="9525">
            <a:noFill/>
          </a:ln>
        </p:spPr>
        <p:txBody>
          <a:bodyPr vert="horz" lIns="90000" tIns="46800" rIns="90000" bIns="46800" anchor="t"/>
          <a:p>
            <a:pPr lvl="0"/>
            <a:r>
              <a:rPr lang="zh-CN" altLang="en-US" dirty="0"/>
              <a:t>单击此处编辑母版标题样式</a:t>
            </a:r>
            <a:endParaRPr lang="zh-CN" altLang="en-US" dirty="0"/>
          </a:p>
        </p:txBody>
      </p:sp>
      <p:sp>
        <p:nvSpPr>
          <p:cNvPr id="5123" name="文本占位符 2"/>
          <p:cNvSpPr>
            <a:spLocks noGrp="1"/>
          </p:cNvSpPr>
          <p:nvPr>
            <p:ph type="body"/>
            <p:custDataLst>
              <p:tags r:id="rId20"/>
            </p:custDataLst>
          </p:nvPr>
        </p:nvSpPr>
        <p:spPr>
          <a:xfrm>
            <a:off x="501650" y="952500"/>
            <a:ext cx="8140700" cy="5389563"/>
          </a:xfrm>
          <a:prstGeom prst="rect">
            <a:avLst/>
          </a:prstGeom>
          <a:noFill/>
          <a:ln w="9525">
            <a:noFill/>
          </a:ln>
        </p:spPr>
        <p:txBody>
          <a:bodyPr vert="horz" lIns="90000" tIns="46800" rIns="90000" bIns="46800" anchor="t"/>
          <a:p>
            <a:pPr lvl="0"/>
            <a:r>
              <a:rPr lang="zh-CN" altLang="en-US" dirty="0"/>
              <a:t>单击此处编辑母版文本样式</a:t>
            </a:r>
            <a:endParaRPr lang="zh-CN" altLang="en-US" dirty="0"/>
          </a:p>
          <a:p>
            <a:pPr lvl="1" indent="-171450"/>
            <a:r>
              <a:rPr lang="zh-CN" altLang="en-US" dirty="0"/>
              <a:t>第二级</a:t>
            </a:r>
            <a:endParaRPr lang="zh-CN" altLang="en-US" dirty="0"/>
          </a:p>
          <a:p>
            <a:pPr lvl="2" indent="-171450"/>
            <a:r>
              <a:rPr lang="zh-CN" altLang="en-US" dirty="0"/>
              <a:t>第三级</a:t>
            </a:r>
            <a:endParaRPr lang="zh-CN" altLang="en-US" dirty="0"/>
          </a:p>
          <a:p>
            <a:pPr lvl="3" indent="-171450"/>
            <a:r>
              <a:rPr lang="zh-CN" altLang="en-US" dirty="0"/>
              <a:t>第四级</a:t>
            </a:r>
            <a:endParaRPr lang="zh-CN" altLang="en-US" dirty="0"/>
          </a:p>
          <a:p>
            <a:pPr lvl="4" indent="-171450"/>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60400" y="6350000"/>
            <a:ext cx="2024063" cy="315913"/>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pPr fontAlgn="base"/>
            <a:fld id="{760FBDFE-C587-4B4C-A407-44438C67B59E}" type="datetimeFigureOut">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custDataLst>
              <p:tags r:id="rId22"/>
            </p:custDataLst>
          </p:nvPr>
        </p:nvSpPr>
        <p:spPr>
          <a:xfrm>
            <a:off x="3087688" y="6350000"/>
            <a:ext cx="2968625" cy="315913"/>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pPr fontAlgn="base"/>
            <a:endParaRPr lang="zh-CN" altLang="en-US" strike="noStrike" noProof="1" dirty="0"/>
          </a:p>
        </p:txBody>
      </p:sp>
      <p:sp>
        <p:nvSpPr>
          <p:cNvPr id="6" name="灯片编号占位符 5"/>
          <p:cNvSpPr>
            <a:spLocks noGrp="1"/>
          </p:cNvSpPr>
          <p:nvPr>
            <p:ph type="sldNum" sz="quarter" idx="4"/>
            <p:custDataLst>
              <p:tags r:id="rId23"/>
            </p:custDataLst>
          </p:nvPr>
        </p:nvSpPr>
        <p:spPr>
          <a:xfrm>
            <a:off x="6457950" y="6350000"/>
            <a:ext cx="2025650" cy="315913"/>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pPr fontAlgn="base"/>
            <a:fld id="{49AE70B2-8BF9-45C0-BB95-33D1B9D3A854}" type="slidenum">
              <a:rPr lang="zh-CN" altLang="en-US" strike="noStrike" noProof="1" smtClean="0">
                <a:latin typeface="Calibri" panose="020F0502020204030204" pitchFamily="34" charset="0"/>
                <a:ea typeface="宋体" panose="02010600030101010101" pitchFamily="2" charset="-122"/>
                <a:cs typeface="+mn-cs"/>
              </a:rPr>
            </a:fld>
            <a:endParaRPr lang="zh-CN" altLang="en-US" strike="noStrike" noProof="1"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350" strike="noStrike" noProof="1"/>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hf sldNum="0" hdr="0" ftr="0" dt="0"/>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66.xml"/><Relationship Id="rId4" Type="http://schemas.openxmlformats.org/officeDocument/2006/relationships/tags" Target="../tags/tag96.xml"/><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66.xml"/><Relationship Id="rId3" Type="http://schemas.openxmlformats.org/officeDocument/2006/relationships/tags" Target="../tags/tag97.xml"/><Relationship Id="rId2" Type="http://schemas.openxmlformats.org/officeDocument/2006/relationships/image" Target="../media/image24.png"/><Relationship Id="rId1"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4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7.png"/><Relationship Id="rId1"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0418" name="图片 1" descr="lALPDgQ9rTUjDpHNAePNAh0_541_483_副本"/>
          <p:cNvPicPr>
            <a:picLocks noChangeAspect="1"/>
          </p:cNvPicPr>
          <p:nvPr/>
        </p:nvPicPr>
        <p:blipFill>
          <a:blip r:embed="rId1"/>
          <a:stretch>
            <a:fillRect/>
          </a:stretch>
        </p:blipFill>
        <p:spPr>
          <a:xfrm>
            <a:off x="5203825" y="3333750"/>
            <a:ext cx="3948113" cy="3524250"/>
          </a:xfrm>
          <a:prstGeom prst="rect">
            <a:avLst/>
          </a:prstGeom>
          <a:noFill/>
          <a:ln w="9525">
            <a:noFill/>
          </a:ln>
        </p:spPr>
      </p:pic>
      <p:pic>
        <p:nvPicPr>
          <p:cNvPr id="60419" name="图片 9" descr="无标题_副本"/>
          <p:cNvPicPr>
            <a:picLocks noChangeAspect="1"/>
          </p:cNvPicPr>
          <p:nvPr/>
        </p:nvPicPr>
        <p:blipFill>
          <a:blip r:embed="rId2"/>
          <a:stretch>
            <a:fillRect/>
          </a:stretch>
        </p:blipFill>
        <p:spPr>
          <a:xfrm>
            <a:off x="106363" y="127000"/>
            <a:ext cx="1901825" cy="763588"/>
          </a:xfrm>
          <a:prstGeom prst="rect">
            <a:avLst/>
          </a:prstGeom>
          <a:noFill/>
          <a:ln w="9525">
            <a:noFill/>
          </a:ln>
        </p:spPr>
      </p:pic>
      <p:pic>
        <p:nvPicPr>
          <p:cNvPr id="3" name="图片 2" descr="肖新民照片_20191203212153"/>
          <p:cNvPicPr>
            <a:picLocks noChangeAspect="1"/>
          </p:cNvPicPr>
          <p:nvPr/>
        </p:nvPicPr>
        <p:blipFill>
          <a:blip r:embed="rId3"/>
          <a:stretch>
            <a:fillRect/>
          </a:stretch>
        </p:blipFill>
        <p:spPr>
          <a:xfrm>
            <a:off x="465455" y="1697355"/>
            <a:ext cx="2538095" cy="3807460"/>
          </a:xfrm>
          <a:prstGeom prst="ellipse">
            <a:avLst/>
          </a:prstGeom>
        </p:spPr>
      </p:pic>
      <p:sp>
        <p:nvSpPr>
          <p:cNvPr id="4" name="文本框 3"/>
          <p:cNvSpPr txBox="1"/>
          <p:nvPr/>
        </p:nvSpPr>
        <p:spPr>
          <a:xfrm>
            <a:off x="3348990" y="1318895"/>
            <a:ext cx="5572760" cy="4292600"/>
          </a:xfrm>
          <a:prstGeom prst="rect">
            <a:avLst/>
          </a:prstGeom>
          <a:noFill/>
        </p:spPr>
        <p:txBody>
          <a:bodyPr wrap="square">
            <a:spAutoFit/>
          </a:bodyPr>
          <a:p>
            <a:pPr eaLnBrk="0" hangingPunct="0">
              <a:lnSpc>
                <a:spcPct val="150000"/>
              </a:lnSpc>
            </a:pPr>
            <a:r>
              <a:rPr kumimoji="0" lang="zh-CN" altLang="en-US" sz="2000" b="1" kern="1200" cap="none" spc="0" normalizeH="0" baseline="0" noProof="1">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rPr>
              <a:t>肖新民</a:t>
            </a:r>
            <a:endParaRPr kumimoji="0" lang="zh-CN" altLang="en-US" sz="2000" b="1" kern="1200" cap="none" spc="0" normalizeH="0" baseline="0" noProof="1">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endParaRPr>
          </a:p>
          <a:p>
            <a:pPr eaLnBrk="0" hangingPunct="0">
              <a:lnSpc>
                <a:spcPct val="150000"/>
              </a:lnSpc>
            </a:pPr>
            <a:r>
              <a:rPr lang="zh-CN" altLang="en-US" noProof="1" dirty="0">
                <a:latin typeface="微软雅黑" panose="020B0503020204020204" pitchFamily="34" charset="-122"/>
                <a:ea typeface="微软雅黑" panose="020B0503020204020204" pitchFamily="34" charset="-122"/>
                <a:cs typeface="微软雅黑" panose="020B0503020204020204" pitchFamily="34" charset="-122"/>
                <a:sym typeface="+mn-ea"/>
              </a:rPr>
              <a:t>水利部科技推广与产业处原处长/教高</a:t>
            </a:r>
            <a:endParaRPr lang="zh-CN" altLang="en-US" noProof="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0" hangingPunct="0">
              <a:lnSpc>
                <a:spcPct val="150000"/>
              </a:lnSpc>
            </a:pPr>
            <a:r>
              <a:rPr lang="zh-CN" altLang="en-US" noProof="1" dirty="0">
                <a:latin typeface="微软雅黑" panose="020B0503020204020204" pitchFamily="34" charset="-122"/>
                <a:ea typeface="微软雅黑" panose="020B0503020204020204" pitchFamily="34" charset="-122"/>
                <a:cs typeface="微软雅黑" panose="020B0503020204020204" pitchFamily="34" charset="-122"/>
                <a:sym typeface="+mn-ea"/>
              </a:rPr>
              <a:t>全国合同节水产业创新联盟(筹)理事长</a:t>
            </a:r>
            <a:endParaRPr lang="zh-CN" altLang="en-US" noProof="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0" hangingPunct="0">
              <a:lnSpc>
                <a:spcPct val="150000"/>
              </a:lnSpc>
            </a:pPr>
            <a:r>
              <a:rPr lang="zh-CN" altLang="en-US" noProof="1" dirty="0">
                <a:latin typeface="微软雅黑" panose="020B0503020204020204" pitchFamily="34" charset="-122"/>
                <a:ea typeface="微软雅黑" panose="020B0503020204020204" pitchFamily="34" charset="-122"/>
                <a:cs typeface="微软雅黑" panose="020B0503020204020204" pitchFamily="34" charset="-122"/>
                <a:sym typeface="+mn-ea"/>
              </a:rPr>
              <a:t> 水资源管理与节水与水环境治理新技术推广机制研究</a:t>
            </a:r>
            <a:endParaRPr lang="zh-CN" altLang="en-US" noProof="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0" hangingPunct="0">
              <a:lnSpc>
                <a:spcPct val="150000"/>
              </a:lnSpc>
            </a:pPr>
            <a:r>
              <a:rPr lang="zh-CN" altLang="en-US" noProof="1" dirty="0">
                <a:latin typeface="微软雅黑" panose="020B0503020204020204" pitchFamily="34" charset="-122"/>
                <a:ea typeface="微软雅黑" panose="020B0503020204020204" pitchFamily="34" charset="-122"/>
                <a:cs typeface="微软雅黑" panose="020B0503020204020204" pitchFamily="34" charset="-122"/>
                <a:sym typeface="+mn-ea"/>
              </a:rPr>
              <a:t>在全国率先提出合同节水管理的概念</a:t>
            </a:r>
            <a:endParaRPr lang="zh-CN" altLang="en-US" noProof="1"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eaLnBrk="0" hangingPunct="0">
              <a:lnSpc>
                <a:spcPct val="150000"/>
              </a:lnSpc>
            </a:pPr>
            <a:r>
              <a:rPr lang="zh-CN" altLang="en-US" noProof="1" dirty="0">
                <a:latin typeface="微软雅黑" panose="020B0503020204020204" pitchFamily="34" charset="-122"/>
                <a:ea typeface="微软雅黑" panose="020B0503020204020204" pitchFamily="34" charset="-122"/>
                <a:cs typeface="微软雅黑" panose="020B0503020204020204" pitchFamily="34" charset="-122"/>
                <a:sym typeface="+mn-ea"/>
              </a:rPr>
              <a:t>发表《高耗水行业水资源循环利用的思考》、《合同水资源管理模式初探》、《水资源管理引入合同管理模式是两手发力的有效形式》和《水资源价值评价理论下水生态治理工程运行模式探讨》多篇论文及文章成为水利行业开展合同节水工作的基础</a:t>
            </a:r>
            <a:endParaRPr lang="zh-CN" altLang="en-US" noProof="1" dirty="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4"/>
    </p:custDataLst>
  </p:cSld>
  <p:clrMapOvr>
    <a:masterClrMapping/>
  </p:clrMapOvr>
  <p:transition>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0074" y="1941013"/>
            <a:ext cx="1516380" cy="321945"/>
          </a:xfrm>
          <a:prstGeom prst="rect">
            <a:avLst/>
          </a:prstGeom>
        </p:spPr>
        <p:txBody>
          <a:bodyPr wrap="none">
            <a:spAutoFit/>
          </a:bodyPr>
          <a:lstStyle/>
          <a:p>
            <a:r>
              <a:rPr lang="zh-CN" altLang="en-US" sz="1500" b="1" dirty="0">
                <a:solidFill>
                  <a:srgbClr val="2D2D8A"/>
                </a:solidFill>
                <a:latin typeface="微软雅黑" panose="020B0503020204020204" pitchFamily="34" charset="-122"/>
                <a:ea typeface="微软雅黑" panose="020B0503020204020204" pitchFamily="34" charset="-122"/>
              </a:rPr>
              <a:t>节水效益分享型</a:t>
            </a:r>
            <a:endParaRPr lang="zh-CN" altLang="en-US" sz="1500" b="1" dirty="0">
              <a:solidFill>
                <a:srgbClr val="2D2D8A"/>
              </a:solidFill>
              <a:latin typeface="微软雅黑" panose="020B0503020204020204" pitchFamily="34" charset="-122"/>
              <a:ea typeface="微软雅黑" panose="020B0503020204020204" pitchFamily="34" charset="-122"/>
            </a:endParaRPr>
          </a:p>
        </p:txBody>
      </p:sp>
      <p:sp>
        <p:nvSpPr>
          <p:cNvPr id="3" name="矩形 2"/>
          <p:cNvSpPr/>
          <p:nvPr/>
        </p:nvSpPr>
        <p:spPr>
          <a:xfrm>
            <a:off x="809585" y="981654"/>
            <a:ext cx="4297680" cy="506730"/>
          </a:xfrm>
          <a:prstGeom prst="rect">
            <a:avLst/>
          </a:prstGeom>
        </p:spPr>
        <p:txBody>
          <a:bodyPr wrap="none">
            <a:spAutoFit/>
          </a:bodyPr>
          <a:lstStyle/>
          <a:p>
            <a:pPr lvl="0">
              <a:lnSpc>
                <a:spcPct val="150000"/>
              </a:lnSpc>
              <a:spcBef>
                <a:spcPct val="20000"/>
              </a:spcBef>
              <a:buClr>
                <a:srgbClr val="004F87"/>
              </a:buClr>
            </a:pP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用水户购买节水效果服务的合同节水管理</a:t>
            </a:r>
            <a:endPar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文本框 3"/>
          <p:cNvSpPr txBox="1"/>
          <p:nvPr/>
        </p:nvSpPr>
        <p:spPr>
          <a:xfrm>
            <a:off x="374073" y="2287262"/>
            <a:ext cx="7647709" cy="1129665"/>
          </a:xfrm>
          <a:prstGeom prst="rect">
            <a:avLst/>
          </a:prstGeom>
          <a:noFill/>
        </p:spPr>
        <p:txBody>
          <a:bodyPr wrap="square" rtlCol="0">
            <a:spAutoFit/>
          </a:bodyPr>
          <a:lstStyle/>
          <a:p>
            <a:pPr>
              <a:lnSpc>
                <a:spcPct val="15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      用水户与节水服务公司签订节水服务合同，由节水服务公司投入资金技术和管理服务，双方约定以以往用水量为基准，减去改造后实际用水量作为节水量，按照节水直接效益分享节水收益。</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2545997" y="3618295"/>
            <a:ext cx="2887345" cy="321945"/>
          </a:xfrm>
          <a:prstGeom prst="rect">
            <a:avLst/>
          </a:prstGeom>
        </p:spPr>
        <p:txBody>
          <a:bodyPr wrap="none">
            <a:spAutoFit/>
          </a:bodyPr>
          <a:lstStyle/>
          <a:p>
            <a:r>
              <a:rPr lang="zh-CN" altLang="en-US" sz="1500" b="1" dirty="0">
                <a:solidFill>
                  <a:srgbClr val="000000"/>
                </a:solidFill>
                <a:latin typeface="微软雅黑" panose="020B0503020204020204" pitchFamily="34" charset="-122"/>
                <a:ea typeface="微软雅黑" panose="020B0503020204020204" pitchFamily="34" charset="-122"/>
              </a:rPr>
              <a:t>以往用水量</a:t>
            </a:r>
            <a:r>
              <a:rPr lang="en-US" altLang="zh-CN" sz="1500" b="1" dirty="0">
                <a:solidFill>
                  <a:srgbClr val="000000"/>
                </a:solidFill>
                <a:latin typeface="微软雅黑" panose="020B0503020204020204" pitchFamily="34" charset="-122"/>
                <a:ea typeface="微软雅黑" panose="020B0503020204020204" pitchFamily="34" charset="-122"/>
              </a:rPr>
              <a:t>-</a:t>
            </a:r>
            <a:r>
              <a:rPr lang="zh-CN" altLang="en-US" sz="1500" b="1" dirty="0">
                <a:solidFill>
                  <a:srgbClr val="000000"/>
                </a:solidFill>
                <a:latin typeface="微软雅黑" panose="020B0503020204020204" pitchFamily="34" charset="-122"/>
                <a:ea typeface="微软雅黑" panose="020B0503020204020204" pitchFamily="34" charset="-122"/>
              </a:rPr>
              <a:t>实际用水量</a:t>
            </a:r>
            <a:r>
              <a:rPr lang="en-US" altLang="zh-CN" sz="1500" b="1" dirty="0">
                <a:solidFill>
                  <a:srgbClr val="000000"/>
                </a:solidFill>
                <a:latin typeface="微软雅黑" panose="020B0503020204020204" pitchFamily="34" charset="-122"/>
                <a:ea typeface="微软雅黑" panose="020B0503020204020204" pitchFamily="34" charset="-122"/>
              </a:rPr>
              <a:t>=</a:t>
            </a:r>
            <a:r>
              <a:rPr lang="zh-CN" altLang="en-US" sz="1500" b="1" dirty="0">
                <a:solidFill>
                  <a:srgbClr val="000000"/>
                </a:solidFill>
                <a:latin typeface="微软雅黑" panose="020B0503020204020204" pitchFamily="34" charset="-122"/>
                <a:ea typeface="微软雅黑" panose="020B0503020204020204" pitchFamily="34" charset="-122"/>
              </a:rPr>
              <a:t>节水量</a:t>
            </a:r>
            <a:endParaRPr lang="zh-CN" altLang="en-US" sz="1500" b="1" dirty="0">
              <a:latin typeface="微软雅黑" panose="020B0503020204020204" pitchFamily="34" charset="-122"/>
              <a:ea typeface="微软雅黑" panose="020B0503020204020204" pitchFamily="34" charset="-122"/>
            </a:endParaRPr>
          </a:p>
        </p:txBody>
      </p:sp>
      <p:sp>
        <p:nvSpPr>
          <p:cNvPr id="6" name="矩形 5"/>
          <p:cNvSpPr/>
          <p:nvPr/>
        </p:nvSpPr>
        <p:spPr>
          <a:xfrm>
            <a:off x="477982" y="4566081"/>
            <a:ext cx="7678882" cy="783590"/>
          </a:xfrm>
          <a:prstGeom prst="rect">
            <a:avLst/>
          </a:prstGeom>
        </p:spPr>
        <p:txBody>
          <a:bodyPr wrap="square">
            <a:spAutoFit/>
          </a:bodyPr>
          <a:lstStyle/>
          <a:p>
            <a:pPr>
              <a:lnSpc>
                <a:spcPct val="150000"/>
              </a:lnSpc>
            </a:pP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合同期可达</a:t>
            </a:r>
            <a:r>
              <a:rPr lang="en-US" altLang="zh-CN" sz="1500" dirty="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rPr>
              <a:t>年以上，双方分享比例可以自行约定。一般情况下，前期节水服务公司占比较大，逐渐降低。</a:t>
            </a:r>
            <a:endParaRPr lang="zh-CN" altLang="en-US" sz="15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2733548" y="4092188"/>
            <a:ext cx="2515870" cy="321945"/>
          </a:xfrm>
          <a:prstGeom prst="rect">
            <a:avLst/>
          </a:prstGeom>
        </p:spPr>
        <p:txBody>
          <a:bodyPr wrap="none">
            <a:spAutoFit/>
          </a:bodyPr>
          <a:lstStyle/>
          <a:p>
            <a:r>
              <a:rPr lang="zh-CN" altLang="en-US" sz="1500" b="1" dirty="0">
                <a:solidFill>
                  <a:srgbClr val="000000"/>
                </a:solidFill>
                <a:latin typeface="微软雅黑" panose="020B0503020204020204" pitchFamily="34" charset="-122"/>
                <a:ea typeface="微软雅黑" panose="020B0503020204020204" pitchFamily="34" charset="-122"/>
              </a:rPr>
              <a:t>节水效益</a:t>
            </a:r>
            <a:r>
              <a:rPr lang="en-US" altLang="zh-CN" sz="1500" b="1" dirty="0">
                <a:solidFill>
                  <a:srgbClr val="000000"/>
                </a:solidFill>
                <a:latin typeface="微软雅黑" panose="020B0503020204020204" pitchFamily="34" charset="-122"/>
                <a:ea typeface="微软雅黑" panose="020B0503020204020204" pitchFamily="34" charset="-122"/>
              </a:rPr>
              <a:t>=</a:t>
            </a:r>
            <a:r>
              <a:rPr lang="zh-CN" altLang="en-US" sz="1500" b="1" dirty="0">
                <a:solidFill>
                  <a:srgbClr val="000000"/>
                </a:solidFill>
                <a:latin typeface="微软雅黑" panose="020B0503020204020204" pitchFamily="34" charset="-122"/>
                <a:ea typeface="微软雅黑" panose="020B0503020204020204" pitchFamily="34" charset="-122"/>
              </a:rPr>
              <a:t>节水量*用水价格</a:t>
            </a:r>
            <a:endParaRPr lang="zh-CN" altLang="en-US" sz="1500" b="1"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77077" y="2055231"/>
            <a:ext cx="2619414" cy="321945"/>
          </a:xfrm>
          <a:prstGeom prst="rect">
            <a:avLst/>
          </a:prstGeom>
          <a:noFill/>
        </p:spPr>
        <p:txBody>
          <a:bodyPr wrap="square" rtlCol="0">
            <a:spAutoFit/>
          </a:bodyPr>
          <a:lstStyle/>
          <a:p>
            <a:pPr marR="0" lvl="0" indent="0" fontAlgn="auto">
              <a:lnSpc>
                <a:spcPct val="100000"/>
              </a:lnSpc>
              <a:spcBef>
                <a:spcPts val="0"/>
              </a:spcBef>
              <a:spcAft>
                <a:spcPts val="0"/>
              </a:spcAft>
              <a:buClrTx/>
              <a:buSzTx/>
              <a:buFontTx/>
              <a:buNone/>
              <a:defRPr/>
            </a:pPr>
            <a:r>
              <a:rPr lang="zh-CN" altLang="en-US" sz="1500" b="1" dirty="0">
                <a:solidFill>
                  <a:srgbClr val="2D2D8A"/>
                </a:solidFill>
                <a:latin typeface="微软雅黑" panose="020B0503020204020204" pitchFamily="34" charset="-122"/>
                <a:ea typeface="微软雅黑" panose="020B0503020204020204" pitchFamily="34" charset="-122"/>
              </a:rPr>
              <a:t>节水效益分享型存在的问题</a:t>
            </a:r>
            <a:endParaRPr lang="zh-CN" altLang="en-US" sz="1500" b="1" dirty="0">
              <a:solidFill>
                <a:srgbClr val="2D2D8A"/>
              </a:solidFill>
              <a:latin typeface="微软雅黑" panose="020B0503020204020204" pitchFamily="34" charset="-122"/>
              <a:ea typeface="微软雅黑" panose="020B0503020204020204" pitchFamily="34" charset="-122"/>
            </a:endParaRPr>
          </a:p>
        </p:txBody>
      </p:sp>
      <p:sp>
        <p:nvSpPr>
          <p:cNvPr id="6" name="矩形 5"/>
          <p:cNvSpPr/>
          <p:nvPr/>
        </p:nvSpPr>
        <p:spPr>
          <a:xfrm>
            <a:off x="2483651" y="2864891"/>
            <a:ext cx="2971165" cy="36830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节水效益</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节水量*用水价格</a:t>
            </a:r>
            <a:endPar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477077" y="3454676"/>
            <a:ext cx="8199332" cy="1938020"/>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1. </a:t>
            </a:r>
            <a:r>
              <a:rPr kumimoji="0" lang="zh-CN" altLang="en-US" sz="15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用水价格越低，节水效益越低，节水改造的动力越小；</a:t>
            </a:r>
            <a:endParaRPr kumimoji="0" lang="zh-CN" altLang="en-US" sz="15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2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2. </a:t>
            </a:r>
            <a:r>
              <a:rPr kumimoji="0" lang="zh-CN" altLang="en-US" sz="15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原来用水量越大，改造后的节水量越大，效益越好，原来浪费现象无过还有功，有碍公正公平；</a:t>
            </a:r>
            <a:endParaRPr kumimoji="0" lang="en-US" altLang="zh-CN" sz="15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200000"/>
              </a:lnSpc>
              <a:spcBef>
                <a:spcPts val="0"/>
              </a:spcBef>
              <a:spcAft>
                <a:spcPts val="0"/>
              </a:spcAft>
              <a:buClrTx/>
              <a:buSzTx/>
              <a:buFontTx/>
              <a:buNone/>
              <a:defRPr/>
            </a:pPr>
            <a:r>
              <a:rPr kumimoji="0" lang="en-US" altLang="zh-CN" sz="15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3. </a:t>
            </a:r>
            <a:r>
              <a:rPr kumimoji="0" lang="zh-CN" altLang="en-US" sz="15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分享比例</a:t>
            </a:r>
            <a:r>
              <a:rPr lang="zh-CN" altLang="en-US" sz="1500" dirty="0">
                <a:solidFill>
                  <a:srgbClr val="000000">
                    <a:lumMod val="75000"/>
                    <a:lumOff val="25000"/>
                  </a:srgbClr>
                </a:solidFill>
                <a:latin typeface="微软雅黑" panose="020B0503020204020204" pitchFamily="34" charset="-122"/>
                <a:ea typeface="微软雅黑" panose="020B0503020204020204" pitchFamily="34" charset="-122"/>
              </a:rPr>
              <a:t>需要双方谈判确定</a:t>
            </a:r>
            <a:r>
              <a:rPr kumimoji="0" lang="zh-CN" altLang="en-US" sz="15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容易出现争议。</a:t>
            </a:r>
            <a:endParaRPr kumimoji="0" lang="en-US" altLang="zh-CN" sz="15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809585" y="981654"/>
            <a:ext cx="4297680" cy="506730"/>
          </a:xfrm>
          <a:prstGeom prst="rect">
            <a:avLst/>
          </a:prstGeom>
        </p:spPr>
        <p:txBody>
          <a:bodyPr wrap="none">
            <a:spAutoFit/>
          </a:bodyPr>
          <a:lstStyle/>
          <a:p>
            <a:pPr lvl="0">
              <a:lnSpc>
                <a:spcPct val="150000"/>
              </a:lnSpc>
              <a:spcBef>
                <a:spcPct val="20000"/>
              </a:spcBef>
              <a:buClr>
                <a:srgbClr val="004F87"/>
              </a:buClr>
            </a:pP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用水户购买节水效果服务的合同节水管理</a:t>
            </a:r>
            <a:endPar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43931" y="2019681"/>
            <a:ext cx="2849880" cy="321945"/>
          </a:xfrm>
          <a:prstGeom prst="rect">
            <a:avLst/>
          </a:prstGeom>
        </p:spPr>
        <p:txBody>
          <a:bodyPr wrap="none">
            <a:spAutoFit/>
          </a:bodyPr>
          <a:lstStyle/>
          <a:p>
            <a:pPr>
              <a:defRPr/>
            </a:pPr>
            <a:r>
              <a:rPr lang="zh-CN" altLang="en-US" sz="1500" b="1" dirty="0">
                <a:solidFill>
                  <a:srgbClr val="2D2D8A"/>
                </a:solidFill>
                <a:latin typeface="微软雅黑" panose="020B0503020204020204" pitchFamily="34" charset="-122"/>
                <a:ea typeface="微软雅黑" panose="020B0503020204020204" pitchFamily="34" charset="-122"/>
              </a:rPr>
              <a:t>节水效果保证或用水费用托管型</a:t>
            </a:r>
            <a:endParaRPr lang="zh-CN" altLang="en-US" sz="1500" b="1" dirty="0">
              <a:solidFill>
                <a:srgbClr val="2D2D8A"/>
              </a:solidFill>
              <a:latin typeface="微软雅黑" panose="020B0503020204020204" pitchFamily="34" charset="-122"/>
              <a:ea typeface="微软雅黑" panose="020B0503020204020204" pitchFamily="34" charset="-122"/>
            </a:endParaRPr>
          </a:p>
        </p:txBody>
      </p:sp>
      <p:sp>
        <p:nvSpPr>
          <p:cNvPr id="4" name="矩形 3"/>
          <p:cNvSpPr/>
          <p:nvPr/>
        </p:nvSpPr>
        <p:spPr>
          <a:xfrm>
            <a:off x="402771" y="2472786"/>
            <a:ext cx="7909956" cy="3014980"/>
          </a:xfrm>
          <a:prstGeom prst="rect">
            <a:avLst/>
          </a:prstGeom>
        </p:spPr>
        <p:txBody>
          <a:bodyPr wrap="square">
            <a:spAutoFit/>
          </a:bodyPr>
          <a:lstStyle/>
          <a:p>
            <a:pPr marL="0" marR="0" lvl="0" indent="0" algn="l" defTabSz="457200" rtl="0" eaLnBrk="1" fontAlgn="auto" latinLnBrk="0" hangingPunct="1">
              <a:lnSpc>
                <a:spcPct val="150000"/>
              </a:lnSpc>
              <a:spcBef>
                <a:spcPts val="600"/>
              </a:spcBef>
              <a:spcAft>
                <a:spcPts val="0"/>
              </a:spcAft>
              <a:buClrTx/>
              <a:buSzTx/>
              <a:buFontTx/>
              <a:buNone/>
              <a:defRPr/>
            </a:pPr>
            <a:r>
              <a:rPr kumimoji="0" lang="zh-CN" altLang="en-US" sz="15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       节水效果保证型是用水户与节水服务公司达成一致意见，签订合同，以水户每年用水量下降一定比例，最终达到较低用水量为标的，用水户每年付出固定费用，由节水服务公司投入资金进行节水改造。</a:t>
            </a:r>
            <a:r>
              <a:rPr kumimoji="0" lang="zh-CN" altLang="en-US" sz="15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收益与用水价格没有直接关系。</a:t>
            </a:r>
            <a:endParaRPr kumimoji="0" lang="en-US" altLang="zh-CN" sz="15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150000"/>
              </a:lnSpc>
              <a:spcBef>
                <a:spcPts val="600"/>
              </a:spcBef>
              <a:spcAft>
                <a:spcPts val="0"/>
              </a:spcAft>
              <a:buClrTx/>
              <a:buSzTx/>
              <a:buFontTx/>
              <a:buNone/>
              <a:defRPr/>
            </a:pPr>
            <a:r>
              <a:rPr kumimoji="0" lang="zh-CN" altLang="en-US" sz="15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rPr>
              <a:t>       托管用水费用型是用水户与节水服务公司达成一致意见，签订合同，用水户每年支付节水服务公司一定的经费，节水服务公司实施节水改造工程，将用水量降低，从中赚取差价，获得收益。</a:t>
            </a:r>
            <a:endParaRPr kumimoji="0" lang="en-US" altLang="zh-CN" sz="1500" b="0" i="0" u="none" strike="noStrike" kern="1200" cap="none" spc="0" normalizeH="0" baseline="0" noProof="0" dirty="0">
              <a:ln>
                <a:noFill/>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auto" latinLnBrk="0" hangingPunct="1">
              <a:lnSpc>
                <a:spcPct val="150000"/>
              </a:lnSpc>
              <a:spcBef>
                <a:spcPts val="600"/>
              </a:spcBef>
              <a:spcAft>
                <a:spcPts val="0"/>
              </a:spcAft>
              <a:buClrTx/>
              <a:buSzTx/>
              <a:buFontTx/>
              <a:buNone/>
              <a:defRPr/>
            </a:pPr>
            <a:r>
              <a:rPr kumimoji="0" lang="zh-CN" altLang="en-US" sz="15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       </a:t>
            </a:r>
            <a:r>
              <a:rPr kumimoji="0" lang="zh-CN" altLang="en-US"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存在的问题：</a:t>
            </a:r>
            <a:r>
              <a:rPr lang="zh-CN" altLang="en-US" sz="1500" b="1" dirty="0">
                <a:latin typeface="微软雅黑" panose="020B0503020204020204" pitchFamily="34" charset="-122"/>
                <a:ea typeface="微软雅黑" panose="020B0503020204020204" pitchFamily="34" charset="-122"/>
              </a:rPr>
              <a:t>服务</a:t>
            </a:r>
            <a:r>
              <a:rPr kumimoji="0" lang="zh-CN" altLang="en-US"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费用不用与水价直接挂钩，高于水价，价格确定依据不够充分，人为影响比较大！</a:t>
            </a:r>
            <a:endParaRPr kumimoji="0" lang="zh-CN" altLang="en-US"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5" name="矩形 4"/>
          <p:cNvSpPr/>
          <p:nvPr/>
        </p:nvSpPr>
        <p:spPr>
          <a:xfrm>
            <a:off x="809585" y="981654"/>
            <a:ext cx="4297680" cy="506730"/>
          </a:xfrm>
          <a:prstGeom prst="rect">
            <a:avLst/>
          </a:prstGeom>
        </p:spPr>
        <p:txBody>
          <a:bodyPr wrap="none">
            <a:spAutoFit/>
          </a:bodyPr>
          <a:lstStyle/>
          <a:p>
            <a:pPr lvl="0">
              <a:lnSpc>
                <a:spcPct val="150000"/>
              </a:lnSpc>
              <a:spcBef>
                <a:spcPct val="20000"/>
              </a:spcBef>
              <a:buClr>
                <a:srgbClr val="004F87"/>
              </a:buClr>
            </a:pP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用水户购买节水效果服务的合同节水管理</a:t>
            </a:r>
            <a:endPar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3663" y="2108723"/>
            <a:ext cx="8567245" cy="3607435"/>
          </a:xfrm>
          <a:prstGeom prst="rect">
            <a:avLst/>
          </a:prstGeom>
        </p:spPr>
        <p:txBody>
          <a:bodyPr wrap="square">
            <a:spAutoFit/>
          </a:bodyPr>
          <a:lstStyle/>
          <a:p>
            <a:pPr marL="342900" indent="-342900">
              <a:lnSpc>
                <a:spcPct val="135000"/>
              </a:lnSpc>
              <a:spcBef>
                <a:spcPts val="600"/>
              </a:spcBef>
              <a:buFont typeface="Wingdings" panose="05000000000000000000" pitchFamily="2" charset="2"/>
              <a:buChar char="Ø"/>
            </a:pPr>
            <a:r>
              <a:rPr lang="zh-CN" altLang="en-US" sz="1350" dirty="0">
                <a:latin typeface="微软雅黑" panose="020B0503020204020204" pitchFamily="34" charset="-122"/>
                <a:ea typeface="微软雅黑" panose="020B0503020204020204" pitchFamily="34" charset="-122"/>
              </a:rPr>
              <a:t>如果合同节水管理采用与合同能源相同的用水户和节水公司共同分享节水效益等方式，由于没有解决水资源的价格太低的根本问题，大部分用水行业的合同节水管理项目获利较低，投资节水工程不能普遍获得较高的收益，市场就不能充分发挥作用，很难大规模推广实施。</a:t>
            </a:r>
            <a:endParaRPr lang="en-US" altLang="zh-CN" sz="1350" dirty="0">
              <a:latin typeface="微软雅黑" panose="020B0503020204020204" pitchFamily="34" charset="-122"/>
              <a:ea typeface="微软雅黑" panose="020B0503020204020204" pitchFamily="34" charset="-122"/>
            </a:endParaRPr>
          </a:p>
          <a:p>
            <a:pPr marL="342900" indent="-342900">
              <a:lnSpc>
                <a:spcPct val="135000"/>
              </a:lnSpc>
              <a:spcBef>
                <a:spcPts val="600"/>
              </a:spcBef>
              <a:buFont typeface="Wingdings" panose="05000000000000000000" pitchFamily="2" charset="2"/>
              <a:buChar char="Ø"/>
            </a:pPr>
            <a:r>
              <a:rPr lang="zh-CN" altLang="en-US" sz="1350" dirty="0">
                <a:latin typeface="微软雅黑" panose="020B0503020204020204" pitchFamily="34" charset="-122"/>
                <a:ea typeface="微软雅黑" panose="020B0503020204020204" pitchFamily="34" charset="-122"/>
              </a:rPr>
              <a:t>由于采用以往平均用水量或水费为节水效果计算依据，以往用水量越大或水费越多的项目，改造后节水量越大、水费越低、节水收益也高。如果两个相同规模的用水户，一个管理规范，用水设备维护的较好，每年平均用水量较低、水费也低。一个管理松散，到处跑冒滴漏，平均用水量很大、水费很高。采用同样的手段实行合同节水管理进行节水改造，节水量的参考依据都是平均用水量。那么管理差的用水户却能获得更多的收益，如果这个用水户是公共机构，就有瓜分公共资产之嫌疑，</a:t>
            </a:r>
            <a:r>
              <a:rPr lang="en-US" altLang="zh-CN" sz="1350" dirty="0">
                <a:latin typeface="微软雅黑" panose="020B0503020204020204" pitchFamily="34" charset="-122"/>
                <a:ea typeface="微软雅黑" panose="020B0503020204020204" pitchFamily="34" charset="-122"/>
              </a:rPr>
              <a:t>”</a:t>
            </a:r>
            <a:r>
              <a:rPr lang="zh-CN" altLang="en-US" sz="1350" dirty="0">
                <a:latin typeface="微软雅黑" panose="020B0503020204020204" pitchFamily="34" charset="-122"/>
                <a:ea typeface="微软雅黑" panose="020B0503020204020204" pitchFamily="34" charset="-122"/>
              </a:rPr>
              <a:t>贪污和浪费是极大的犯罪</a:t>
            </a:r>
            <a:r>
              <a:rPr lang="en-US" altLang="zh-CN" sz="1350" dirty="0">
                <a:latin typeface="微软雅黑" panose="020B0503020204020204" pitchFamily="34" charset="-122"/>
                <a:ea typeface="微软雅黑" panose="020B0503020204020204" pitchFamily="34" charset="-122"/>
              </a:rPr>
              <a:t>”</a:t>
            </a:r>
            <a:r>
              <a:rPr lang="zh-CN" altLang="en-US" sz="1350" dirty="0">
                <a:latin typeface="微软雅黑" panose="020B0503020204020204" pitchFamily="34" charset="-122"/>
                <a:ea typeface="微软雅黑" panose="020B0503020204020204" pitchFamily="34" charset="-122"/>
              </a:rPr>
              <a:t>这句话就会改写成越是浪费越赚钱了，严重破坏了公正公平的社会基本准则，只有在私营企业推行这种模式才能避免这种现象。</a:t>
            </a:r>
            <a:endParaRPr lang="en-US" altLang="zh-CN" sz="1350" dirty="0">
              <a:latin typeface="微软雅黑" panose="020B0503020204020204" pitchFamily="34" charset="-122"/>
              <a:ea typeface="微软雅黑" panose="020B0503020204020204" pitchFamily="34" charset="-122"/>
            </a:endParaRPr>
          </a:p>
          <a:p>
            <a:pPr marL="342900" indent="-342900">
              <a:lnSpc>
                <a:spcPct val="135000"/>
              </a:lnSpc>
              <a:spcBef>
                <a:spcPts val="600"/>
              </a:spcBef>
              <a:buFont typeface="Wingdings" panose="05000000000000000000" pitchFamily="2" charset="2"/>
              <a:buChar char="Ø"/>
            </a:pPr>
            <a:r>
              <a:rPr lang="zh-CN" altLang="en-US" sz="1350" dirty="0">
                <a:latin typeface="微软雅黑" panose="020B0503020204020204" pitchFamily="34" charset="-122"/>
                <a:ea typeface="微软雅黑" panose="020B0503020204020204" pitchFamily="34" charset="-122"/>
              </a:rPr>
              <a:t>签订合同节水项目合同条款的重要指标，如：效益分享比例的确定，节水保障率，托管水费数额等的确定，人为因素影响过大、缺乏科学依据。</a:t>
            </a:r>
            <a:endParaRPr lang="zh-CN" altLang="en-US" sz="1350" dirty="0">
              <a:latin typeface="微软雅黑" panose="020B0503020204020204" pitchFamily="34" charset="-122"/>
              <a:ea typeface="微软雅黑" panose="020B0503020204020204" pitchFamily="34" charset="-122"/>
            </a:endParaRPr>
          </a:p>
        </p:txBody>
      </p:sp>
      <p:sp>
        <p:nvSpPr>
          <p:cNvPr id="4" name="矩形 3"/>
          <p:cNvSpPr/>
          <p:nvPr/>
        </p:nvSpPr>
        <p:spPr>
          <a:xfrm>
            <a:off x="809585" y="981654"/>
            <a:ext cx="4297680" cy="506730"/>
          </a:xfrm>
          <a:prstGeom prst="rect">
            <a:avLst/>
          </a:prstGeom>
        </p:spPr>
        <p:txBody>
          <a:bodyPr wrap="none">
            <a:spAutoFit/>
          </a:bodyPr>
          <a:lstStyle/>
          <a:p>
            <a:pPr lvl="0">
              <a:lnSpc>
                <a:spcPct val="150000"/>
              </a:lnSpc>
              <a:spcBef>
                <a:spcPct val="20000"/>
              </a:spcBef>
              <a:buClr>
                <a:srgbClr val="004F87"/>
              </a:buClr>
            </a:pP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用水户购买节水效果服务的合同节水管理</a:t>
            </a:r>
            <a:endPar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 name="矩形 1"/>
          <p:cNvSpPr/>
          <p:nvPr/>
        </p:nvSpPr>
        <p:spPr>
          <a:xfrm>
            <a:off x="469491" y="1808641"/>
            <a:ext cx="944880" cy="321945"/>
          </a:xfrm>
          <a:prstGeom prst="rect">
            <a:avLst/>
          </a:prstGeom>
        </p:spPr>
        <p:txBody>
          <a:bodyPr wrap="none">
            <a:spAutoFit/>
          </a:bodyPr>
          <a:lstStyle/>
          <a:p>
            <a:pPr marR="0" lvl="0" indent="0" fontAlgn="auto">
              <a:lnSpc>
                <a:spcPct val="100000"/>
              </a:lnSpc>
              <a:spcBef>
                <a:spcPts val="0"/>
              </a:spcBef>
              <a:spcAft>
                <a:spcPts val="0"/>
              </a:spcAft>
              <a:buClrTx/>
              <a:buSzTx/>
              <a:buFontTx/>
              <a:buNone/>
              <a:defRPr/>
            </a:pPr>
            <a:r>
              <a:rPr lang="zh-CN" altLang="en-US" sz="1500" b="1" dirty="0">
                <a:solidFill>
                  <a:srgbClr val="2D2D8A"/>
                </a:solidFill>
                <a:latin typeface="微软雅黑" panose="020B0503020204020204" pitchFamily="34" charset="-122"/>
                <a:ea typeface="微软雅黑" panose="020B0503020204020204" pitchFamily="34" charset="-122"/>
              </a:rPr>
              <a:t>主要问题</a:t>
            </a:r>
            <a:endParaRPr lang="zh-CN" altLang="en-US" sz="1500" b="1" dirty="0">
              <a:solidFill>
                <a:srgbClr val="2D2D8A"/>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50694" y="1898981"/>
            <a:ext cx="8333509" cy="3980815"/>
          </a:xfrm>
          <a:prstGeom prst="rect">
            <a:avLst/>
          </a:prstGeom>
          <a:noFill/>
        </p:spPr>
        <p:txBody>
          <a:bodyPr wrap="square" rtlCol="0">
            <a:spAutoFit/>
          </a:bodyPr>
          <a:lstStyle/>
          <a:p>
            <a:pPr>
              <a:lnSpc>
                <a:spcPct val="150000"/>
              </a:lnSpc>
              <a:spcBef>
                <a:spcPts val="1200"/>
              </a:spcBef>
              <a:defRPr/>
            </a:pPr>
            <a:r>
              <a:rPr lang="zh-CN" altLang="en-US" sz="1350" dirty="0">
                <a:latin typeface="微软雅黑" panose="020B0503020204020204" pitchFamily="34" charset="-122"/>
                <a:ea typeface="微软雅黑" panose="020B0503020204020204" pitchFamily="34" charset="-122"/>
              </a:rPr>
              <a:t>习总书记提出“节水优先、空间均衡、系统治理、两手发力” 治水方针，如何落实两手发力呢？</a:t>
            </a:r>
            <a:endParaRPr lang="en-US" altLang="zh-CN" sz="1350" dirty="0">
              <a:latin typeface="微软雅黑" panose="020B0503020204020204" pitchFamily="34" charset="-122"/>
              <a:ea typeface="微软雅黑" panose="020B0503020204020204" pitchFamily="34" charset="-122"/>
            </a:endParaRPr>
          </a:p>
          <a:p>
            <a:pPr marL="342900" indent="-342900">
              <a:lnSpc>
                <a:spcPct val="150000"/>
              </a:lnSpc>
              <a:spcBef>
                <a:spcPts val="1200"/>
              </a:spcBef>
              <a:buFont typeface="Wingdings" panose="05000000000000000000" pitchFamily="2" charset="2"/>
              <a:buChar char="Ø"/>
            </a:pPr>
            <a:r>
              <a:rPr lang="zh-CN" altLang="en-US" sz="1350" dirty="0">
                <a:latin typeface="微软雅黑" panose="020B0503020204020204" pitchFamily="34" charset="-122"/>
                <a:ea typeface="微软雅黑" panose="020B0503020204020204" pitchFamily="34" charset="-122"/>
              </a:rPr>
              <a:t>两手发力就是要让市场在资源配置中起决定性作用，还要更好的发挥政府的作用。</a:t>
            </a:r>
            <a:endParaRPr lang="en-US" altLang="zh-CN" sz="1350" dirty="0">
              <a:latin typeface="微软雅黑" panose="020B0503020204020204" pitchFamily="34" charset="-122"/>
              <a:ea typeface="微软雅黑" panose="020B0503020204020204" pitchFamily="34" charset="-122"/>
            </a:endParaRPr>
          </a:p>
          <a:p>
            <a:pPr marL="342900" indent="-342900">
              <a:lnSpc>
                <a:spcPct val="150000"/>
              </a:lnSpc>
              <a:spcBef>
                <a:spcPts val="1200"/>
              </a:spcBef>
              <a:buFont typeface="Wingdings" panose="05000000000000000000" pitchFamily="2" charset="2"/>
              <a:buChar char="Ø"/>
            </a:pPr>
            <a:r>
              <a:rPr lang="zh-CN" altLang="en-US" sz="1350" dirty="0">
                <a:latin typeface="微软雅黑" panose="020B0503020204020204" pitchFamily="34" charset="-122"/>
                <a:ea typeface="微软雅黑" panose="020B0503020204020204" pitchFamily="34" charset="-122"/>
              </a:rPr>
              <a:t>水利行业是公益性为主，水资源的价格管制十分严格，以计划管理为主。与能源行业大不相同，水资源的价格与价值严重背离。要实现两手发力就必须首先更好的发挥政府的作用，再让市场在“水” 资源配置中起决定性作用。政府要出台推行合同节水管理的相关政策，还使得水资源的价格趋近其价值，让投资节水工程获得很好的直接受益，才会让市场这一手发力。</a:t>
            </a:r>
            <a:endParaRPr lang="en-US" altLang="zh-CN" sz="1350" dirty="0">
              <a:latin typeface="微软雅黑" panose="020B0503020204020204" pitchFamily="34" charset="-122"/>
              <a:ea typeface="微软雅黑" panose="020B0503020204020204" pitchFamily="34" charset="-122"/>
            </a:endParaRPr>
          </a:p>
          <a:p>
            <a:pPr marL="342900" indent="-342900">
              <a:lnSpc>
                <a:spcPct val="150000"/>
              </a:lnSpc>
              <a:spcBef>
                <a:spcPts val="1200"/>
              </a:spcBef>
              <a:buFont typeface="Wingdings" panose="05000000000000000000" pitchFamily="2" charset="2"/>
              <a:buChar char="Ø"/>
            </a:pPr>
            <a:r>
              <a:rPr lang="zh-CN" altLang="en-US" sz="1350" dirty="0">
                <a:latin typeface="微软雅黑" panose="020B0503020204020204" pitchFamily="34" charset="-122"/>
                <a:ea typeface="微软雅黑" panose="020B0503020204020204" pitchFamily="34" charset="-122"/>
              </a:rPr>
              <a:t>能源行业市场化程度很高，能源的价格与价值比较接近，让市场在资源配置中起决定性作用，政府简单地制定一些基本规则就可以更好的发挥政府的作用，就能够很好的推行合同能源管理，节能效果十分显著。如果合同节水管理完全照搬合同能源管理模式，由用水户购买用节水效果服务的方式是行不通的，因为还没有解决水资源的价格太低的根本问题，投资节水工程不能普遍获得较高的收益，市场就不能发挥作用。</a:t>
            </a:r>
            <a:endParaRPr lang="zh-CN" altLang="en-US" sz="1350" dirty="0">
              <a:latin typeface="微软雅黑" panose="020B0503020204020204" pitchFamily="34" charset="-122"/>
              <a:ea typeface="微软雅黑" panose="020B0503020204020204" pitchFamily="34" charset="-122"/>
            </a:endParaRPr>
          </a:p>
        </p:txBody>
      </p:sp>
      <p:sp>
        <p:nvSpPr>
          <p:cNvPr id="4" name="矩形 3"/>
          <p:cNvSpPr/>
          <p:nvPr/>
        </p:nvSpPr>
        <p:spPr>
          <a:xfrm>
            <a:off x="809585" y="981654"/>
            <a:ext cx="4297680" cy="506730"/>
          </a:xfrm>
          <a:prstGeom prst="rect">
            <a:avLst/>
          </a:prstGeom>
        </p:spPr>
        <p:txBody>
          <a:bodyPr wrap="none">
            <a:spAutoFit/>
          </a:bodyPr>
          <a:lstStyle/>
          <a:p>
            <a:pPr lvl="0">
              <a:lnSpc>
                <a:spcPct val="150000"/>
              </a:lnSpc>
              <a:spcBef>
                <a:spcPct val="20000"/>
              </a:spcBef>
              <a:buClr>
                <a:srgbClr val="004F87"/>
              </a:buClr>
            </a:pP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如何使合同节水管理真正做到两手发力？</a:t>
            </a:r>
            <a:endPar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96741" y="2344579"/>
            <a:ext cx="7583805" cy="3545205"/>
          </a:xfrm>
        </p:spPr>
        <p:txBody>
          <a:bodyPr>
            <a:normAutofit/>
          </a:bodyPr>
          <a:lstStyle/>
          <a:p>
            <a:pPr>
              <a:lnSpc>
                <a:spcPct val="150000"/>
              </a:lnSpc>
            </a:pPr>
            <a:r>
              <a:rPr lang="zh-CN" altLang="en-US" sz="1350" dirty="0">
                <a:latin typeface="微软雅黑" panose="020B0503020204020204" pitchFamily="34" charset="-122"/>
                <a:ea typeface="微软雅黑" panose="020B0503020204020204" pitchFamily="34" charset="-122"/>
              </a:rPr>
              <a:t>当节水服务机构的效益由政府支付时，合同节水管理就成为</a:t>
            </a:r>
            <a:r>
              <a:rPr lang="en-US" altLang="en-US" sz="1350" dirty="0">
                <a:latin typeface="微软雅黑" panose="020B0503020204020204" pitchFamily="34" charset="-122"/>
                <a:ea typeface="微软雅黑" panose="020B0503020204020204" pitchFamily="34" charset="-122"/>
              </a:rPr>
              <a:t>PPP</a:t>
            </a:r>
            <a:r>
              <a:rPr lang="zh-CN" altLang="en-US" sz="1350" dirty="0">
                <a:latin typeface="微软雅黑" panose="020B0503020204020204" pitchFamily="34" charset="-122"/>
                <a:ea typeface="微软雅黑" panose="020B0503020204020204" pitchFamily="34" charset="-122"/>
              </a:rPr>
              <a:t>模式的一种形式。</a:t>
            </a:r>
            <a:endParaRPr lang="zh-CN" altLang="en-US" sz="1350" dirty="0">
              <a:latin typeface="微软雅黑" panose="020B0503020204020204" pitchFamily="34" charset="-122"/>
              <a:ea typeface="微软雅黑" panose="020B0503020204020204" pitchFamily="34" charset="-122"/>
            </a:endParaRPr>
          </a:p>
          <a:p>
            <a:pPr>
              <a:lnSpc>
                <a:spcPct val="150000"/>
              </a:lnSpc>
            </a:pPr>
            <a:r>
              <a:rPr lang="zh-CN" altLang="en-US" sz="1350" dirty="0">
                <a:latin typeface="微软雅黑" panose="020B0503020204020204" pitchFamily="34" charset="-122"/>
                <a:ea typeface="微软雅黑" panose="020B0503020204020204" pitchFamily="34" charset="-122"/>
              </a:rPr>
              <a:t>政府水资源管理部门与用水户及节水服务机构签订合同，由用水户配合节水服务机构完成节水项目投资、建设和长期运营服务，政府按照“水资源价值”购买节水效果服务。</a:t>
            </a:r>
            <a:endParaRPr lang="zh-CN" altLang="en-US" sz="1350" dirty="0">
              <a:latin typeface="微软雅黑" panose="020B0503020204020204" pitchFamily="34" charset="-122"/>
              <a:ea typeface="微软雅黑" panose="020B0503020204020204" pitchFamily="34" charset="-122"/>
            </a:endParaRPr>
          </a:p>
          <a:p>
            <a:pPr>
              <a:lnSpc>
                <a:spcPct val="150000"/>
              </a:lnSpc>
            </a:pPr>
            <a:r>
              <a:rPr lang="zh-CN" altLang="en-US" sz="1200" dirty="0"/>
              <a:t>        </a:t>
            </a:r>
            <a:endParaRPr lang="zh-CN" altLang="en-US" sz="1200" dirty="0"/>
          </a:p>
          <a:p>
            <a:pPr>
              <a:lnSpc>
                <a:spcPct val="150000"/>
              </a:lnSpc>
            </a:pPr>
            <a:endParaRPr lang="zh-CN" altLang="en-US" sz="1050" dirty="0"/>
          </a:p>
          <a:p>
            <a:pPr>
              <a:lnSpc>
                <a:spcPct val="150000"/>
              </a:lnSpc>
              <a:buNone/>
            </a:pPr>
            <a:endParaRPr lang="zh-CN" altLang="en-US" sz="900" dirty="0"/>
          </a:p>
          <a:p>
            <a:pPr>
              <a:lnSpc>
                <a:spcPct val="150000"/>
              </a:lnSpc>
            </a:pPr>
            <a:endParaRPr lang="zh-CN" altLang="en-US" sz="1350" dirty="0">
              <a:latin typeface="微软雅黑" panose="020B0503020204020204" pitchFamily="34" charset="-122"/>
              <a:ea typeface="微软雅黑" panose="020B0503020204020204" pitchFamily="34" charset="-122"/>
            </a:endParaRPr>
          </a:p>
        </p:txBody>
      </p:sp>
      <p:sp>
        <p:nvSpPr>
          <p:cNvPr id="4" name="矩形 3"/>
          <p:cNvSpPr>
            <a:spLocks noChangeArrowheads="1"/>
          </p:cNvSpPr>
          <p:nvPr/>
        </p:nvSpPr>
        <p:spPr bwMode="auto">
          <a:xfrm>
            <a:off x="596608" y="3887521"/>
            <a:ext cx="631080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1350" b="1" dirty="0">
                <a:latin typeface="微软雅黑" panose="020B0503020204020204" pitchFamily="34" charset="-122"/>
                <a:ea typeface="微软雅黑" panose="020B0503020204020204" pitchFamily="34" charset="-122"/>
              </a:rPr>
              <a:t>【</a:t>
            </a:r>
            <a:r>
              <a:rPr lang="zh-CN" altLang="en-US" sz="1350" b="1" dirty="0">
                <a:latin typeface="微软雅黑" panose="020B0503020204020204" pitchFamily="34" charset="-122"/>
                <a:ea typeface="微软雅黑" panose="020B0503020204020204" pitchFamily="34" charset="-122"/>
              </a:rPr>
              <a:t>重点适用领域</a:t>
            </a:r>
            <a:r>
              <a:rPr lang="en-US" altLang="zh-CN" sz="1350" b="1" dirty="0">
                <a:latin typeface="微软雅黑" panose="020B0503020204020204" pitchFamily="34" charset="-122"/>
                <a:ea typeface="微软雅黑" panose="020B0503020204020204" pitchFamily="34" charset="-122"/>
              </a:rPr>
              <a:t>】</a:t>
            </a:r>
            <a:r>
              <a:rPr lang="zh-CN" altLang="en-US" sz="1350" b="1" dirty="0">
                <a:latin typeface="微软雅黑" panose="020B0503020204020204" pitchFamily="34" charset="-122"/>
                <a:ea typeface="微软雅黑" panose="020B0503020204020204" pitchFamily="34" charset="-122"/>
              </a:rPr>
              <a:t> </a:t>
            </a:r>
            <a:r>
              <a:rPr lang="en-US" altLang="zh-CN" sz="135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水价与水资源价值背离较大的领域及地区，和水环境治理</a:t>
            </a:r>
            <a:endParaRPr lang="en-US" altLang="zh-CN" sz="12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718001" y="4306791"/>
            <a:ext cx="1762424" cy="378000"/>
          </a:xfrm>
          <a:prstGeom prst="rect">
            <a:avLst/>
          </a:prstGeom>
        </p:spPr>
      </p:pic>
      <p:pic>
        <p:nvPicPr>
          <p:cNvPr id="6" name="图片 5"/>
          <p:cNvPicPr>
            <a:picLocks noChangeAspect="1"/>
          </p:cNvPicPr>
          <p:nvPr/>
        </p:nvPicPr>
        <p:blipFill>
          <a:blip r:embed="rId2"/>
          <a:stretch>
            <a:fillRect/>
          </a:stretch>
        </p:blipFill>
        <p:spPr>
          <a:xfrm>
            <a:off x="2689925" y="4306791"/>
            <a:ext cx="1799088" cy="378000"/>
          </a:xfrm>
          <a:prstGeom prst="rect">
            <a:avLst/>
          </a:prstGeom>
        </p:spPr>
      </p:pic>
      <p:pic>
        <p:nvPicPr>
          <p:cNvPr id="7" name="图片 6"/>
          <p:cNvPicPr>
            <a:picLocks noChangeAspect="1"/>
          </p:cNvPicPr>
          <p:nvPr/>
        </p:nvPicPr>
        <p:blipFill>
          <a:blip r:embed="rId3"/>
          <a:stretch>
            <a:fillRect/>
          </a:stretch>
        </p:blipFill>
        <p:spPr>
          <a:xfrm>
            <a:off x="4701468" y="4302158"/>
            <a:ext cx="1767149" cy="378000"/>
          </a:xfrm>
          <a:prstGeom prst="rect">
            <a:avLst/>
          </a:prstGeom>
        </p:spPr>
      </p:pic>
      <p:pic>
        <p:nvPicPr>
          <p:cNvPr id="8" name="图片 7"/>
          <p:cNvPicPr>
            <a:picLocks noChangeAspect="1"/>
          </p:cNvPicPr>
          <p:nvPr/>
        </p:nvPicPr>
        <p:blipFill>
          <a:blip r:embed="rId4"/>
          <a:stretch>
            <a:fillRect/>
          </a:stretch>
        </p:blipFill>
        <p:spPr>
          <a:xfrm>
            <a:off x="6674099" y="4300809"/>
            <a:ext cx="1776599" cy="378000"/>
          </a:xfrm>
          <a:prstGeom prst="rect">
            <a:avLst/>
          </a:prstGeom>
        </p:spPr>
      </p:pic>
      <p:sp>
        <p:nvSpPr>
          <p:cNvPr id="13" name="圆角矩形标注 12"/>
          <p:cNvSpPr/>
          <p:nvPr/>
        </p:nvSpPr>
        <p:spPr>
          <a:xfrm>
            <a:off x="4150995" y="5054918"/>
            <a:ext cx="4614863" cy="792004"/>
          </a:xfrm>
          <a:prstGeom prst="wedgeRoundRectCallout">
            <a:avLst>
              <a:gd name="adj1" fmla="val 2472"/>
              <a:gd name="adj2" fmla="val -66053"/>
              <a:gd name="adj3" fmla="val 16667"/>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文本框 10"/>
          <p:cNvSpPr txBox="1"/>
          <p:nvPr/>
        </p:nvSpPr>
        <p:spPr>
          <a:xfrm>
            <a:off x="4188143" y="5107305"/>
            <a:ext cx="4733925" cy="714375"/>
          </a:xfrm>
          <a:prstGeom prst="rect">
            <a:avLst/>
          </a:prstGeom>
          <a:noFill/>
        </p:spPr>
        <p:txBody>
          <a:bodyPr wrap="square" rtlCol="0" anchor="t">
            <a:spAutoFit/>
          </a:bodyPr>
          <a:lstStyle/>
          <a:p>
            <a:pPr fontAlgn="auto">
              <a:lnSpc>
                <a:spcPct val="100000"/>
              </a:lnSpc>
            </a:pPr>
            <a:r>
              <a:rPr lang="zh-CN" altLang="en-US" sz="1350" dirty="0">
                <a:solidFill>
                  <a:schemeClr val="bg1"/>
                </a:solidFill>
                <a:latin typeface="微软雅黑" panose="020B0503020204020204" pitchFamily="34" charset="-122"/>
                <a:ea typeface="微软雅黑" panose="020B0503020204020204" pitchFamily="34" charset="-122"/>
                <a:sym typeface="+mn-ea"/>
              </a:rPr>
              <a:t>这种方式可以大幅度增加用水户的节水收益，确保节水服务机构投资回报，国家得到更多节水的公共收益，实现了多方共赢，可以在所有用水领域实施。</a:t>
            </a:r>
            <a:endParaRPr lang="zh-CN" altLang="en-US" sz="1350" dirty="0">
              <a:solidFill>
                <a:schemeClr val="bg1"/>
              </a:solidFill>
              <a:latin typeface="微软雅黑" panose="020B0503020204020204" pitchFamily="34" charset="-122"/>
              <a:ea typeface="微软雅黑" panose="020B0503020204020204" pitchFamily="34" charset="-122"/>
              <a:sym typeface="+mn-ea"/>
            </a:endParaRPr>
          </a:p>
        </p:txBody>
      </p:sp>
      <p:sp>
        <p:nvSpPr>
          <p:cNvPr id="12" name="矩形 11"/>
          <p:cNvSpPr/>
          <p:nvPr/>
        </p:nvSpPr>
        <p:spPr>
          <a:xfrm>
            <a:off x="821567" y="1090646"/>
            <a:ext cx="2697480" cy="368300"/>
          </a:xfrm>
          <a:prstGeom prst="rect">
            <a:avLst/>
          </a:prstGeom>
        </p:spPr>
        <p:txBody>
          <a:bodyPr wrap="none">
            <a:spAutoFit/>
          </a:bodyPr>
          <a:lstStyle/>
          <a:p>
            <a:r>
              <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合同节水管理的两种类型</a:t>
            </a:r>
            <a:endPar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Rectangle 3"/>
          <p:cNvSpPr txBox="1">
            <a:spLocks noChangeArrowheads="1"/>
          </p:cNvSpPr>
          <p:nvPr/>
        </p:nvSpPr>
        <p:spPr bwMode="auto">
          <a:xfrm>
            <a:off x="558426" y="1875316"/>
            <a:ext cx="4387691" cy="57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43" tIns="30272" rIns="60543" bIns="30272"/>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285750" indent="-285750">
              <a:lnSpc>
                <a:spcPct val="150000"/>
              </a:lnSpc>
              <a:spcBef>
                <a:spcPct val="20000"/>
              </a:spcBef>
              <a:buClr>
                <a:srgbClr val="004F87"/>
              </a:buClr>
              <a:buFont typeface="Wingdings" panose="05000000000000000000" pitchFamily="2" charset="2"/>
              <a:buChar char="l"/>
            </a:pPr>
            <a:r>
              <a:rPr lang="zh-CN" altLang="en-US" sz="15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政府购买节水效果服务的合同节水管理</a:t>
            </a:r>
            <a:endParaRPr lang="zh-CN" altLang="en-US" sz="15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图片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629" y="854274"/>
            <a:ext cx="9235170" cy="520491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0" y="858285"/>
            <a:ext cx="4930813" cy="5220960"/>
            <a:chOff x="0" y="0"/>
            <a:chExt cx="4877898" cy="5164932"/>
          </a:xfrm>
          <a:solidFill>
            <a:srgbClr val="004F87"/>
          </a:solidFill>
        </p:grpSpPr>
        <p:sp>
          <p:nvSpPr>
            <p:cNvPr id="4" name="矩形 3"/>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等腰三角形 4"/>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6" name="椭圆 5"/>
          <p:cNvSpPr/>
          <p:nvPr/>
        </p:nvSpPr>
        <p:spPr>
          <a:xfrm>
            <a:off x="1471006" y="2099014"/>
            <a:ext cx="1659566" cy="1659566"/>
          </a:xfrm>
          <a:prstGeom prst="ellipse">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1566425" y="2194433"/>
            <a:ext cx="1485253" cy="1485253"/>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1880270" y="2464988"/>
            <a:ext cx="962082" cy="995680"/>
          </a:xfrm>
          <a:prstGeom prst="rect">
            <a:avLst/>
          </a:prstGeom>
        </p:spPr>
        <p:txBody>
          <a:bodyPr wrap="square" lIns="72577" tIns="36289" rIns="72577" bIns="36289">
            <a:spAutoFit/>
          </a:bodyPr>
          <a:lstStyle/>
          <a:p>
            <a:pPr algn="l" fontAlgn="auto">
              <a:spcBef>
                <a:spcPts val="0"/>
              </a:spcBef>
              <a:spcAft>
                <a:spcPts val="0"/>
              </a:spcAft>
              <a:defRPr/>
            </a:pPr>
            <a:r>
              <a:rPr lang="en-US" altLang="zh-CN" sz="6000" b="0" kern="0" dirty="0">
                <a:solidFill>
                  <a:srgbClr val="004F87"/>
                </a:solidFill>
                <a:effectLst>
                  <a:glow rad="63500">
                    <a:schemeClr val="bg1">
                      <a:lumMod val="65000"/>
                      <a:alpha val="40000"/>
                    </a:schemeClr>
                  </a:glow>
                </a:effectLst>
                <a:latin typeface="Impact" panose="020B0806030902050204" pitchFamily="34" charset="0"/>
              </a:rPr>
              <a:t>02</a:t>
            </a:r>
            <a:endParaRPr lang="zh-CN" altLang="en-US" sz="6000" b="0" kern="0" dirty="0">
              <a:solidFill>
                <a:srgbClr val="004F87"/>
              </a:solidFill>
              <a:effectLst>
                <a:glow rad="63500">
                  <a:schemeClr val="bg1">
                    <a:lumMod val="65000"/>
                    <a:alpha val="40000"/>
                  </a:schemeClr>
                </a:glow>
              </a:effectLst>
              <a:latin typeface="Impact" panose="020B0806030902050204" pitchFamily="34" charset="0"/>
            </a:endParaRPr>
          </a:p>
        </p:txBody>
      </p:sp>
      <p:sp>
        <p:nvSpPr>
          <p:cNvPr id="9" name="矩形 8"/>
          <p:cNvSpPr/>
          <p:nvPr/>
        </p:nvSpPr>
        <p:spPr>
          <a:xfrm>
            <a:off x="1740318" y="4029135"/>
            <a:ext cx="2387825" cy="361315"/>
          </a:xfrm>
          <a:prstGeom prst="rect">
            <a:avLst/>
          </a:prstGeom>
        </p:spPr>
        <p:txBody>
          <a:bodyPr wrap="square" lIns="72577" tIns="36289" rIns="72577" bIns="36289">
            <a:spAutoFit/>
          </a:bodyPr>
          <a:lstStyle/>
          <a:p>
            <a:pPr fontAlgn="auto">
              <a:spcBef>
                <a:spcPts val="0"/>
              </a:spcBef>
              <a:spcAft>
                <a:spcPts val="0"/>
              </a:spcAft>
              <a:defRPr/>
            </a:pPr>
            <a:r>
              <a:rPr lang="zh-CN" altLang="en-US" sz="1875"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第二部分</a:t>
            </a:r>
            <a:endParaRPr lang="zh-CN" altLang="en-US" sz="1875"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sp>
        <p:nvSpPr>
          <p:cNvPr id="10" name="矩形 9"/>
          <p:cNvSpPr/>
          <p:nvPr/>
        </p:nvSpPr>
        <p:spPr>
          <a:xfrm>
            <a:off x="5188733" y="3392118"/>
            <a:ext cx="3798143" cy="476885"/>
          </a:xfrm>
          <a:prstGeom prst="rect">
            <a:avLst/>
          </a:prstGeom>
        </p:spPr>
        <p:txBody>
          <a:bodyPr wrap="square" lIns="72577" tIns="36289" rIns="72577" bIns="36289">
            <a:spAutoFit/>
          </a:bodyPr>
          <a:lstStyle/>
          <a:p>
            <a:pPr algn="l" fontAlgn="auto">
              <a:spcBef>
                <a:spcPts val="0"/>
              </a:spcBef>
              <a:spcAft>
                <a:spcPts val="0"/>
              </a:spcAft>
              <a:defRPr/>
            </a:pPr>
            <a:r>
              <a:rPr lang="zh-CN" altLang="en-US" sz="2625" b="1" kern="0" dirty="0">
                <a:solidFill>
                  <a:srgbClr val="004F87"/>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政府购买节水效果</a:t>
            </a:r>
            <a:endParaRPr lang="zh-CN" altLang="en-US" sz="2625" b="1" kern="0" dirty="0">
              <a:solidFill>
                <a:srgbClr val="004F87"/>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5166962" y="2979967"/>
            <a:ext cx="2849880" cy="414020"/>
          </a:xfrm>
          <a:prstGeom prst="rect">
            <a:avLst/>
          </a:prstGeom>
          <a:noFill/>
        </p:spPr>
        <p:txBody>
          <a:bodyPr wrap="none" rtlCol="0">
            <a:spAutoFit/>
          </a:bodyPr>
          <a:lstStyle/>
          <a:p>
            <a:r>
              <a:rPr lang="zh-CN" altLang="en-US" sz="2100" dirty="0">
                <a:solidFill>
                  <a:schemeClr val="bg1">
                    <a:lumMod val="65000"/>
                  </a:schemeClr>
                </a:solidFill>
                <a:latin typeface="微软雅黑" panose="020B0503020204020204" pitchFamily="34" charset="-122"/>
                <a:ea typeface="微软雅黑" panose="020B0503020204020204" pitchFamily="34" charset="-122"/>
              </a:rPr>
              <a:t>合同节水管理理想模型</a:t>
            </a:r>
            <a:endParaRPr lang="zh-CN" altLang="en-US" sz="21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49141" y="2701511"/>
            <a:ext cx="82868" cy="3530600"/>
          </a:xfrm>
          <a:prstGeom prst="rect">
            <a:avLst/>
          </a:prstGeom>
          <a:solidFill>
            <a:schemeClr val="bg2"/>
          </a:solidFill>
          <a:ln cmpd="dbl">
            <a:noFill/>
          </a:ln>
        </p:spPr>
        <p:txBody>
          <a:bodyPr wrap="square" lIns="68580" tIns="34290" rIns="68580" bIns="34290">
            <a:spAutoFit/>
          </a:bodyPr>
          <a:lstStyle/>
          <a:p>
            <a:pPr algn="ctr"/>
            <a:endParaRPr lang="zh-CN" altLang="en-US" sz="22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矩形 4"/>
          <p:cNvSpPr/>
          <p:nvPr/>
        </p:nvSpPr>
        <p:spPr>
          <a:xfrm>
            <a:off x="892278" y="2680556"/>
            <a:ext cx="936784" cy="3530600"/>
          </a:xfrm>
          <a:prstGeom prst="rect">
            <a:avLst/>
          </a:prstGeom>
          <a:solidFill>
            <a:schemeClr val="bg2">
              <a:lumMod val="90000"/>
            </a:schemeClr>
          </a:solidFill>
          <a:ln cmpd="dbl">
            <a:noFill/>
          </a:ln>
        </p:spPr>
        <p:txBody>
          <a:bodyPr wrap="square" lIns="68580" tIns="34290" rIns="68580" bIns="34290">
            <a:spAutoFit/>
          </a:bodyPr>
          <a:lstStyle/>
          <a:p>
            <a:pPr algn="ctr"/>
            <a:endParaRPr lang="zh-CN" altLang="en-US" sz="22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内容占位符 1"/>
          <p:cNvSpPr>
            <a:spLocks noGrp="1"/>
          </p:cNvSpPr>
          <p:nvPr>
            <p:ph idx="1"/>
          </p:nvPr>
        </p:nvSpPr>
        <p:spPr>
          <a:xfrm>
            <a:off x="721995" y="1961674"/>
            <a:ext cx="7543800" cy="3684270"/>
          </a:xfrm>
        </p:spPr>
        <p:txBody>
          <a:bodyPr>
            <a:normAutofit fontScale="60000"/>
          </a:bodyPr>
          <a:lstStyle/>
          <a:p>
            <a:pPr>
              <a:lnSpc>
                <a:spcPct val="150000"/>
              </a:lnSpc>
            </a:pPr>
            <a:r>
              <a:rPr lang="zh-CN" altLang="en-US" b="1" dirty="0">
                <a:solidFill>
                  <a:schemeClr val="tx1"/>
                </a:solidFill>
                <a:latin typeface="微软雅黑" panose="020B0503020204020204" pitchFamily="34" charset="-122"/>
                <a:ea typeface="微软雅黑" panose="020B0503020204020204" pitchFamily="34" charset="-122"/>
              </a:rPr>
              <a:t>合同节水管理是建立在技术进步的基础上，由政府和社会力量合作为加强水资源节约、保护和利用而建立的一套行政管理与市场行为紧密结合的服务机制。其核心是政府以水资源的价值向社会组织购买节水效果服务。</a:t>
            </a:r>
            <a:endParaRPr lang="zh-CN" altLang="en-US" b="1"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a:p>
            <a:pPr marL="263525" indent="-263525">
              <a:lnSpc>
                <a:spcPct val="150000"/>
              </a:lnSpc>
              <a:buClr>
                <a:srgbClr val="002060"/>
              </a:buClr>
              <a:buFont typeface="Wingdings" panose="05000000000000000000" charset="0"/>
              <a:buChar char=""/>
            </a:pPr>
            <a:r>
              <a:rPr lang="zh-CN" altLang="en-US" dirty="0">
                <a:solidFill>
                  <a:schemeClr val="tx1"/>
                </a:solidFill>
                <a:latin typeface="微软雅黑" panose="020B0503020204020204" pitchFamily="34" charset="-122"/>
                <a:ea typeface="微软雅黑" panose="020B0503020204020204" pitchFamily="34" charset="-122"/>
              </a:rPr>
              <a:t>首先，政府依托创新节水技术，及时更新该技术所涉应用领域的</a:t>
            </a:r>
            <a:r>
              <a:rPr lang="zh-CN" altLang="en-US" b="1" dirty="0">
                <a:solidFill>
                  <a:schemeClr val="tx1"/>
                </a:solidFill>
                <a:latin typeface="微软雅黑" panose="020B0503020204020204" pitchFamily="34" charset="-122"/>
                <a:ea typeface="微软雅黑" panose="020B0503020204020204" pitchFamily="34" charset="-122"/>
              </a:rPr>
              <a:t>用水定额</a:t>
            </a:r>
            <a:r>
              <a:rPr lang="zh-CN" altLang="en-US" dirty="0">
                <a:solidFill>
                  <a:schemeClr val="tx1"/>
                </a:solidFill>
                <a:latin typeface="微软雅黑" panose="020B0503020204020204" pitchFamily="34" charset="-122"/>
                <a:ea typeface="微软雅黑" panose="020B0503020204020204" pitchFamily="34" charset="-122"/>
              </a:rPr>
              <a:t>。</a:t>
            </a:r>
            <a:endParaRPr lang="en-US" altLang="zh-CN" dirty="0">
              <a:solidFill>
                <a:schemeClr val="tx1"/>
              </a:solidFill>
              <a:latin typeface="微软雅黑" panose="020B0503020204020204" pitchFamily="34" charset="-122"/>
              <a:ea typeface="微软雅黑" panose="020B0503020204020204" pitchFamily="34" charset="-122"/>
            </a:endParaRPr>
          </a:p>
          <a:p>
            <a:pPr marL="263525" indent="-263525">
              <a:lnSpc>
                <a:spcPct val="150000"/>
              </a:lnSpc>
              <a:buClr>
                <a:srgbClr val="002060"/>
              </a:buClr>
              <a:buFont typeface="Wingdings" panose="05000000000000000000" charset="0"/>
              <a:buChar char=""/>
            </a:pPr>
            <a:r>
              <a:rPr lang="zh-CN" altLang="en-US" dirty="0">
                <a:solidFill>
                  <a:schemeClr val="tx1"/>
                </a:solidFill>
                <a:latin typeface="微软雅黑" panose="020B0503020204020204" pitchFamily="34" charset="-122"/>
                <a:ea typeface="微软雅黑" panose="020B0503020204020204" pitchFamily="34" charset="-122"/>
              </a:rPr>
              <a:t>其次，在该领域实行按照新旧定额划定多级累进水价区间的</a:t>
            </a:r>
            <a:r>
              <a:rPr lang="zh-CN" altLang="en-US" b="1" dirty="0">
                <a:solidFill>
                  <a:schemeClr val="tx1"/>
                </a:solidFill>
                <a:latin typeface="微软雅黑" panose="020B0503020204020204" pitchFamily="34" charset="-122"/>
                <a:ea typeface="微软雅黑" panose="020B0503020204020204" pitchFamily="34" charset="-122"/>
              </a:rPr>
              <a:t>多级累进水价制度</a:t>
            </a:r>
            <a:r>
              <a:rPr lang="zh-CN" altLang="en-US" dirty="0">
                <a:solidFill>
                  <a:schemeClr val="tx1"/>
                </a:solidFill>
                <a:latin typeface="微软雅黑" panose="020B0503020204020204" pitchFamily="34" charset="-122"/>
                <a:ea typeface="微软雅黑" panose="020B0503020204020204" pitchFamily="34" charset="-122"/>
              </a:rPr>
              <a:t>。用水量在新定额范围内水价格不变，实行基础水价，用水量在新旧定额的之间实行按照水资源的价值计算的市场调节水价，超出旧定额实行特殊水价。</a:t>
            </a:r>
            <a:endParaRPr lang="en-US" altLang="zh-CN" dirty="0">
              <a:solidFill>
                <a:schemeClr val="tx1"/>
              </a:solidFill>
              <a:latin typeface="微软雅黑" panose="020B0503020204020204" pitchFamily="34" charset="-122"/>
              <a:ea typeface="微软雅黑" panose="020B0503020204020204" pitchFamily="34" charset="-122"/>
            </a:endParaRPr>
          </a:p>
          <a:p>
            <a:pPr marL="263525" indent="-263525">
              <a:lnSpc>
                <a:spcPct val="150000"/>
              </a:lnSpc>
              <a:buClr>
                <a:srgbClr val="002060"/>
              </a:buClr>
              <a:buFont typeface="Wingdings" panose="05000000000000000000" charset="0"/>
              <a:buChar char=""/>
            </a:pPr>
            <a:r>
              <a:rPr lang="zh-CN" altLang="en-US" dirty="0">
                <a:solidFill>
                  <a:schemeClr val="tx1"/>
                </a:solidFill>
                <a:latin typeface="微软雅黑" panose="020B0503020204020204" pitchFamily="34" charset="-122"/>
                <a:ea typeface="微软雅黑" panose="020B0503020204020204" pitchFamily="34" charset="-122"/>
              </a:rPr>
              <a:t>最后，在该技术所涉应用领域推行合同节水管理，由社会力量投资、建设、运营节水工程，用水精确计量，根据节水效果，按照</a:t>
            </a:r>
            <a:r>
              <a:rPr lang="zh-CN" altLang="en-US" b="1" dirty="0">
                <a:solidFill>
                  <a:schemeClr val="tx1"/>
                </a:solidFill>
                <a:latin typeface="微软雅黑" panose="020B0503020204020204" pitchFamily="34" charset="-122"/>
                <a:ea typeface="微软雅黑" panose="020B0503020204020204" pitchFamily="34" charset="-122"/>
              </a:rPr>
              <a:t>水资源价值购买节水服务</a:t>
            </a:r>
            <a:r>
              <a:rPr lang="zh-CN" altLang="en-US" dirty="0">
                <a:solidFill>
                  <a:schemeClr val="tx1"/>
                </a:solidFill>
                <a:latin typeface="微软雅黑" panose="020B0503020204020204" pitchFamily="34" charset="-122"/>
                <a:ea typeface="微软雅黑" panose="020B0503020204020204" pitchFamily="34" charset="-122"/>
              </a:rPr>
              <a:t>。</a:t>
            </a:r>
            <a:endParaRPr lang="zh-CN" altLang="en-US" dirty="0">
              <a:solidFill>
                <a:schemeClr val="tx1"/>
              </a:solidFill>
              <a:latin typeface="微软雅黑" panose="020B0503020204020204" pitchFamily="34" charset="-122"/>
              <a:ea typeface="微软雅黑" panose="020B0503020204020204" pitchFamily="34" charset="-122"/>
            </a:endParaRPr>
          </a:p>
          <a:p>
            <a:pPr>
              <a:lnSpc>
                <a:spcPct val="150000"/>
              </a:lnSpc>
              <a:buNone/>
            </a:pPr>
            <a:endParaRPr lang="zh-CN" altLang="en-US" dirty="0">
              <a:latin typeface="微软雅黑" panose="020B0503020204020204" pitchFamily="34" charset="-122"/>
              <a:ea typeface="微软雅黑" panose="020B0503020204020204" pitchFamily="34" charset="-122"/>
            </a:endParaRPr>
          </a:p>
        </p:txBody>
      </p:sp>
      <p:sp>
        <p:nvSpPr>
          <p:cNvPr id="3" name="矩形 2"/>
          <p:cNvSpPr/>
          <p:nvPr/>
        </p:nvSpPr>
        <p:spPr>
          <a:xfrm>
            <a:off x="832009" y="1059327"/>
            <a:ext cx="2570480" cy="380365"/>
          </a:xfrm>
          <a:prstGeom prst="rect">
            <a:avLst/>
          </a:prstGeom>
        </p:spPr>
        <p:txBody>
          <a:bodyPr wrap="none">
            <a:spAutoFit/>
          </a:bodyPr>
          <a:lstStyle/>
          <a:p>
            <a:r>
              <a:rPr lang="zh-CN" altLang="en-US" sz="1875"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合同节水管理涵盖内容</a:t>
            </a:r>
            <a:endParaRPr lang="zh-CN" altLang="en-US" sz="1875"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Rectangle 3"/>
          <p:cNvSpPr txBox="1">
            <a:spLocks noChangeArrowheads="1"/>
          </p:cNvSpPr>
          <p:nvPr/>
        </p:nvSpPr>
        <p:spPr bwMode="auto">
          <a:xfrm>
            <a:off x="891880" y="2680314"/>
            <a:ext cx="3991928" cy="57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43" tIns="30272" rIns="60543" bIns="30272"/>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indent="0">
              <a:lnSpc>
                <a:spcPct val="150000"/>
              </a:lnSpc>
              <a:spcBef>
                <a:spcPct val="20000"/>
              </a:spcBef>
              <a:buClr>
                <a:srgbClr val="004F87"/>
              </a:buClr>
              <a:buFont typeface="Wingdings" panose="05000000000000000000" pitchFamily="2" charset="2"/>
              <a:buNone/>
            </a:pPr>
            <a:r>
              <a:rPr lang="zh-CN" altLang="en-US" sz="15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实施步骤</a:t>
            </a:r>
            <a:endParaRPr lang="zh-CN" altLang="en-US" sz="15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751161" y="4782997"/>
            <a:ext cx="1774524" cy="915146"/>
          </a:xfrm>
        </p:spPr>
        <p:txBody>
          <a:bodyPr>
            <a:noAutofit/>
          </a:bodyPr>
          <a:lstStyle/>
          <a:p>
            <a:pPr algn="l"/>
            <a:r>
              <a:rPr lang="en-US" sz="1200" dirty="0">
                <a:solidFill>
                  <a:schemeClr val="tx1"/>
                </a:solidFill>
                <a:latin typeface="微软雅黑" panose="020B0503020204020204" pitchFamily="34" charset="-122"/>
                <a:ea typeface="微软雅黑" panose="020B0503020204020204" pitchFamily="34" charset="-122"/>
              </a:rPr>
              <a:t>L</a:t>
            </a:r>
            <a:r>
              <a:rPr lang="en-US" sz="1200" baseline="-25000" dirty="0">
                <a:solidFill>
                  <a:schemeClr val="tx1"/>
                </a:solidFill>
                <a:latin typeface="微软雅黑" panose="020B0503020204020204" pitchFamily="34" charset="-122"/>
                <a:ea typeface="微软雅黑" panose="020B0503020204020204" pitchFamily="34" charset="-122"/>
              </a:rPr>
              <a:t>f0 </a:t>
            </a:r>
            <a:r>
              <a:rPr lang="zh-CN" altLang="en-US" sz="1200" dirty="0">
                <a:solidFill>
                  <a:schemeClr val="tx1"/>
                </a:solidFill>
                <a:latin typeface="微软雅黑" panose="020B0503020204020204" pitchFamily="34" charset="-122"/>
                <a:ea typeface="微软雅黑" panose="020B0503020204020204" pitchFamily="34" charset="-122"/>
              </a:rPr>
              <a:t>改造前的用水量         </a:t>
            </a:r>
            <a:endParaRPr lang="zh-CN" altLang="en-US" sz="1200" dirty="0">
              <a:solidFill>
                <a:schemeClr val="tx1"/>
              </a:solidFill>
              <a:latin typeface="微软雅黑" panose="020B0503020204020204" pitchFamily="34" charset="-122"/>
              <a:ea typeface="微软雅黑" panose="020B0503020204020204" pitchFamily="34" charset="-122"/>
            </a:endParaRPr>
          </a:p>
          <a:p>
            <a:pPr algn="l"/>
            <a:r>
              <a:rPr lang="en-US" sz="1200" dirty="0">
                <a:solidFill>
                  <a:schemeClr val="tx1"/>
                </a:solidFill>
                <a:latin typeface="微软雅黑" panose="020B0503020204020204" pitchFamily="34" charset="-122"/>
                <a:ea typeface="微软雅黑" panose="020B0503020204020204" pitchFamily="34" charset="-122"/>
              </a:rPr>
              <a:t>L</a:t>
            </a:r>
            <a:r>
              <a:rPr lang="en-US" sz="1200" baseline="-25000" dirty="0">
                <a:solidFill>
                  <a:schemeClr val="tx1"/>
                </a:solidFill>
                <a:latin typeface="微软雅黑" panose="020B0503020204020204" pitchFamily="34" charset="-122"/>
                <a:ea typeface="微软雅黑" panose="020B0503020204020204" pitchFamily="34" charset="-122"/>
              </a:rPr>
              <a:t>f1 </a:t>
            </a:r>
            <a:r>
              <a:rPr lang="zh-CN" altLang="en-US" sz="1200" dirty="0">
                <a:solidFill>
                  <a:schemeClr val="tx1"/>
                </a:solidFill>
                <a:latin typeface="微软雅黑" panose="020B0503020204020204" pitchFamily="34" charset="-122"/>
                <a:ea typeface="微软雅黑" panose="020B0503020204020204" pitchFamily="34" charset="-122"/>
              </a:rPr>
              <a:t>改造后的用水量         </a:t>
            </a:r>
            <a:endParaRPr lang="zh-CN" altLang="en-US" sz="1200" dirty="0">
              <a:solidFill>
                <a:schemeClr val="tx1"/>
              </a:solidFill>
              <a:latin typeface="微软雅黑" panose="020B0503020204020204" pitchFamily="34" charset="-122"/>
              <a:ea typeface="微软雅黑" panose="020B0503020204020204" pitchFamily="34" charset="-122"/>
            </a:endParaRPr>
          </a:p>
          <a:p>
            <a:pPr algn="l"/>
            <a:r>
              <a:rPr lang="en-US" sz="1200" dirty="0">
                <a:solidFill>
                  <a:schemeClr val="tx1"/>
                </a:solidFill>
                <a:latin typeface="微软雅黑" panose="020B0503020204020204" pitchFamily="34" charset="-122"/>
                <a:ea typeface="微软雅黑" panose="020B0503020204020204" pitchFamily="34" charset="-122"/>
              </a:rPr>
              <a:t>L</a:t>
            </a:r>
            <a:r>
              <a:rPr lang="en-US" sz="1200" baseline="-25000" dirty="0">
                <a:solidFill>
                  <a:schemeClr val="tx1"/>
                </a:solidFill>
                <a:latin typeface="微软雅黑" panose="020B0503020204020204" pitchFamily="34" charset="-122"/>
                <a:ea typeface="微软雅黑" panose="020B0503020204020204" pitchFamily="34" charset="-122"/>
              </a:rPr>
              <a:t>f2 </a:t>
            </a:r>
            <a:r>
              <a:rPr lang="zh-CN" altLang="en-US" sz="1200" dirty="0">
                <a:solidFill>
                  <a:schemeClr val="tx1"/>
                </a:solidFill>
                <a:latin typeface="微软雅黑" panose="020B0503020204020204" pitchFamily="34" charset="-122"/>
                <a:ea typeface="微软雅黑" panose="020B0503020204020204" pitchFamily="34" charset="-122"/>
              </a:rPr>
              <a:t>超出旧定额用水量</a:t>
            </a:r>
            <a:endParaRPr lang="en-US" altLang="zh-CN" sz="1200" dirty="0">
              <a:solidFill>
                <a:schemeClr val="tx1"/>
              </a:solidFill>
              <a:latin typeface="微软雅黑" panose="020B0503020204020204" pitchFamily="34" charset="-122"/>
              <a:ea typeface="微软雅黑" panose="020B0503020204020204" pitchFamily="34" charset="-122"/>
            </a:endParaRPr>
          </a:p>
          <a:p>
            <a:pPr algn="l"/>
            <a:endParaRPr lang="zh-CN" altLang="en-US" sz="1200" dirty="0">
              <a:solidFill>
                <a:schemeClr val="tx1"/>
              </a:solidFill>
              <a:latin typeface="微软雅黑" panose="020B0503020204020204" pitchFamily="34" charset="-122"/>
              <a:ea typeface="微软雅黑" panose="020B0503020204020204" pitchFamily="34" charset="-122"/>
            </a:endParaRPr>
          </a:p>
          <a:p>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nvGrpSpPr>
          <p:cNvPr id="1027" name="Group 107"/>
          <p:cNvGrpSpPr/>
          <p:nvPr/>
        </p:nvGrpSpPr>
        <p:grpSpPr bwMode="auto">
          <a:xfrm>
            <a:off x="927735" y="2269691"/>
            <a:ext cx="6790088" cy="2513306"/>
            <a:chOff x="1980" y="12109"/>
            <a:chExt cx="7994" cy="3401"/>
          </a:xfrm>
        </p:grpSpPr>
        <p:grpSp>
          <p:nvGrpSpPr>
            <p:cNvPr id="13" name="Group 93"/>
            <p:cNvGrpSpPr/>
            <p:nvPr/>
          </p:nvGrpSpPr>
          <p:grpSpPr bwMode="auto">
            <a:xfrm>
              <a:off x="1980" y="12240"/>
              <a:ext cx="7830" cy="3270"/>
              <a:chOff x="1980" y="12240"/>
              <a:chExt cx="7830" cy="3270"/>
            </a:xfrm>
          </p:grpSpPr>
          <p:cxnSp>
            <p:nvCxnSpPr>
              <p:cNvPr id="14" name="AutoShape 83"/>
              <p:cNvCxnSpPr/>
              <p:nvPr/>
            </p:nvCxnSpPr>
            <p:spPr bwMode="auto">
              <a:xfrm>
                <a:off x="1980" y="15060"/>
                <a:ext cx="7830" cy="1"/>
              </a:xfrm>
              <a:prstGeom prst="straightConnector1">
                <a:avLst/>
              </a:prstGeom>
              <a:noFill/>
              <a:ln w="9525">
                <a:solidFill>
                  <a:srgbClr val="000000"/>
                </a:solidFill>
                <a:round/>
                <a:tailEnd type="triangle" w="med" len="med"/>
              </a:ln>
            </p:spPr>
          </p:cxnSp>
          <p:cxnSp>
            <p:nvCxnSpPr>
              <p:cNvPr id="15" name="AutoShape 84"/>
              <p:cNvCxnSpPr/>
              <p:nvPr/>
            </p:nvCxnSpPr>
            <p:spPr bwMode="auto">
              <a:xfrm flipV="1">
                <a:off x="2701" y="12240"/>
                <a:ext cx="1" cy="3270"/>
              </a:xfrm>
              <a:prstGeom prst="straightConnector1">
                <a:avLst/>
              </a:prstGeom>
              <a:noFill/>
              <a:ln w="9525">
                <a:solidFill>
                  <a:srgbClr val="000000"/>
                </a:solidFill>
                <a:round/>
                <a:tailEnd type="triangle" w="med" len="med"/>
              </a:ln>
            </p:spPr>
          </p:cxnSp>
          <p:cxnSp>
            <p:nvCxnSpPr>
              <p:cNvPr id="16" name="AutoShape 85"/>
              <p:cNvCxnSpPr/>
              <p:nvPr/>
            </p:nvCxnSpPr>
            <p:spPr bwMode="auto">
              <a:xfrm flipV="1">
                <a:off x="2701" y="14238"/>
                <a:ext cx="5204" cy="826"/>
              </a:xfrm>
              <a:prstGeom prst="straightConnector1">
                <a:avLst/>
              </a:prstGeom>
              <a:noFill/>
              <a:ln w="9525">
                <a:solidFill>
                  <a:srgbClr val="00B050"/>
                </a:solidFill>
                <a:round/>
              </a:ln>
            </p:spPr>
          </p:cxnSp>
          <p:cxnSp>
            <p:nvCxnSpPr>
              <p:cNvPr id="17" name="AutoShape 86"/>
              <p:cNvCxnSpPr/>
              <p:nvPr/>
            </p:nvCxnSpPr>
            <p:spPr bwMode="auto">
              <a:xfrm flipV="1">
                <a:off x="4695" y="13515"/>
                <a:ext cx="3210" cy="1230"/>
              </a:xfrm>
              <a:prstGeom prst="straightConnector1">
                <a:avLst/>
              </a:prstGeom>
              <a:noFill/>
              <a:ln w="9525">
                <a:solidFill>
                  <a:srgbClr val="F79646"/>
                </a:solidFill>
                <a:round/>
              </a:ln>
            </p:spPr>
          </p:cxnSp>
          <p:cxnSp>
            <p:nvCxnSpPr>
              <p:cNvPr id="18" name="AutoShape 87"/>
              <p:cNvCxnSpPr/>
              <p:nvPr/>
            </p:nvCxnSpPr>
            <p:spPr bwMode="auto">
              <a:xfrm flipV="1">
                <a:off x="5928" y="12678"/>
                <a:ext cx="1980" cy="1563"/>
              </a:xfrm>
              <a:prstGeom prst="straightConnector1">
                <a:avLst/>
              </a:prstGeom>
              <a:noFill/>
              <a:ln w="9525">
                <a:solidFill>
                  <a:srgbClr val="FF0000"/>
                </a:solidFill>
                <a:round/>
              </a:ln>
            </p:spPr>
          </p:cxnSp>
        </p:grpSp>
        <p:grpSp>
          <p:nvGrpSpPr>
            <p:cNvPr id="19" name="Group 94"/>
            <p:cNvGrpSpPr/>
            <p:nvPr/>
          </p:nvGrpSpPr>
          <p:grpSpPr bwMode="auto">
            <a:xfrm>
              <a:off x="3994" y="12975"/>
              <a:ext cx="2644" cy="2220"/>
              <a:chOff x="3994" y="12975"/>
              <a:chExt cx="2644" cy="2220"/>
            </a:xfrm>
          </p:grpSpPr>
          <p:cxnSp>
            <p:nvCxnSpPr>
              <p:cNvPr id="20" name="AutoShape 88"/>
              <p:cNvCxnSpPr/>
              <p:nvPr/>
            </p:nvCxnSpPr>
            <p:spPr bwMode="auto">
              <a:xfrm flipV="1">
                <a:off x="4695" y="12975"/>
                <a:ext cx="1" cy="2220"/>
              </a:xfrm>
              <a:prstGeom prst="straightConnector1">
                <a:avLst/>
              </a:prstGeom>
              <a:noFill/>
              <a:ln w="9525">
                <a:solidFill>
                  <a:srgbClr val="000000"/>
                </a:solidFill>
                <a:prstDash val="dash"/>
                <a:round/>
              </a:ln>
            </p:spPr>
          </p:cxnSp>
          <p:cxnSp>
            <p:nvCxnSpPr>
              <p:cNvPr id="21" name="AutoShape 89"/>
              <p:cNvCxnSpPr/>
              <p:nvPr/>
            </p:nvCxnSpPr>
            <p:spPr bwMode="auto">
              <a:xfrm flipV="1">
                <a:off x="5927" y="12975"/>
                <a:ext cx="1" cy="2220"/>
              </a:xfrm>
              <a:prstGeom prst="straightConnector1">
                <a:avLst/>
              </a:prstGeom>
              <a:noFill/>
              <a:ln w="9525">
                <a:solidFill>
                  <a:srgbClr val="000000"/>
                </a:solidFill>
                <a:prstDash val="dash"/>
                <a:round/>
              </a:ln>
            </p:spPr>
          </p:cxnSp>
          <p:cxnSp>
            <p:nvCxnSpPr>
              <p:cNvPr id="22" name="AutoShape 90"/>
              <p:cNvCxnSpPr/>
              <p:nvPr/>
            </p:nvCxnSpPr>
            <p:spPr bwMode="auto">
              <a:xfrm flipV="1">
                <a:off x="3994" y="12975"/>
                <a:ext cx="1" cy="2220"/>
              </a:xfrm>
              <a:prstGeom prst="straightConnector1">
                <a:avLst/>
              </a:prstGeom>
              <a:noFill/>
              <a:ln w="9525">
                <a:solidFill>
                  <a:srgbClr val="0070C0"/>
                </a:solidFill>
                <a:prstDash val="sysDot"/>
                <a:round/>
              </a:ln>
            </p:spPr>
          </p:cxnSp>
          <p:cxnSp>
            <p:nvCxnSpPr>
              <p:cNvPr id="23" name="AutoShape 91"/>
              <p:cNvCxnSpPr/>
              <p:nvPr/>
            </p:nvCxnSpPr>
            <p:spPr bwMode="auto">
              <a:xfrm flipV="1">
                <a:off x="5434" y="12975"/>
                <a:ext cx="1" cy="2220"/>
              </a:xfrm>
              <a:prstGeom prst="straightConnector1">
                <a:avLst/>
              </a:prstGeom>
              <a:noFill/>
              <a:ln w="9525">
                <a:solidFill>
                  <a:srgbClr val="0070C0"/>
                </a:solidFill>
                <a:prstDash val="sysDot"/>
                <a:round/>
              </a:ln>
            </p:spPr>
          </p:cxnSp>
          <p:cxnSp>
            <p:nvCxnSpPr>
              <p:cNvPr id="24" name="AutoShape 92"/>
              <p:cNvCxnSpPr/>
              <p:nvPr/>
            </p:nvCxnSpPr>
            <p:spPr bwMode="auto">
              <a:xfrm flipV="1">
                <a:off x="6637" y="12975"/>
                <a:ext cx="1" cy="2220"/>
              </a:xfrm>
              <a:prstGeom prst="straightConnector1">
                <a:avLst/>
              </a:prstGeom>
              <a:noFill/>
              <a:ln w="9525">
                <a:solidFill>
                  <a:srgbClr val="0070C0"/>
                </a:solidFill>
                <a:prstDash val="sysDot"/>
                <a:round/>
              </a:ln>
            </p:spPr>
          </p:cxnSp>
        </p:grpSp>
        <p:grpSp>
          <p:nvGrpSpPr>
            <p:cNvPr id="25" name="Group 106"/>
            <p:cNvGrpSpPr/>
            <p:nvPr/>
          </p:nvGrpSpPr>
          <p:grpSpPr bwMode="auto">
            <a:xfrm>
              <a:off x="2323" y="12109"/>
              <a:ext cx="7651" cy="3263"/>
              <a:chOff x="2323" y="12109"/>
              <a:chExt cx="7651" cy="3263"/>
            </a:xfrm>
          </p:grpSpPr>
          <p:sp>
            <p:nvSpPr>
              <p:cNvPr id="26" name="Text Box 95"/>
              <p:cNvSpPr txBox="1"/>
              <p:nvPr/>
            </p:nvSpPr>
            <p:spPr bwMode="auto">
              <a:xfrm>
                <a:off x="2323" y="12109"/>
                <a:ext cx="390" cy="280"/>
              </a:xfrm>
              <a:prstGeom prst="rect">
                <a:avLst/>
              </a:prstGeom>
              <a:solidFill>
                <a:srgbClr val="FF0000">
                  <a:alpha val="0"/>
                </a:srgbClr>
              </a:solidFill>
              <a:ln w="9525">
                <a:noFill/>
                <a:miter lim="800000"/>
              </a:ln>
            </p:spPr>
            <p:txBody>
              <a:bodyPr vert="horz" wrap="square" lIns="68580" tIns="34290" rIns="68580" bIns="3429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宋体" panose="02010600030101010101" pitchFamily="2" charset="-122"/>
                  </a:rPr>
                  <a:t>P</a:t>
                </a:r>
                <a:endParaRPr kumimoji="0" lang="zh-CN" altLang="zh-CN" sz="9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7" name="Text Box 96"/>
              <p:cNvSpPr txBox="1"/>
              <p:nvPr/>
            </p:nvSpPr>
            <p:spPr bwMode="auto">
              <a:xfrm>
                <a:off x="9584" y="15092"/>
                <a:ext cx="390" cy="280"/>
              </a:xfrm>
              <a:prstGeom prst="rect">
                <a:avLst/>
              </a:prstGeom>
              <a:solidFill>
                <a:srgbClr val="FF0000">
                  <a:alpha val="0"/>
                </a:srgbClr>
              </a:solidFill>
              <a:ln w="9525">
                <a:noFill/>
                <a:miter lim="800000"/>
              </a:ln>
            </p:spPr>
            <p:txBody>
              <a:bodyPr vert="horz" wrap="square" lIns="68580" tIns="34290" rIns="68580" bIns="3429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宋体" panose="02010600030101010101" pitchFamily="2" charset="-122"/>
                  </a:rPr>
                  <a:t>L</a:t>
                </a:r>
                <a:endParaRPr kumimoji="0" lang="zh-CN" altLang="zh-CN" sz="9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8" name="Text Box 97"/>
              <p:cNvSpPr txBox="1"/>
              <p:nvPr/>
            </p:nvSpPr>
            <p:spPr bwMode="auto">
              <a:xfrm>
                <a:off x="8049" y="12388"/>
                <a:ext cx="534" cy="280"/>
              </a:xfrm>
              <a:prstGeom prst="rect">
                <a:avLst/>
              </a:prstGeom>
              <a:solidFill>
                <a:srgbClr val="FF0000">
                  <a:alpha val="0"/>
                </a:srgbClr>
              </a:solidFill>
              <a:ln w="9525">
                <a:noFill/>
                <a:miter lim="800000"/>
              </a:ln>
            </p:spPr>
            <p:txBody>
              <a:bodyPr vert="horz" wrap="square" lIns="68580" tIns="34290" rIns="68580" bIns="3429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宋体" panose="02010600030101010101" pitchFamily="2" charset="-122"/>
                  </a:rPr>
                  <a:t>K</a:t>
                </a:r>
                <a:r>
                  <a:rPr kumimoji="0" lang="en-US" altLang="zh-CN" sz="900" b="0" i="0" u="none" strike="noStrike" kern="1200" cap="none" spc="0" normalizeH="0" baseline="-25000" noProof="0">
                    <a:ln>
                      <a:noFill/>
                    </a:ln>
                    <a:solidFill>
                      <a:srgbClr val="000000"/>
                    </a:solidFill>
                    <a:effectLst/>
                    <a:uLnTx/>
                    <a:uFillTx/>
                    <a:latin typeface="Calibri" panose="020F0502020204030204" pitchFamily="34" charset="0"/>
                    <a:ea typeface="宋体" panose="02010600030101010101" pitchFamily="2" charset="-122"/>
                    <a:cs typeface="宋体" panose="02010600030101010101" pitchFamily="2" charset="-122"/>
                  </a:rPr>
                  <a:t>2</a:t>
                </a:r>
                <a:endParaRPr kumimoji="0" lang="zh-CN" altLang="zh-CN" sz="9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9" name="Text Box 98"/>
              <p:cNvSpPr txBox="1"/>
              <p:nvPr/>
            </p:nvSpPr>
            <p:spPr bwMode="auto">
              <a:xfrm>
                <a:off x="3702" y="15078"/>
                <a:ext cx="551" cy="280"/>
              </a:xfrm>
              <a:prstGeom prst="rect">
                <a:avLst/>
              </a:prstGeom>
              <a:solidFill>
                <a:srgbClr val="FF0000">
                  <a:alpha val="0"/>
                </a:srgbClr>
              </a:solidFill>
              <a:ln w="9525">
                <a:noFill/>
                <a:miter lim="800000"/>
              </a:ln>
            </p:spPr>
            <p:txBody>
              <a:bodyPr vert="horz" wrap="square" lIns="68580" tIns="34290" rIns="68580" bIns="3429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宋体" panose="02010600030101010101" pitchFamily="2" charset="-122"/>
                  </a:rPr>
                  <a:t>L</a:t>
                </a:r>
                <a:r>
                  <a:rPr kumimoji="0" lang="en-US" altLang="zh-CN" sz="900" b="0" i="0" u="none" strike="noStrike" kern="1200" cap="none" spc="0" normalizeH="0" baseline="-25000" noProof="0">
                    <a:ln>
                      <a:noFill/>
                    </a:ln>
                    <a:solidFill>
                      <a:srgbClr val="000000"/>
                    </a:solidFill>
                    <a:effectLst/>
                    <a:uLnTx/>
                    <a:uFillTx/>
                    <a:latin typeface="Calibri" panose="020F0502020204030204" pitchFamily="34" charset="0"/>
                    <a:ea typeface="宋体" panose="02010600030101010101" pitchFamily="2" charset="-122"/>
                    <a:cs typeface="宋体" panose="02010600030101010101" pitchFamily="2" charset="-122"/>
                  </a:rPr>
                  <a:t>f1</a:t>
                </a:r>
                <a:endParaRPr kumimoji="0" lang="en-US" altLang="zh-CN" sz="900" b="0" i="0" u="none" strike="noStrike" kern="1200" cap="none" spc="0" normalizeH="0" baseline="-25000" noProof="0">
                  <a:ln>
                    <a:noFill/>
                  </a:ln>
                  <a:solidFill>
                    <a:srgbClr val="000000"/>
                  </a:solidFill>
                  <a:effectLst/>
                  <a:uLnTx/>
                  <a:uFillTx/>
                  <a:latin typeface="Calibri" panose="020F0502020204030204" pitchFamily="34" charset="0"/>
                  <a:ea typeface="宋体" panose="02010600030101010101" pitchFamily="2" charset="-122"/>
                  <a:cs typeface="宋体" panose="02010600030101010101" pitchFamily="2" charset="-122"/>
                </a:endParaRPr>
              </a:p>
            </p:txBody>
          </p:sp>
          <p:sp>
            <p:nvSpPr>
              <p:cNvPr id="30" name="Text Box 99"/>
              <p:cNvSpPr txBox="1"/>
              <p:nvPr/>
            </p:nvSpPr>
            <p:spPr bwMode="auto">
              <a:xfrm>
                <a:off x="6375" y="15078"/>
                <a:ext cx="551" cy="280"/>
              </a:xfrm>
              <a:prstGeom prst="rect">
                <a:avLst/>
              </a:prstGeom>
              <a:solidFill>
                <a:srgbClr val="FF0000">
                  <a:alpha val="0"/>
                </a:srgbClr>
              </a:solidFill>
              <a:ln w="9525">
                <a:noFill/>
                <a:miter lim="800000"/>
              </a:ln>
            </p:spPr>
            <p:txBody>
              <a:bodyPr vert="horz" wrap="square" lIns="68580" tIns="34290" rIns="68580" bIns="3429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宋体" panose="02010600030101010101" pitchFamily="2" charset="-122"/>
                  </a:rPr>
                  <a:t>L</a:t>
                </a:r>
                <a:r>
                  <a:rPr kumimoji="0" lang="en-US" altLang="zh-CN" sz="900" b="0" i="0" u="none" strike="noStrike" kern="1200" cap="none" spc="0" normalizeH="0" baseline="-25000" noProof="0">
                    <a:ln>
                      <a:noFill/>
                    </a:ln>
                    <a:solidFill>
                      <a:srgbClr val="000000"/>
                    </a:solidFill>
                    <a:effectLst/>
                    <a:uLnTx/>
                    <a:uFillTx/>
                    <a:latin typeface="Calibri" panose="020F0502020204030204" pitchFamily="34" charset="0"/>
                    <a:ea typeface="宋体" panose="02010600030101010101" pitchFamily="2" charset="-122"/>
                    <a:cs typeface="宋体" panose="02010600030101010101" pitchFamily="2" charset="-122"/>
                  </a:rPr>
                  <a:t>f2</a:t>
                </a:r>
                <a:endParaRPr kumimoji="0" lang="zh-CN" altLang="zh-CN" sz="9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1" name="Text Box 100"/>
              <p:cNvSpPr txBox="1"/>
              <p:nvPr/>
            </p:nvSpPr>
            <p:spPr bwMode="auto">
              <a:xfrm>
                <a:off x="5154" y="15076"/>
                <a:ext cx="551" cy="280"/>
              </a:xfrm>
              <a:prstGeom prst="rect">
                <a:avLst/>
              </a:prstGeom>
              <a:solidFill>
                <a:srgbClr val="FF0000">
                  <a:alpha val="0"/>
                </a:srgbClr>
              </a:solidFill>
              <a:ln w="9525">
                <a:noFill/>
                <a:miter lim="800000"/>
              </a:ln>
            </p:spPr>
            <p:txBody>
              <a:bodyPr vert="horz" wrap="square" lIns="68580" tIns="34290" rIns="68580" bIns="3429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宋体" panose="02010600030101010101" pitchFamily="2" charset="-122"/>
                  </a:rPr>
                  <a:t>L</a:t>
                </a:r>
                <a:r>
                  <a:rPr kumimoji="0" lang="en-US" altLang="zh-CN" sz="900" b="0" i="0" u="none" strike="noStrike" kern="1200" cap="none" spc="0" normalizeH="0" baseline="-25000" noProof="0">
                    <a:ln>
                      <a:noFill/>
                    </a:ln>
                    <a:solidFill>
                      <a:srgbClr val="000000"/>
                    </a:solidFill>
                    <a:effectLst/>
                    <a:uLnTx/>
                    <a:uFillTx/>
                    <a:latin typeface="Calibri" panose="020F0502020204030204" pitchFamily="34" charset="0"/>
                    <a:ea typeface="宋体" panose="02010600030101010101" pitchFamily="2" charset="-122"/>
                    <a:cs typeface="宋体" panose="02010600030101010101" pitchFamily="2" charset="-122"/>
                  </a:rPr>
                  <a:t>f0</a:t>
                </a:r>
                <a:endParaRPr kumimoji="0" lang="zh-CN" altLang="zh-CN" sz="9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2" name="Text Box 101"/>
              <p:cNvSpPr txBox="1"/>
              <p:nvPr/>
            </p:nvSpPr>
            <p:spPr bwMode="auto">
              <a:xfrm>
                <a:off x="4425" y="15078"/>
                <a:ext cx="551" cy="280"/>
              </a:xfrm>
              <a:prstGeom prst="rect">
                <a:avLst/>
              </a:prstGeom>
              <a:solidFill>
                <a:srgbClr val="FF0000">
                  <a:alpha val="0"/>
                </a:srgbClr>
              </a:solidFill>
              <a:ln w="9525">
                <a:noFill/>
                <a:miter lim="800000"/>
              </a:ln>
            </p:spPr>
            <p:txBody>
              <a:bodyPr vert="horz" wrap="square" lIns="68580" tIns="34290" rIns="68580" bIns="3429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宋体" panose="02010600030101010101" pitchFamily="2" charset="-122"/>
                  </a:rPr>
                  <a:t>L</a:t>
                </a:r>
                <a:r>
                  <a:rPr kumimoji="0" lang="en-US" altLang="zh-CN" sz="900" b="0" i="0" u="none" strike="noStrike" kern="1200" cap="none" spc="0" normalizeH="0" baseline="-25000" noProof="0">
                    <a:ln>
                      <a:noFill/>
                    </a:ln>
                    <a:solidFill>
                      <a:srgbClr val="000000"/>
                    </a:solidFill>
                    <a:effectLst/>
                    <a:uLnTx/>
                    <a:uFillTx/>
                    <a:latin typeface="Calibri" panose="020F0502020204030204" pitchFamily="34" charset="0"/>
                    <a:ea typeface="宋体" panose="02010600030101010101" pitchFamily="2" charset="-122"/>
                    <a:cs typeface="宋体" panose="02010600030101010101" pitchFamily="2" charset="-122"/>
                  </a:rPr>
                  <a:t>1</a:t>
                </a:r>
                <a:endParaRPr kumimoji="0" lang="zh-CN" altLang="zh-CN" sz="9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3" name="Text Box 102"/>
              <p:cNvSpPr txBox="1"/>
              <p:nvPr/>
            </p:nvSpPr>
            <p:spPr bwMode="auto">
              <a:xfrm>
                <a:off x="5649" y="15078"/>
                <a:ext cx="551" cy="280"/>
              </a:xfrm>
              <a:prstGeom prst="rect">
                <a:avLst/>
              </a:prstGeom>
              <a:solidFill>
                <a:srgbClr val="FF0000">
                  <a:alpha val="0"/>
                </a:srgbClr>
              </a:solidFill>
              <a:ln w="9525">
                <a:noFill/>
                <a:miter lim="800000"/>
              </a:ln>
            </p:spPr>
            <p:txBody>
              <a:bodyPr vert="horz" wrap="square" lIns="68580" tIns="34290" rIns="68580" bIns="3429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宋体" panose="02010600030101010101" pitchFamily="2" charset="-122"/>
                  </a:rPr>
                  <a:t>L</a:t>
                </a:r>
                <a:r>
                  <a:rPr kumimoji="0" lang="en-US" altLang="zh-CN" sz="900" b="0" i="0" u="none" strike="noStrike" kern="1200" cap="none" spc="0" normalizeH="0" baseline="-25000" noProof="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0</a:t>
                </a:r>
                <a:endParaRPr kumimoji="0" lang="zh-CN" altLang="zh-CN" sz="9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4" name="Text Box 103"/>
              <p:cNvSpPr txBox="1"/>
              <p:nvPr/>
            </p:nvSpPr>
            <p:spPr bwMode="auto">
              <a:xfrm>
                <a:off x="2323" y="15073"/>
                <a:ext cx="390" cy="280"/>
              </a:xfrm>
              <a:prstGeom prst="rect">
                <a:avLst/>
              </a:prstGeom>
              <a:solidFill>
                <a:srgbClr val="FF0000">
                  <a:alpha val="0"/>
                </a:srgbClr>
              </a:solidFill>
              <a:ln w="9525">
                <a:noFill/>
                <a:miter lim="800000"/>
              </a:ln>
            </p:spPr>
            <p:txBody>
              <a:bodyPr vert="horz" wrap="square" lIns="68580" tIns="34290" rIns="68580" bIns="3429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0</a:t>
                </a:r>
                <a:endParaRPr kumimoji="0" lang="zh-CN" altLang="zh-CN" sz="9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5" name="Text Box 104"/>
              <p:cNvSpPr txBox="1"/>
              <p:nvPr/>
            </p:nvSpPr>
            <p:spPr bwMode="auto">
              <a:xfrm>
                <a:off x="8063" y="13291"/>
                <a:ext cx="534" cy="280"/>
              </a:xfrm>
              <a:prstGeom prst="rect">
                <a:avLst/>
              </a:prstGeom>
              <a:solidFill>
                <a:srgbClr val="FF0000">
                  <a:alpha val="0"/>
                </a:srgbClr>
              </a:solidFill>
              <a:ln w="9525">
                <a:noFill/>
                <a:miter lim="800000"/>
              </a:ln>
            </p:spPr>
            <p:txBody>
              <a:bodyPr vert="horz" wrap="square" lIns="68580" tIns="34290" rIns="68580" bIns="3429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宋体" panose="02010600030101010101" pitchFamily="2" charset="-122"/>
                  </a:rPr>
                  <a:t>K</a:t>
                </a:r>
                <a:r>
                  <a:rPr kumimoji="0" lang="en-US" altLang="zh-CN" sz="900" b="0" i="0" u="none" strike="noStrike" kern="1200" cap="none" spc="0" normalizeH="0" baseline="-25000" noProof="0">
                    <a:ln>
                      <a:noFill/>
                    </a:ln>
                    <a:solidFill>
                      <a:srgbClr val="000000"/>
                    </a:solidFill>
                    <a:effectLst/>
                    <a:uLnTx/>
                    <a:uFillTx/>
                    <a:latin typeface="Calibri" panose="020F0502020204030204" pitchFamily="34" charset="0"/>
                    <a:ea typeface="宋体" panose="02010600030101010101" pitchFamily="2" charset="-122"/>
                    <a:cs typeface="宋体" panose="02010600030101010101" pitchFamily="2" charset="-122"/>
                  </a:rPr>
                  <a:t>1</a:t>
                </a:r>
                <a:endParaRPr kumimoji="0" lang="zh-CN" altLang="zh-CN" sz="9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6" name="Text Box 105"/>
              <p:cNvSpPr txBox="1"/>
              <p:nvPr/>
            </p:nvSpPr>
            <p:spPr bwMode="auto">
              <a:xfrm>
                <a:off x="8062" y="13965"/>
                <a:ext cx="534" cy="280"/>
              </a:xfrm>
              <a:prstGeom prst="rect">
                <a:avLst/>
              </a:prstGeom>
              <a:solidFill>
                <a:srgbClr val="FF0000">
                  <a:alpha val="0"/>
                </a:srgbClr>
              </a:solidFill>
              <a:ln w="9525">
                <a:noFill/>
                <a:miter lim="800000"/>
              </a:ln>
            </p:spPr>
            <p:txBody>
              <a:bodyPr vert="horz" wrap="square" lIns="68580" tIns="34290" rIns="68580" bIns="3429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altLang="zh-CN" sz="9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宋体" panose="02010600030101010101" pitchFamily="2" charset="-122"/>
                  </a:rPr>
                  <a:t>K</a:t>
                </a:r>
                <a:r>
                  <a:rPr kumimoji="0" lang="en-US" altLang="zh-CN" sz="900" b="0" i="0" u="none" strike="noStrike" kern="1200" cap="none" spc="0" normalizeH="0" baseline="-25000" noProof="0">
                    <a:ln>
                      <a:noFill/>
                    </a:ln>
                    <a:solidFill>
                      <a:srgbClr val="000000"/>
                    </a:solidFill>
                    <a:effectLst/>
                    <a:uLnTx/>
                    <a:uFillTx/>
                    <a:latin typeface="Times New Roman" panose="02020603050405020304" pitchFamily="18" charset="0"/>
                    <a:ea typeface="宋体" panose="02010600030101010101" pitchFamily="2" charset="-122"/>
                    <a:cs typeface="宋体" panose="02010600030101010101" pitchFamily="2" charset="-122"/>
                  </a:rPr>
                  <a:t>0</a:t>
                </a:r>
                <a:endParaRPr kumimoji="0" lang="zh-CN" altLang="zh-CN" sz="9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grpSp>
      <p:sp>
        <p:nvSpPr>
          <p:cNvPr id="37" name="矩形 36"/>
          <p:cNvSpPr/>
          <p:nvPr/>
        </p:nvSpPr>
        <p:spPr>
          <a:xfrm>
            <a:off x="823990" y="1081055"/>
            <a:ext cx="3764280" cy="3803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以定额为区间的多级累进水价制度</a:t>
            </a:r>
            <a:endParaRPr kumimoji="0" lang="zh-CN" altLang="en-US"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3" name="文本框 2"/>
          <p:cNvSpPr txBox="1"/>
          <p:nvPr/>
        </p:nvSpPr>
        <p:spPr>
          <a:xfrm>
            <a:off x="3295174" y="1914525"/>
            <a:ext cx="1725930" cy="299085"/>
          </a:xfrm>
          <a:prstGeom prst="rect">
            <a:avLst/>
          </a:prstGeom>
          <a:noFill/>
        </p:spPr>
        <p:txBody>
          <a:bodyPr wrap="none" rtlCol="0" anchor="t">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多级累进水价关系图</a:t>
            </a:r>
            <a:endParaRPr kumimoji="0" lang="zh-CN" altLang="en-US" sz="1350" b="1"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4" name="文本框 3"/>
          <p:cNvSpPr txBox="1"/>
          <p:nvPr/>
        </p:nvSpPr>
        <p:spPr>
          <a:xfrm>
            <a:off x="6848475" y="2844641"/>
            <a:ext cx="1385570" cy="1026160"/>
          </a:xfrm>
          <a:prstGeom prst="rect">
            <a:avLst/>
          </a:prstGeom>
          <a:noFill/>
        </p:spPr>
        <p:txBody>
          <a:bodyPr wrap="none" rtlCol="0" anchor="t">
            <a:spAutoFit/>
          </a:bodyPr>
          <a:lstStyle/>
          <a:p>
            <a:pPr marL="0" marR="0" lvl="0" indent="0" algn="l" defTabSz="457200" rtl="0" eaLnBrk="1" fontAlgn="auto" latinLnBrk="0" hangingPunct="1">
              <a:lnSpc>
                <a:spcPct val="150000"/>
              </a:lnSpc>
              <a:spcBef>
                <a:spcPts val="0"/>
              </a:spcBef>
              <a:spcAft>
                <a:spcPts val="0"/>
              </a:spcAft>
              <a:buClrTx/>
              <a:buSzTx/>
              <a:buFontTx/>
              <a:buNone/>
              <a:defRPr/>
            </a:pPr>
            <a:r>
              <a:rPr kumimoji="0" lang="en-US" sz="13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K</a:t>
            </a:r>
            <a:r>
              <a:rPr kumimoji="0" lang="en-US" sz="1350" b="0"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0</a:t>
            </a:r>
            <a:r>
              <a:rPr kumimoji="0" lang="zh-CN" altLang="en-US" sz="13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基础水价             </a:t>
            </a:r>
            <a:endParaRPr kumimoji="0" lang="zh-CN" altLang="en-US" sz="13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en-US" sz="13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K</a:t>
            </a:r>
            <a:r>
              <a:rPr kumimoji="0" lang="en-US" sz="1350" b="0"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1</a:t>
            </a:r>
            <a:r>
              <a:rPr kumimoji="0" lang="zh-CN" altLang="en-US" sz="13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市场调节水价              </a:t>
            </a:r>
            <a:endParaRPr kumimoji="0" lang="zh-CN" altLang="en-US" sz="13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457200" rtl="0" eaLnBrk="1" fontAlgn="auto" latinLnBrk="0" hangingPunct="1">
              <a:lnSpc>
                <a:spcPct val="150000"/>
              </a:lnSpc>
              <a:spcBef>
                <a:spcPts val="0"/>
              </a:spcBef>
              <a:spcAft>
                <a:spcPts val="0"/>
              </a:spcAft>
              <a:buClrTx/>
              <a:buSzTx/>
              <a:buFontTx/>
              <a:buNone/>
              <a:defRPr/>
            </a:pPr>
            <a:r>
              <a:rPr kumimoji="0" lang="en-US" sz="13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K</a:t>
            </a:r>
            <a:r>
              <a:rPr kumimoji="0" lang="en-US" sz="1350" b="0"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2</a:t>
            </a:r>
            <a:r>
              <a:rPr kumimoji="0" lang="zh-CN" altLang="en-US" sz="13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惩罚性水价</a:t>
            </a:r>
            <a:endParaRPr kumimoji="0" lang="zh-CN" altLang="en-US" sz="13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p:txBody>
      </p:sp>
      <p:sp>
        <p:nvSpPr>
          <p:cNvPr id="5" name="文本框 4"/>
          <p:cNvSpPr txBox="1"/>
          <p:nvPr/>
        </p:nvSpPr>
        <p:spPr>
          <a:xfrm>
            <a:off x="4445318" y="4734401"/>
            <a:ext cx="1735455" cy="645160"/>
          </a:xfrm>
          <a:prstGeom prst="rect">
            <a:avLst/>
          </a:prstGeom>
          <a:noFill/>
        </p:spPr>
        <p:txBody>
          <a:bodyPr wrap="none" rtlCol="0" anchor="t">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L</a:t>
            </a:r>
            <a:r>
              <a:rPr kumimoji="0" lang="en-US" sz="1200" b="0"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0</a:t>
            </a:r>
            <a:r>
              <a:rPr kumimoji="0" 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 </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旧用水定额对应水量</a:t>
            </a:r>
            <a:endPar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ctr" defTabSz="457200" rtl="0" eaLnBrk="1" fontAlgn="auto" latinLnBrk="0" hangingPunct="1">
              <a:lnSpc>
                <a:spcPct val="150000"/>
              </a:lnSpc>
              <a:spcBef>
                <a:spcPts val="0"/>
              </a:spcBef>
              <a:spcAft>
                <a:spcPts val="0"/>
              </a:spcAft>
              <a:buClrTx/>
              <a:buSzTx/>
              <a:buFontTx/>
              <a:buNone/>
              <a:defRPr/>
            </a:pPr>
            <a:r>
              <a:rPr kumimoji="0" 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L</a:t>
            </a:r>
            <a:r>
              <a:rPr kumimoji="0" lang="en-US" sz="1200" b="0" i="0" u="none" strike="noStrike" kern="1200" cap="none" spc="0" normalizeH="0" baseline="-2500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1 </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新用水定额对应水量</a:t>
            </a:r>
            <a:endPar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046" y="1053363"/>
            <a:ext cx="1376680" cy="3803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水资源价值</a:t>
            </a:r>
            <a:endParaRPr kumimoji="0" lang="zh-CN" altLang="en-US"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6" name="矩形 5"/>
          <p:cNvSpPr>
            <a:spLocks noChangeArrowheads="1"/>
          </p:cNvSpPr>
          <p:nvPr/>
        </p:nvSpPr>
        <p:spPr bwMode="auto">
          <a:xfrm>
            <a:off x="1692554" y="2195372"/>
            <a:ext cx="5454254"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457200" rtl="0" eaLnBrk="1" fontAlgn="base" latinLnBrk="0" hangingPunct="1">
              <a:lnSpc>
                <a:spcPct val="15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水资源价值</a:t>
            </a:r>
            <a:r>
              <a:rPr kumimoji="0" lang="en-US" altLang="zh-CN"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en-US"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水资源总量 ×水质系数×区域水资源价值系数</a:t>
            </a:r>
            <a:r>
              <a:rPr kumimoji="0" lang="en-US" altLang="zh-CN"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zh-CN" altLang="en-US" sz="135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sp>
        <p:nvSpPr>
          <p:cNvPr id="7" name="矩形 6"/>
          <p:cNvSpPr>
            <a:spLocks noChangeArrowheads="1"/>
          </p:cNvSpPr>
          <p:nvPr/>
        </p:nvSpPr>
        <p:spPr bwMode="auto">
          <a:xfrm>
            <a:off x="1010055" y="3279065"/>
            <a:ext cx="67588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R/G</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：水资源的价值系数，与水能够产生的经济效益、水资源的稀缺程度、污水处理的难易程度。</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G   </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：为该地域万元</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GDP</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或万元工业增加值的耗水量，这里以万元工业增加值的耗水量来计算。</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R</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：取值应该小于等于营业税税率。</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Z</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：为工业用水取值为</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 name="TextBox 7"/>
          <p:cNvSpPr>
            <a:spLocks noChangeArrowheads="1"/>
          </p:cNvSpPr>
          <p:nvPr/>
        </p:nvSpPr>
        <p:spPr bwMode="auto">
          <a:xfrm>
            <a:off x="3063510" y="2739140"/>
            <a:ext cx="2896791" cy="506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ctr" defTabSz="457200" rtl="0" eaLnBrk="1" fontAlgn="base" latinLnBrk="0" hangingPunct="1">
              <a:lnSpc>
                <a:spcPct val="150000"/>
              </a:lnSpc>
              <a:spcBef>
                <a:spcPct val="0"/>
              </a:spcBef>
              <a:spcAft>
                <a:spcPct val="0"/>
              </a:spcAft>
              <a:buClrTx/>
              <a:buSzTx/>
              <a:buFontTx/>
              <a:buNone/>
              <a:defRPr/>
            </a:pPr>
            <a:r>
              <a:rPr kumimoji="0" lang="en-US" altLang="zh-CN"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V=L</a:t>
            </a:r>
            <a:r>
              <a:rPr kumimoji="0" lang="zh-CN" altLang="en-US"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Z× R/G       </a:t>
            </a:r>
            <a:r>
              <a:rPr kumimoji="0" lang="zh-CN" altLang="en-US"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1</a:t>
            </a:r>
            <a:r>
              <a:rPr kumimoji="0" lang="zh-CN" altLang="en-US"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en-US" altLang="zh-CN"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4" name="矩形 47"/>
          <p:cNvSpPr>
            <a:spLocks noChangeArrowheads="1"/>
          </p:cNvSpPr>
          <p:nvPr/>
        </p:nvSpPr>
        <p:spPr bwMode="auto">
          <a:xfrm>
            <a:off x="1144033" y="4665767"/>
            <a:ext cx="7487322" cy="93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政府购买节水量的支出 </a:t>
            </a:r>
            <a:r>
              <a:rPr kumimoji="0" lang="zh-CN" altLang="en-US" sz="1350" b="0"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200" b="0"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节水量支撑所产生的</a:t>
            </a:r>
            <a:r>
              <a:rPr kumimoji="0" lang="en-US" altLang="zh-CN" sz="1200" b="0"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GDP</a:t>
            </a:r>
            <a:r>
              <a:rPr kumimoji="0" lang="zh-CN" altLang="en-US" sz="1200" b="0"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或工业增加值带来的直接税收值。</a:t>
            </a:r>
            <a:endParaRPr kumimoji="0" lang="en-US" altLang="zh-CN" sz="1200" b="0"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1200" b="0"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政府可以从增加就业、环境改善、经济总量增长及其它边际效益获得更大的收益。还能将节约的水资源按照工业用水价格供给收回一部分，总体上政府财政资金投入负担不大。有些缺水地区工业用水价格已经超过</a:t>
            </a:r>
            <a:r>
              <a:rPr kumimoji="0" lang="en-US" altLang="zh-CN" sz="1200" b="0"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7</a:t>
            </a:r>
            <a:r>
              <a:rPr kumimoji="0" lang="zh-CN" altLang="en-US" sz="1200" b="0"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元</a:t>
            </a:r>
            <a:r>
              <a:rPr kumimoji="0" lang="en-US" altLang="zh-CN" sz="1200" b="0"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200" b="0"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吨。</a:t>
            </a:r>
            <a:endParaRPr kumimoji="0" lang="zh-CN" altLang="en-US" sz="1200" b="0"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15" name="组合 14"/>
          <p:cNvGrpSpPr/>
          <p:nvPr/>
        </p:nvGrpSpPr>
        <p:grpSpPr>
          <a:xfrm>
            <a:off x="311728" y="4748006"/>
            <a:ext cx="791968" cy="811062"/>
            <a:chOff x="3900890" y="1633282"/>
            <a:chExt cx="2381089" cy="2381089"/>
          </a:xfrm>
        </p:grpSpPr>
        <p:sp>
          <p:nvSpPr>
            <p:cNvPr id="16" name="Rectangle 32"/>
            <p:cNvSpPr/>
            <p:nvPr/>
          </p:nvSpPr>
          <p:spPr>
            <a:xfrm>
              <a:off x="3900890" y="1633282"/>
              <a:ext cx="2381089" cy="2381089"/>
            </a:xfrm>
            <a:prstGeom prst="rect">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7" name="Group 82"/>
            <p:cNvGrpSpPr/>
            <p:nvPr/>
          </p:nvGrpSpPr>
          <p:grpSpPr>
            <a:xfrm>
              <a:off x="4509473" y="2161062"/>
              <a:ext cx="1163923" cy="1325528"/>
              <a:chOff x="812800" y="2719388"/>
              <a:chExt cx="1017588" cy="1158875"/>
            </a:xfrm>
            <a:solidFill>
              <a:schemeClr val="bg1"/>
            </a:solidFill>
          </p:grpSpPr>
          <p:sp>
            <p:nvSpPr>
              <p:cNvPr id="18" name="Freeform 35"/>
              <p:cNvSpPr>
                <a:spLocks noEditPoints="1"/>
              </p:cNvSpPr>
              <p:nvPr/>
            </p:nvSpPr>
            <p:spPr bwMode="auto">
              <a:xfrm>
                <a:off x="812800" y="2719388"/>
                <a:ext cx="1017588" cy="1158875"/>
              </a:xfrm>
              <a:custGeom>
                <a:avLst/>
                <a:gdLst>
                  <a:gd name="T0" fmla="*/ 56 w 112"/>
                  <a:gd name="T1" fmla="*/ 0 h 128"/>
                  <a:gd name="T2" fmla="*/ 0 w 112"/>
                  <a:gd name="T3" fmla="*/ 26 h 128"/>
                  <a:gd name="T4" fmla="*/ 0 w 112"/>
                  <a:gd name="T5" fmla="*/ 102 h 128"/>
                  <a:gd name="T6" fmla="*/ 56 w 112"/>
                  <a:gd name="T7" fmla="*/ 128 h 128"/>
                  <a:gd name="T8" fmla="*/ 112 w 112"/>
                  <a:gd name="T9" fmla="*/ 102 h 128"/>
                  <a:gd name="T10" fmla="*/ 112 w 112"/>
                  <a:gd name="T11" fmla="*/ 26 h 128"/>
                  <a:gd name="T12" fmla="*/ 56 w 112"/>
                  <a:gd name="T13" fmla="*/ 0 h 128"/>
                  <a:gd name="T14" fmla="*/ 104 w 112"/>
                  <a:gd name="T15" fmla="*/ 102 h 128"/>
                  <a:gd name="T16" fmla="*/ 56 w 112"/>
                  <a:gd name="T17" fmla="*/ 120 h 128"/>
                  <a:gd name="T18" fmla="*/ 8 w 112"/>
                  <a:gd name="T19" fmla="*/ 102 h 128"/>
                  <a:gd name="T20" fmla="*/ 8 w 112"/>
                  <a:gd name="T21" fmla="*/ 87 h 128"/>
                  <a:gd name="T22" fmla="*/ 56 w 112"/>
                  <a:gd name="T23" fmla="*/ 100 h 128"/>
                  <a:gd name="T24" fmla="*/ 104 w 112"/>
                  <a:gd name="T25" fmla="*/ 87 h 128"/>
                  <a:gd name="T26" fmla="*/ 104 w 112"/>
                  <a:gd name="T27" fmla="*/ 102 h 128"/>
                  <a:gd name="T28" fmla="*/ 104 w 112"/>
                  <a:gd name="T29" fmla="*/ 78 h 128"/>
                  <a:gd name="T30" fmla="*/ 104 w 112"/>
                  <a:gd name="T31" fmla="*/ 78 h 128"/>
                  <a:gd name="T32" fmla="*/ 104 w 112"/>
                  <a:gd name="T33" fmla="*/ 78 h 128"/>
                  <a:gd name="T34" fmla="*/ 56 w 112"/>
                  <a:gd name="T35" fmla="*/ 96 h 128"/>
                  <a:gd name="T36" fmla="*/ 8 w 112"/>
                  <a:gd name="T37" fmla="*/ 78 h 128"/>
                  <a:gd name="T38" fmla="*/ 8 w 112"/>
                  <a:gd name="T39" fmla="*/ 78 h 128"/>
                  <a:gd name="T40" fmla="*/ 8 w 112"/>
                  <a:gd name="T41" fmla="*/ 78 h 128"/>
                  <a:gd name="T42" fmla="*/ 8 w 112"/>
                  <a:gd name="T43" fmla="*/ 63 h 128"/>
                  <a:gd name="T44" fmla="*/ 56 w 112"/>
                  <a:gd name="T45" fmla="*/ 76 h 128"/>
                  <a:gd name="T46" fmla="*/ 104 w 112"/>
                  <a:gd name="T47" fmla="*/ 63 h 128"/>
                  <a:gd name="T48" fmla="*/ 104 w 112"/>
                  <a:gd name="T49" fmla="*/ 78 h 128"/>
                  <a:gd name="T50" fmla="*/ 104 w 112"/>
                  <a:gd name="T51" fmla="*/ 54 h 128"/>
                  <a:gd name="T52" fmla="*/ 104 w 112"/>
                  <a:gd name="T53" fmla="*/ 54 h 128"/>
                  <a:gd name="T54" fmla="*/ 104 w 112"/>
                  <a:gd name="T55" fmla="*/ 54 h 128"/>
                  <a:gd name="T56" fmla="*/ 56 w 112"/>
                  <a:gd name="T57" fmla="*/ 72 h 128"/>
                  <a:gd name="T58" fmla="*/ 8 w 112"/>
                  <a:gd name="T59" fmla="*/ 54 h 128"/>
                  <a:gd name="T60" fmla="*/ 8 w 112"/>
                  <a:gd name="T61" fmla="*/ 54 h 128"/>
                  <a:gd name="T62" fmla="*/ 8 w 112"/>
                  <a:gd name="T63" fmla="*/ 54 h 128"/>
                  <a:gd name="T64" fmla="*/ 8 w 112"/>
                  <a:gd name="T65" fmla="*/ 40 h 128"/>
                  <a:gd name="T66" fmla="*/ 56 w 112"/>
                  <a:gd name="T67" fmla="*/ 52 h 128"/>
                  <a:gd name="T68" fmla="*/ 104 w 112"/>
                  <a:gd name="T69" fmla="*/ 40 h 128"/>
                  <a:gd name="T70" fmla="*/ 104 w 112"/>
                  <a:gd name="T71" fmla="*/ 54 h 128"/>
                  <a:gd name="T72" fmla="*/ 56 w 112"/>
                  <a:gd name="T73" fmla="*/ 44 h 128"/>
                  <a:gd name="T74" fmla="*/ 8 w 112"/>
                  <a:gd name="T75" fmla="*/ 26 h 128"/>
                  <a:gd name="T76" fmla="*/ 56 w 112"/>
                  <a:gd name="T77" fmla="*/ 8 h 128"/>
                  <a:gd name="T78" fmla="*/ 104 w 112"/>
                  <a:gd name="T79" fmla="*/ 26 h 128"/>
                  <a:gd name="T80" fmla="*/ 56 w 112"/>
                  <a:gd name="T81" fmla="*/ 4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 h="128">
                    <a:moveTo>
                      <a:pt x="56" y="0"/>
                    </a:moveTo>
                    <a:cubicBezTo>
                      <a:pt x="29" y="0"/>
                      <a:pt x="0" y="8"/>
                      <a:pt x="0" y="26"/>
                    </a:cubicBezTo>
                    <a:cubicBezTo>
                      <a:pt x="0" y="102"/>
                      <a:pt x="0" y="102"/>
                      <a:pt x="0" y="102"/>
                    </a:cubicBezTo>
                    <a:cubicBezTo>
                      <a:pt x="0" y="120"/>
                      <a:pt x="29" y="128"/>
                      <a:pt x="56" y="128"/>
                    </a:cubicBezTo>
                    <a:cubicBezTo>
                      <a:pt x="83" y="128"/>
                      <a:pt x="112" y="120"/>
                      <a:pt x="112" y="102"/>
                    </a:cubicBezTo>
                    <a:cubicBezTo>
                      <a:pt x="112" y="26"/>
                      <a:pt x="112" y="26"/>
                      <a:pt x="112" y="26"/>
                    </a:cubicBezTo>
                    <a:cubicBezTo>
                      <a:pt x="112" y="8"/>
                      <a:pt x="83" y="0"/>
                      <a:pt x="56" y="0"/>
                    </a:cubicBezTo>
                    <a:close/>
                    <a:moveTo>
                      <a:pt x="104" y="102"/>
                    </a:moveTo>
                    <a:cubicBezTo>
                      <a:pt x="104" y="112"/>
                      <a:pt x="83" y="120"/>
                      <a:pt x="56" y="120"/>
                    </a:cubicBezTo>
                    <a:cubicBezTo>
                      <a:pt x="29" y="120"/>
                      <a:pt x="8" y="112"/>
                      <a:pt x="8" y="102"/>
                    </a:cubicBezTo>
                    <a:cubicBezTo>
                      <a:pt x="8" y="87"/>
                      <a:pt x="8" y="87"/>
                      <a:pt x="8" y="87"/>
                    </a:cubicBezTo>
                    <a:cubicBezTo>
                      <a:pt x="16" y="96"/>
                      <a:pt x="36" y="100"/>
                      <a:pt x="56" y="100"/>
                    </a:cubicBezTo>
                    <a:cubicBezTo>
                      <a:pt x="76" y="100"/>
                      <a:pt x="96" y="96"/>
                      <a:pt x="104" y="87"/>
                    </a:cubicBezTo>
                    <a:lnTo>
                      <a:pt x="104" y="102"/>
                    </a:lnTo>
                    <a:close/>
                    <a:moveTo>
                      <a:pt x="104" y="78"/>
                    </a:moveTo>
                    <a:cubicBezTo>
                      <a:pt x="104" y="78"/>
                      <a:pt x="104" y="78"/>
                      <a:pt x="104" y="78"/>
                    </a:cubicBezTo>
                    <a:cubicBezTo>
                      <a:pt x="104" y="78"/>
                      <a:pt x="104" y="78"/>
                      <a:pt x="104" y="78"/>
                    </a:cubicBezTo>
                    <a:cubicBezTo>
                      <a:pt x="104" y="88"/>
                      <a:pt x="83" y="96"/>
                      <a:pt x="56" y="96"/>
                    </a:cubicBezTo>
                    <a:cubicBezTo>
                      <a:pt x="29" y="96"/>
                      <a:pt x="8" y="88"/>
                      <a:pt x="8" y="78"/>
                    </a:cubicBezTo>
                    <a:cubicBezTo>
                      <a:pt x="8" y="78"/>
                      <a:pt x="8" y="78"/>
                      <a:pt x="8" y="78"/>
                    </a:cubicBezTo>
                    <a:cubicBezTo>
                      <a:pt x="8" y="78"/>
                      <a:pt x="8" y="78"/>
                      <a:pt x="8" y="78"/>
                    </a:cubicBezTo>
                    <a:cubicBezTo>
                      <a:pt x="8" y="63"/>
                      <a:pt x="8" y="63"/>
                      <a:pt x="8" y="63"/>
                    </a:cubicBezTo>
                    <a:cubicBezTo>
                      <a:pt x="16" y="72"/>
                      <a:pt x="36" y="76"/>
                      <a:pt x="56" y="76"/>
                    </a:cubicBezTo>
                    <a:cubicBezTo>
                      <a:pt x="76" y="76"/>
                      <a:pt x="96" y="72"/>
                      <a:pt x="104" y="63"/>
                    </a:cubicBezTo>
                    <a:lnTo>
                      <a:pt x="104" y="78"/>
                    </a:lnTo>
                    <a:close/>
                    <a:moveTo>
                      <a:pt x="104" y="54"/>
                    </a:moveTo>
                    <a:cubicBezTo>
                      <a:pt x="104" y="54"/>
                      <a:pt x="104" y="54"/>
                      <a:pt x="104" y="54"/>
                    </a:cubicBezTo>
                    <a:cubicBezTo>
                      <a:pt x="104" y="54"/>
                      <a:pt x="104" y="54"/>
                      <a:pt x="104" y="54"/>
                    </a:cubicBezTo>
                    <a:cubicBezTo>
                      <a:pt x="104" y="64"/>
                      <a:pt x="83" y="72"/>
                      <a:pt x="56" y="72"/>
                    </a:cubicBezTo>
                    <a:cubicBezTo>
                      <a:pt x="29" y="72"/>
                      <a:pt x="8" y="64"/>
                      <a:pt x="8" y="54"/>
                    </a:cubicBezTo>
                    <a:cubicBezTo>
                      <a:pt x="8" y="54"/>
                      <a:pt x="8" y="54"/>
                      <a:pt x="8" y="54"/>
                    </a:cubicBezTo>
                    <a:cubicBezTo>
                      <a:pt x="8" y="54"/>
                      <a:pt x="8" y="54"/>
                      <a:pt x="8" y="54"/>
                    </a:cubicBezTo>
                    <a:cubicBezTo>
                      <a:pt x="8" y="40"/>
                      <a:pt x="8" y="40"/>
                      <a:pt x="8" y="40"/>
                    </a:cubicBezTo>
                    <a:cubicBezTo>
                      <a:pt x="18" y="48"/>
                      <a:pt x="38" y="52"/>
                      <a:pt x="56" y="52"/>
                    </a:cubicBezTo>
                    <a:cubicBezTo>
                      <a:pt x="74" y="52"/>
                      <a:pt x="94" y="48"/>
                      <a:pt x="104" y="40"/>
                    </a:cubicBezTo>
                    <a:lnTo>
                      <a:pt x="104" y="54"/>
                    </a:lnTo>
                    <a:close/>
                    <a:moveTo>
                      <a:pt x="56" y="44"/>
                    </a:moveTo>
                    <a:cubicBezTo>
                      <a:pt x="29" y="44"/>
                      <a:pt x="8" y="36"/>
                      <a:pt x="8" y="26"/>
                    </a:cubicBezTo>
                    <a:cubicBezTo>
                      <a:pt x="8" y="16"/>
                      <a:pt x="29" y="8"/>
                      <a:pt x="56" y="8"/>
                    </a:cubicBezTo>
                    <a:cubicBezTo>
                      <a:pt x="83" y="8"/>
                      <a:pt x="104" y="16"/>
                      <a:pt x="104" y="26"/>
                    </a:cubicBezTo>
                    <a:cubicBezTo>
                      <a:pt x="104" y="36"/>
                      <a:pt x="83" y="44"/>
                      <a:pt x="5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Oval 36"/>
              <p:cNvSpPr>
                <a:spLocks noChangeArrowheads="1"/>
              </p:cNvSpPr>
              <p:nvPr/>
            </p:nvSpPr>
            <p:spPr bwMode="auto">
              <a:xfrm>
                <a:off x="1612900" y="3624263"/>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Oval 37"/>
              <p:cNvSpPr>
                <a:spLocks noChangeArrowheads="1"/>
              </p:cNvSpPr>
              <p:nvPr/>
            </p:nvSpPr>
            <p:spPr bwMode="auto">
              <a:xfrm>
                <a:off x="1612900" y="3406776"/>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38"/>
              <p:cNvSpPr>
                <a:spLocks noChangeArrowheads="1"/>
              </p:cNvSpPr>
              <p:nvPr/>
            </p:nvSpPr>
            <p:spPr bwMode="auto">
              <a:xfrm>
                <a:off x="1612900" y="3190876"/>
                <a:ext cx="71438"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400" fill="hold"/>
                                        <p:tgtEl>
                                          <p:spTgt spid="15"/>
                                        </p:tgtEl>
                                        <p:attrNameLst>
                                          <p:attrName>ppt_x</p:attrName>
                                        </p:attrNameLst>
                                      </p:cBhvr>
                                      <p:tavLst>
                                        <p:tav tm="0">
                                          <p:val>
                                            <p:strVal val="0-#ppt_w/2"/>
                                          </p:val>
                                        </p:tav>
                                        <p:tav tm="100000">
                                          <p:val>
                                            <p:strVal val="#ppt_x"/>
                                          </p:val>
                                        </p:tav>
                                      </p:tavLst>
                                    </p:anim>
                                    <p:anim calcmode="lin" valueType="num">
                                      <p:cBhvr additive="base">
                                        <p:cTn id="13" dur="4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60418" name="图片 1" descr="lALPDgQ9rTUjDpHNAePNAh0_541_483_副本"/>
          <p:cNvPicPr>
            <a:picLocks noChangeAspect="1"/>
          </p:cNvPicPr>
          <p:nvPr/>
        </p:nvPicPr>
        <p:blipFill>
          <a:blip r:embed="rId1"/>
          <a:stretch>
            <a:fillRect/>
          </a:stretch>
        </p:blipFill>
        <p:spPr>
          <a:xfrm>
            <a:off x="5203825" y="3333750"/>
            <a:ext cx="3948113" cy="3524250"/>
          </a:xfrm>
          <a:prstGeom prst="rect">
            <a:avLst/>
          </a:prstGeom>
          <a:noFill/>
          <a:ln w="9525">
            <a:noFill/>
          </a:ln>
        </p:spPr>
      </p:pic>
      <p:pic>
        <p:nvPicPr>
          <p:cNvPr id="60419" name="图片 9" descr="无标题_副本"/>
          <p:cNvPicPr>
            <a:picLocks noChangeAspect="1"/>
          </p:cNvPicPr>
          <p:nvPr/>
        </p:nvPicPr>
        <p:blipFill>
          <a:blip r:embed="rId2"/>
          <a:stretch>
            <a:fillRect/>
          </a:stretch>
        </p:blipFill>
        <p:spPr>
          <a:xfrm>
            <a:off x="106363" y="127000"/>
            <a:ext cx="1901825" cy="763588"/>
          </a:xfrm>
          <a:prstGeom prst="rect">
            <a:avLst/>
          </a:prstGeom>
          <a:noFill/>
          <a:ln w="9525">
            <a:noFill/>
          </a:ln>
        </p:spPr>
      </p:pic>
      <p:sp>
        <p:nvSpPr>
          <p:cNvPr id="7" name="文本框 6"/>
          <p:cNvSpPr txBox="1"/>
          <p:nvPr/>
        </p:nvSpPr>
        <p:spPr>
          <a:xfrm>
            <a:off x="1520189" y="1720215"/>
            <a:ext cx="6103621" cy="460375"/>
          </a:xfrm>
          <a:prstGeom prst="rect">
            <a:avLst/>
          </a:prstGeom>
          <a:noFill/>
        </p:spPr>
        <p:txBody>
          <a:bodyPr>
            <a:spAutoFit/>
            <a:scene3d>
              <a:camera prst="orthographicFront"/>
              <a:lightRig rig="threePt" dir="t"/>
            </a:scene3d>
          </a:bodyPr>
          <a:p>
            <a:pPr marR="0" algn="ctr" defTabSz="914400" eaLnBrk="1" hangingPunct="1">
              <a:buClrTx/>
              <a:buSzTx/>
              <a:buFontTx/>
              <a:defRPr/>
            </a:pPr>
            <a:r>
              <a:rPr kumimoji="0" lang="zh-CN" altLang="en-US" sz="2400" b="1"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rPr>
              <a:t>议题二：</a:t>
            </a:r>
            <a:r>
              <a:rPr lang="zh-CN" altLang="en-US" sz="2400" b="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sym typeface="+mn-ea"/>
              </a:rPr>
              <a:t>行业技术研发创新与应用</a:t>
            </a:r>
            <a:endParaRPr kumimoji="0" lang="zh-CN" altLang="en-US" sz="2400" b="1" cap="none" spc="0" normalizeH="0" baseline="0" noProof="1">
              <a:effectLst>
                <a:outerShdw blurRad="38100" dist="19050" dir="2700000" algn="tl" rotWithShape="0">
                  <a:schemeClr val="dk1">
                    <a:alpha val="40000"/>
                  </a:schemeClr>
                </a:outerShdw>
              </a:effectLst>
              <a:latin typeface="Arial" panose="020B0604020202020204" pitchFamily="34" charset="0"/>
              <a:ea typeface="宋体" panose="02010600030101010101" pitchFamily="2" charset="-122"/>
            </a:endParaRPr>
          </a:p>
        </p:txBody>
      </p:sp>
      <p:sp>
        <p:nvSpPr>
          <p:cNvPr id="9" name="文本框 2"/>
          <p:cNvSpPr txBox="1"/>
          <p:nvPr/>
        </p:nvSpPr>
        <p:spPr>
          <a:xfrm>
            <a:off x="1914525" y="3060383"/>
            <a:ext cx="5203825" cy="737235"/>
          </a:xfrm>
          <a:prstGeom prst="rect">
            <a:avLst/>
          </a:prstGeom>
          <a:noFill/>
          <a:ln w="9525">
            <a:noFill/>
          </a:ln>
        </p:spPr>
        <p:txBody>
          <a:bodyPr>
            <a:spAutoFit/>
          </a:bodyPr>
          <a:p>
            <a:pPr algn="ctr" eaLnBrk="1" hangingPunct="1">
              <a:lnSpc>
                <a:spcPct val="150000"/>
              </a:lnSpc>
            </a:pPr>
            <a:r>
              <a:rPr lang="en-US" altLang="zh-CN"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sym typeface="微软雅黑" panose="020B0503020204020204" pitchFamily="34" charset="-122"/>
              </a:rPr>
              <a:t>合同节水管理模式介绍</a:t>
            </a:r>
            <a:endParaRPr lang="zh-CN" altLang="en-US" sz="2800" b="1" dirty="0">
              <a:solidFill>
                <a:srgbClr val="002060"/>
              </a:solidFill>
              <a:latin typeface="微软雅黑" panose="020B0503020204020204" pitchFamily="34" charset="-122"/>
              <a:ea typeface="微软雅黑" panose="020B0503020204020204" pitchFamily="34" charset="-122"/>
              <a:cs typeface="方正粗黑宋简体" panose="02000000000000000000" charset="-122"/>
            </a:endParaRPr>
          </a:p>
        </p:txBody>
      </p:sp>
      <p:sp>
        <p:nvSpPr>
          <p:cNvPr id="2" name="矩形 4"/>
          <p:cNvSpPr/>
          <p:nvPr/>
        </p:nvSpPr>
        <p:spPr>
          <a:xfrm>
            <a:off x="3003550" y="4667250"/>
            <a:ext cx="3025775" cy="922020"/>
          </a:xfrm>
          <a:prstGeom prst="rect">
            <a:avLst/>
          </a:prstGeom>
          <a:noFill/>
          <a:ln w="9525">
            <a:noFill/>
          </a:ln>
        </p:spPr>
        <p:txBody>
          <a:bodyPr anchor="t">
            <a:spAutoFit/>
          </a:bodyPr>
          <a:p>
            <a:pPr algn="ctr">
              <a:lnSpc>
                <a:spcPct val="150000"/>
              </a:lnSpc>
            </a:pPr>
            <a:r>
              <a:rPr lang="zh-CN" altLang="en-US" b="1" dirty="0">
                <a:solidFill>
                  <a:srgbClr val="002060"/>
                </a:solidFill>
                <a:latin typeface="方正粗黑宋简体" panose="02000000000000000000" charset="-122"/>
                <a:ea typeface="方正粗黑宋简体" panose="02000000000000000000" charset="-122"/>
              </a:rPr>
              <a:t>肖新民</a:t>
            </a:r>
            <a:endParaRPr lang="zh-CN" altLang="en-US" b="1" dirty="0">
              <a:solidFill>
                <a:srgbClr val="002060"/>
              </a:solidFill>
              <a:latin typeface="方正粗黑宋简体" panose="02000000000000000000" charset="-122"/>
              <a:ea typeface="方正粗黑宋简体" panose="02000000000000000000" charset="-122"/>
            </a:endParaRPr>
          </a:p>
          <a:p>
            <a:pPr algn="ctr">
              <a:lnSpc>
                <a:spcPct val="150000"/>
              </a:lnSpc>
            </a:pPr>
            <a:r>
              <a:rPr lang="zh-CN" altLang="en-US" b="1" dirty="0">
                <a:solidFill>
                  <a:srgbClr val="002060"/>
                </a:solidFill>
                <a:latin typeface="方正粗黑宋简体" panose="02000000000000000000" charset="-122"/>
                <a:ea typeface="方正粗黑宋简体" panose="02000000000000000000" charset="-122"/>
              </a:rPr>
              <a:t>北京 ∙ </a:t>
            </a:r>
            <a:r>
              <a:rPr lang="en-US" altLang="zh-CN" b="1" dirty="0">
                <a:solidFill>
                  <a:srgbClr val="002060"/>
                </a:solidFill>
                <a:latin typeface="方正粗黑宋简体" panose="02000000000000000000" charset="-122"/>
                <a:ea typeface="方正粗黑宋简体" panose="02000000000000000000" charset="-122"/>
              </a:rPr>
              <a:t>2019</a:t>
            </a:r>
            <a:r>
              <a:rPr lang="zh-CN" altLang="en-US" b="1" dirty="0">
                <a:solidFill>
                  <a:srgbClr val="002060"/>
                </a:solidFill>
                <a:latin typeface="方正粗黑宋简体" panose="02000000000000000000" charset="-122"/>
                <a:ea typeface="方正粗黑宋简体" panose="02000000000000000000" charset="-122"/>
              </a:rPr>
              <a:t>年</a:t>
            </a:r>
            <a:r>
              <a:rPr lang="en-US" altLang="zh-CN" b="1" dirty="0">
                <a:solidFill>
                  <a:srgbClr val="002060"/>
                </a:solidFill>
                <a:latin typeface="方正粗黑宋简体" panose="02000000000000000000" charset="-122"/>
                <a:ea typeface="方正粗黑宋简体" panose="02000000000000000000" charset="-122"/>
              </a:rPr>
              <a:t>12</a:t>
            </a:r>
            <a:r>
              <a:rPr lang="zh-CN" altLang="en-US" b="1" dirty="0">
                <a:solidFill>
                  <a:srgbClr val="002060"/>
                </a:solidFill>
                <a:latin typeface="方正粗黑宋简体" panose="02000000000000000000" charset="-122"/>
                <a:ea typeface="方正粗黑宋简体" panose="02000000000000000000" charset="-122"/>
              </a:rPr>
              <a:t>月</a:t>
            </a:r>
            <a:r>
              <a:rPr lang="en-US" altLang="zh-CN" b="1" dirty="0">
                <a:solidFill>
                  <a:srgbClr val="002060"/>
                </a:solidFill>
                <a:latin typeface="方正粗黑宋简体" panose="02000000000000000000" charset="-122"/>
                <a:ea typeface="方正粗黑宋简体" panose="02000000000000000000" charset="-122"/>
              </a:rPr>
              <a:t>8</a:t>
            </a:r>
            <a:r>
              <a:rPr lang="zh-CN" altLang="en-US" b="1" dirty="0">
                <a:solidFill>
                  <a:srgbClr val="002060"/>
                </a:solidFill>
                <a:latin typeface="方正粗黑宋简体" panose="02000000000000000000" charset="-122"/>
                <a:ea typeface="方正粗黑宋简体" panose="02000000000000000000" charset="-122"/>
              </a:rPr>
              <a:t>日</a:t>
            </a:r>
            <a:endParaRPr lang="zh-CN" altLang="en-US" b="1" dirty="0">
              <a:solidFill>
                <a:srgbClr val="002060"/>
              </a:solidFill>
              <a:latin typeface="方正粗黑宋简体" panose="02000000000000000000" charset="-122"/>
              <a:ea typeface="方正粗黑宋简体" panose="02000000000000000000" charset="-122"/>
            </a:endParaRPr>
          </a:p>
        </p:txBody>
      </p:sp>
    </p:spTree>
    <p:custDataLst>
      <p:tags r:id="rId3"/>
    </p:custDataLst>
  </p:cSld>
  <p:clrMapOvr>
    <a:masterClrMapping/>
  </p:clrMapOvr>
  <p:transition>
    <p:wheel spokes="8"/>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7155" y="1959293"/>
            <a:ext cx="4528928" cy="2368154"/>
          </a:xfrm>
        </p:spPr>
        <p:txBody>
          <a:bodyPr>
            <a:noAutofit/>
          </a:bodyPr>
          <a:lstStyle/>
          <a:p>
            <a:pPr>
              <a:lnSpc>
                <a:spcPct val="150000"/>
              </a:lnSpc>
            </a:pPr>
            <a:r>
              <a:rPr lang="zh-CN" altLang="en-US" sz="1200" dirty="0">
                <a:solidFill>
                  <a:schemeClr val="tx1"/>
                </a:solidFill>
                <a:latin typeface="微软雅黑" panose="020B0503020204020204" pitchFamily="34" charset="-122"/>
                <a:ea typeface="微软雅黑" panose="020B0503020204020204" pitchFamily="34" charset="-122"/>
              </a:rPr>
              <a:t>水资源的价值既与水量和水质相关，也与其对经济发展和生态环境的支撑作用相关。水资源与经济发展最直接的指标就是万元</a:t>
            </a:r>
            <a:r>
              <a:rPr lang="en-US" sz="1200" dirty="0">
                <a:solidFill>
                  <a:schemeClr val="tx1"/>
                </a:solidFill>
                <a:latin typeface="微软雅黑" panose="020B0503020204020204" pitchFamily="34" charset="-122"/>
                <a:ea typeface="微软雅黑" panose="020B0503020204020204" pitchFamily="34" charset="-122"/>
              </a:rPr>
              <a:t>GDP</a:t>
            </a:r>
            <a:r>
              <a:rPr lang="zh-CN" altLang="en-US" sz="1200" dirty="0">
                <a:solidFill>
                  <a:schemeClr val="tx1"/>
                </a:solidFill>
                <a:latin typeface="微软雅黑" panose="020B0503020204020204" pitchFamily="34" charset="-122"/>
                <a:ea typeface="微软雅黑" panose="020B0503020204020204" pitchFamily="34" charset="-122"/>
              </a:rPr>
              <a:t>耗水量和万元工业增加值耗水量，即单位水资源能够支撑产生的</a:t>
            </a:r>
            <a:r>
              <a:rPr lang="en-US" sz="1200" dirty="0">
                <a:solidFill>
                  <a:schemeClr val="tx1"/>
                </a:solidFill>
                <a:latin typeface="微软雅黑" panose="020B0503020204020204" pitchFamily="34" charset="-122"/>
                <a:ea typeface="微软雅黑" panose="020B0503020204020204" pitchFamily="34" charset="-122"/>
              </a:rPr>
              <a:t>GDP</a:t>
            </a:r>
            <a:r>
              <a:rPr lang="zh-CN" altLang="en-US" sz="1200" dirty="0">
                <a:solidFill>
                  <a:schemeClr val="tx1"/>
                </a:solidFill>
                <a:latin typeface="微软雅黑" panose="020B0503020204020204" pitchFamily="34" charset="-122"/>
                <a:ea typeface="微软雅黑" panose="020B0503020204020204" pitchFamily="34" charset="-122"/>
              </a:rPr>
              <a:t>或工业增加值，也代表单位水资源能够支撑产生的公共效益（公共效益的税收应该用于包括水资源节约及保护等公共事业。</a:t>
            </a:r>
            <a:endParaRPr lang="en-US" altLang="zh-CN" sz="1200" dirty="0">
              <a:solidFill>
                <a:schemeClr val="tx1"/>
              </a:solidFill>
              <a:latin typeface="微软雅黑" panose="020B0503020204020204" pitchFamily="34" charset="-122"/>
              <a:ea typeface="微软雅黑" panose="020B0503020204020204" pitchFamily="34" charset="-122"/>
            </a:endParaRPr>
          </a:p>
          <a:p>
            <a:pPr algn="ctr">
              <a:lnSpc>
                <a:spcPct val="150000"/>
              </a:lnSpc>
            </a:pPr>
            <a:r>
              <a:rPr lang="zh-CN" altLang="en-US" sz="1200" b="1" dirty="0">
                <a:solidFill>
                  <a:schemeClr val="tx1"/>
                </a:solidFill>
                <a:latin typeface="微软雅黑" panose="020B0503020204020204" pitchFamily="34" charset="-122"/>
                <a:ea typeface="微软雅黑" panose="020B0503020204020204" pitchFamily="34" charset="-122"/>
              </a:rPr>
              <a:t>水资源的价值</a:t>
            </a:r>
            <a:r>
              <a:rPr lang="en-US" sz="1200" b="1" dirty="0">
                <a:solidFill>
                  <a:schemeClr val="tx1"/>
                </a:solidFill>
                <a:latin typeface="微软雅黑" panose="020B0503020204020204" pitchFamily="34" charset="-122"/>
                <a:ea typeface="微软雅黑" panose="020B0503020204020204" pitchFamily="34" charset="-122"/>
              </a:rPr>
              <a:t>=f(</a:t>
            </a:r>
            <a:r>
              <a:rPr lang="zh-CN" altLang="en-US" sz="1200" b="1" dirty="0">
                <a:solidFill>
                  <a:schemeClr val="tx1"/>
                </a:solidFill>
                <a:latin typeface="微软雅黑" panose="020B0503020204020204" pitchFamily="34" charset="-122"/>
                <a:ea typeface="微软雅黑" panose="020B0503020204020204" pitchFamily="34" charset="-122"/>
              </a:rPr>
              <a:t>总量、水质、价值系数、公共效益</a:t>
            </a:r>
            <a:r>
              <a:rPr lang="en-US" sz="1200" b="1" dirty="0">
                <a:solidFill>
                  <a:schemeClr val="tx1"/>
                </a:solidFill>
                <a:latin typeface="微软雅黑" panose="020B0503020204020204" pitchFamily="34" charset="-122"/>
                <a:ea typeface="微软雅黑" panose="020B0503020204020204" pitchFamily="34" charset="-122"/>
              </a:rPr>
              <a:t>)</a:t>
            </a:r>
            <a:endParaRPr lang="zh-CN" altLang="en-US" sz="1200" b="1" dirty="0">
              <a:solidFill>
                <a:schemeClr val="tx1"/>
              </a:solidFill>
              <a:latin typeface="微软雅黑" panose="020B0503020204020204" pitchFamily="34" charset="-122"/>
              <a:ea typeface="微软雅黑" panose="020B0503020204020204" pitchFamily="34" charset="-122"/>
            </a:endParaRPr>
          </a:p>
          <a:p>
            <a:pPr algn="ctr">
              <a:lnSpc>
                <a:spcPct val="150000"/>
              </a:lnSpc>
            </a:pPr>
            <a:r>
              <a:rPr lang="en-US" altLang="en-US" sz="1200" b="1" dirty="0">
                <a:solidFill>
                  <a:schemeClr val="tx1"/>
                </a:solidFill>
                <a:latin typeface="微软雅黑" panose="020B0503020204020204" pitchFamily="34" charset="-122"/>
                <a:ea typeface="微软雅黑" panose="020B0503020204020204" pitchFamily="34" charset="-122"/>
              </a:rPr>
              <a:t>V=L</a:t>
            </a:r>
            <a:r>
              <a:rPr lang="en-US" altLang="zh-CN" sz="1200" b="1" dirty="0">
                <a:solidFill>
                  <a:schemeClr val="tx1"/>
                </a:solidFill>
                <a:latin typeface="微软雅黑" panose="020B0503020204020204" pitchFamily="34" charset="-122"/>
                <a:ea typeface="微软雅黑" panose="020B0503020204020204" pitchFamily="34" charset="-122"/>
              </a:rPr>
              <a:t>×</a:t>
            </a:r>
            <a:r>
              <a:rPr lang="en-US" altLang="en-US" sz="1200" b="1" dirty="0">
                <a:solidFill>
                  <a:schemeClr val="tx1"/>
                </a:solidFill>
                <a:latin typeface="微软雅黑" panose="020B0503020204020204" pitchFamily="34" charset="-122"/>
                <a:ea typeface="微软雅黑" panose="020B0503020204020204" pitchFamily="34" charset="-122"/>
              </a:rPr>
              <a:t>ZP/G</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grpSp>
        <p:nvGrpSpPr>
          <p:cNvPr id="2050" name="Group 2"/>
          <p:cNvGrpSpPr/>
          <p:nvPr/>
        </p:nvGrpSpPr>
        <p:grpSpPr bwMode="auto">
          <a:xfrm>
            <a:off x="5113621" y="2213938"/>
            <a:ext cx="4019902" cy="2177562"/>
            <a:chOff x="2329" y="8940"/>
            <a:chExt cx="7500" cy="4076"/>
          </a:xfrm>
        </p:grpSpPr>
        <p:grpSp>
          <p:nvGrpSpPr>
            <p:cNvPr id="2051" name="Group 3"/>
            <p:cNvGrpSpPr/>
            <p:nvPr/>
          </p:nvGrpSpPr>
          <p:grpSpPr bwMode="auto">
            <a:xfrm>
              <a:off x="2329" y="10011"/>
              <a:ext cx="7500" cy="3005"/>
              <a:chOff x="2719" y="4718"/>
              <a:chExt cx="7500" cy="3005"/>
            </a:xfrm>
          </p:grpSpPr>
          <p:grpSp>
            <p:nvGrpSpPr>
              <p:cNvPr id="2052" name="Group 4"/>
              <p:cNvGrpSpPr/>
              <p:nvPr/>
            </p:nvGrpSpPr>
            <p:grpSpPr bwMode="auto">
              <a:xfrm>
                <a:off x="2719" y="4718"/>
                <a:ext cx="2941" cy="3005"/>
                <a:chOff x="6158" y="4762"/>
                <a:chExt cx="3245" cy="3456"/>
              </a:xfrm>
            </p:grpSpPr>
            <p:grpSp>
              <p:nvGrpSpPr>
                <p:cNvPr id="2053" name="Group 5"/>
                <p:cNvGrpSpPr/>
                <p:nvPr/>
              </p:nvGrpSpPr>
              <p:grpSpPr bwMode="auto">
                <a:xfrm>
                  <a:off x="6158" y="4762"/>
                  <a:ext cx="3245" cy="3432"/>
                  <a:chOff x="6158" y="4762"/>
                  <a:chExt cx="3245" cy="3432"/>
                </a:xfrm>
              </p:grpSpPr>
              <p:sp>
                <p:nvSpPr>
                  <p:cNvPr id="2054" name="任意多边形 40"/>
                  <p:cNvSpPr/>
                  <p:nvPr/>
                </p:nvSpPr>
                <p:spPr bwMode="auto">
                  <a:xfrm rot="414815">
                    <a:off x="6158" y="4762"/>
                    <a:ext cx="3215" cy="3288"/>
                  </a:xfrm>
                  <a:custGeom>
                    <a:avLst/>
                    <a:gdLst>
                      <a:gd name="T0" fmla="*/ 927296 w 2041740"/>
                      <a:gd name="T1" fmla="*/ 4386 h 2087903"/>
                      <a:gd name="T2" fmla="*/ 2034327 w 2041740"/>
                      <a:gd name="T3" fmla="*/ 920181 h 2087903"/>
                      <a:gd name="T4" fmla="*/ 1180078 w 2041740"/>
                      <a:gd name="T5" fmla="*/ 2075088 h 2087903"/>
                      <a:gd name="T6" fmla="*/ 16696 w 2041740"/>
                      <a:gd name="T7" fmla="*/ 1231982 h 2087903"/>
                      <a:gd name="T8" fmla="*/ 796330 w 2041740"/>
                      <a:gd name="T9" fmla="*/ 25547 h 2087903"/>
                      <a:gd name="T10" fmla="*/ 1020763 w 2041740"/>
                      <a:gd name="T11" fmla="*/ 1043940 h 2087903"/>
                      <a:gd name="T12" fmla="*/ 927296 w 2041740"/>
                      <a:gd name="T13" fmla="*/ 4386 h 20879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1740" h="2087903">
                        <a:moveTo>
                          <a:pt x="927394" y="4386"/>
                        </a:moveTo>
                        <a:cubicBezTo>
                          <a:pt x="1478093" y="-47397"/>
                          <a:pt x="1968980" y="358653"/>
                          <a:pt x="2034541" y="920191"/>
                        </a:cubicBezTo>
                        <a:cubicBezTo>
                          <a:pt x="2099598" y="1477407"/>
                          <a:pt x="1722243" y="1987526"/>
                          <a:pt x="1180202" y="2075111"/>
                        </a:cubicBezTo>
                        <a:cubicBezTo>
                          <a:pt x="632885" y="2163548"/>
                          <a:pt x="116508" y="1789363"/>
                          <a:pt x="16698" y="1231996"/>
                        </a:cubicBezTo>
                        <a:cubicBezTo>
                          <a:pt x="-81958" y="681067"/>
                          <a:pt x="262110" y="148692"/>
                          <a:pt x="796414" y="25547"/>
                        </a:cubicBezTo>
                        <a:lnTo>
                          <a:pt x="1020870" y="1043952"/>
                        </a:lnTo>
                        <a:lnTo>
                          <a:pt x="927394" y="4386"/>
                        </a:lnTo>
                        <a:close/>
                      </a:path>
                    </a:pathLst>
                  </a:custGeom>
                  <a:solidFill>
                    <a:srgbClr val="004F87"/>
                  </a:solidFill>
                  <a:ln w="25400">
                    <a:noFill/>
                    <a:round/>
                  </a:ln>
                </p:spPr>
                <p:txBody>
                  <a:bodyPr vert="horz" wrap="square" lIns="68580" tIns="34290" rIns="68580" bIns="34290" numCol="1" anchor="t" anchorCtr="0" compatLnSpc="1"/>
                  <a:lstStyle/>
                  <a:p>
                    <a:endParaRPr lang="zh-CN" altLang="en-US" sz="1350"/>
                  </a:p>
                </p:txBody>
              </p:sp>
              <p:sp>
                <p:nvSpPr>
                  <p:cNvPr id="2055" name="任意多边形 41"/>
                  <p:cNvSpPr/>
                  <p:nvPr/>
                </p:nvSpPr>
                <p:spPr bwMode="auto">
                  <a:xfrm rot="219203">
                    <a:off x="6158" y="4762"/>
                    <a:ext cx="3245" cy="3432"/>
                  </a:xfrm>
                  <a:custGeom>
                    <a:avLst/>
                    <a:gdLst>
                      <a:gd name="T0" fmla="*/ 728719 w 2060757"/>
                      <a:gd name="T1" fmla="*/ 47723 h 2179209"/>
                      <a:gd name="T2" fmla="*/ 1116336 w 2060757"/>
                      <a:gd name="T3" fmla="*/ 3807 h 2179209"/>
                      <a:gd name="T4" fmla="*/ 1030288 w 2060757"/>
                      <a:gd name="T5" fmla="*/ 1089661 h 2179209"/>
                      <a:gd name="T6" fmla="*/ 728719 w 2060757"/>
                      <a:gd name="T7" fmla="*/ 47723 h 21792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60757" h="2179209">
                        <a:moveTo>
                          <a:pt x="728783" y="47721"/>
                        </a:moveTo>
                        <a:cubicBezTo>
                          <a:pt x="854180" y="7129"/>
                          <a:pt x="985752" y="-7776"/>
                          <a:pt x="1116435" y="3807"/>
                        </a:cubicBezTo>
                        <a:lnTo>
                          <a:pt x="1030379" y="1089605"/>
                        </a:lnTo>
                        <a:lnTo>
                          <a:pt x="728783" y="47721"/>
                        </a:lnTo>
                        <a:close/>
                      </a:path>
                    </a:pathLst>
                  </a:custGeom>
                  <a:solidFill>
                    <a:srgbClr val="FF0000"/>
                  </a:solidFill>
                  <a:ln w="25400">
                    <a:noFill/>
                    <a:round/>
                  </a:ln>
                </p:spPr>
                <p:txBody>
                  <a:bodyPr vert="horz" wrap="square" lIns="68580" tIns="34290" rIns="68580" bIns="34290" numCol="1" anchor="t" anchorCtr="0" compatLnSpc="1"/>
                  <a:lstStyle/>
                  <a:p>
                    <a:endParaRPr lang="zh-CN" altLang="en-US" sz="1350"/>
                  </a:p>
                </p:txBody>
              </p:sp>
            </p:grpSp>
            <p:sp>
              <p:nvSpPr>
                <p:cNvPr id="2056" name="任意多边形 42"/>
                <p:cNvSpPr/>
                <p:nvPr/>
              </p:nvSpPr>
              <p:spPr bwMode="auto">
                <a:xfrm>
                  <a:off x="6462" y="4762"/>
                  <a:ext cx="2618" cy="3456"/>
                </a:xfrm>
                <a:custGeom>
                  <a:avLst/>
                  <a:gdLst>
                    <a:gd name="T0" fmla="*/ 719689 w 1662797"/>
                    <a:gd name="T1" fmla="*/ 9922 h 2194397"/>
                    <a:gd name="T2" fmla="*/ 859149 w 1662797"/>
                    <a:gd name="T3" fmla="*/ 620 h 2194397"/>
                    <a:gd name="T4" fmla="*/ 831215 w 1662797"/>
                    <a:gd name="T5" fmla="*/ 1097281 h 2194397"/>
                    <a:gd name="T6" fmla="*/ 719689 w 1662797"/>
                    <a:gd name="T7" fmla="*/ 9922 h 21943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62797" h="2194397">
                      <a:moveTo>
                        <a:pt x="719848" y="9921"/>
                      </a:moveTo>
                      <a:cubicBezTo>
                        <a:pt x="766065" y="1663"/>
                        <a:pt x="812726" y="-1448"/>
                        <a:pt x="859339" y="620"/>
                      </a:cubicBezTo>
                      <a:lnTo>
                        <a:pt x="831399" y="1097199"/>
                      </a:lnTo>
                      <a:lnTo>
                        <a:pt x="719848" y="9921"/>
                      </a:lnTo>
                      <a:close/>
                    </a:path>
                  </a:pathLst>
                </a:custGeom>
                <a:solidFill>
                  <a:srgbClr val="FFFF00"/>
                </a:solidFill>
                <a:ln w="25400">
                  <a:noFill/>
                  <a:round/>
                </a:ln>
              </p:spPr>
              <p:txBody>
                <a:bodyPr vert="horz" wrap="square" lIns="68580" tIns="34290" rIns="68580" bIns="34290" numCol="1" anchor="t" anchorCtr="0" compatLnSpc="1"/>
                <a:lstStyle/>
                <a:p>
                  <a:endParaRPr lang="zh-CN" altLang="en-US" sz="1350"/>
                </a:p>
              </p:txBody>
            </p:sp>
          </p:grpSp>
          <p:grpSp>
            <p:nvGrpSpPr>
              <p:cNvPr id="2057" name="Group 9"/>
              <p:cNvGrpSpPr/>
              <p:nvPr/>
            </p:nvGrpSpPr>
            <p:grpSpPr bwMode="auto">
              <a:xfrm>
                <a:off x="6480" y="5726"/>
                <a:ext cx="3739" cy="1750"/>
                <a:chOff x="5712" y="4677"/>
                <a:chExt cx="3739" cy="1750"/>
              </a:xfrm>
            </p:grpSpPr>
            <p:sp>
              <p:nvSpPr>
                <p:cNvPr id="2058" name="矩形 39"/>
                <p:cNvSpPr>
                  <a:spLocks noChangeArrowheads="1"/>
                </p:cNvSpPr>
                <p:nvPr/>
              </p:nvSpPr>
              <p:spPr bwMode="auto">
                <a:xfrm>
                  <a:off x="5715" y="4749"/>
                  <a:ext cx="240" cy="517"/>
                </a:xfrm>
                <a:prstGeom prst="rect">
                  <a:avLst/>
                </a:prstGeom>
                <a:solidFill>
                  <a:srgbClr val="004F87"/>
                </a:solidFill>
                <a:ln w="9525">
                  <a:noFill/>
                  <a:miter lim="800000"/>
                </a:ln>
              </p:spPr>
              <p:txBody>
                <a:bodyPr vert="horz" wrap="square" lIns="68580" tIns="34290" rIns="68580" bIns="34290" numCol="1" anchor="t" anchorCtr="0" compatLnSpc="1">
                  <a:spAutoFit/>
                </a:bodyPr>
                <a:lstStyle/>
                <a:p>
                  <a:endParaRPr lang="zh-CN" altLang="en-US" sz="1350"/>
                </a:p>
              </p:txBody>
            </p:sp>
            <p:sp>
              <p:nvSpPr>
                <p:cNvPr id="2059" name="矩形 38"/>
                <p:cNvSpPr>
                  <a:spLocks noChangeArrowheads="1"/>
                </p:cNvSpPr>
                <p:nvPr/>
              </p:nvSpPr>
              <p:spPr bwMode="auto">
                <a:xfrm>
                  <a:off x="5715" y="5336"/>
                  <a:ext cx="240" cy="517"/>
                </a:xfrm>
                <a:prstGeom prst="rect">
                  <a:avLst/>
                </a:prstGeom>
                <a:solidFill>
                  <a:srgbClr val="FF0000"/>
                </a:solidFill>
                <a:ln w="9525">
                  <a:noFill/>
                  <a:miter lim="800000"/>
                </a:ln>
              </p:spPr>
              <p:txBody>
                <a:bodyPr vert="horz" wrap="square" lIns="68580" tIns="34290" rIns="68580" bIns="34290" numCol="1" anchor="t" anchorCtr="0" compatLnSpc="1">
                  <a:spAutoFit/>
                </a:bodyPr>
                <a:lstStyle/>
                <a:p>
                  <a:endParaRPr lang="zh-CN" altLang="en-US" sz="1350"/>
                </a:p>
              </p:txBody>
            </p:sp>
            <p:sp>
              <p:nvSpPr>
                <p:cNvPr id="2060" name="Text Box 12"/>
                <p:cNvSpPr txBox="1">
                  <a:spLocks noChangeArrowheads="1"/>
                </p:cNvSpPr>
                <p:nvPr/>
              </p:nvSpPr>
              <p:spPr bwMode="auto">
                <a:xfrm>
                  <a:off x="6244" y="4677"/>
                  <a:ext cx="3207" cy="344"/>
                </a:xfrm>
                <a:prstGeom prst="rect">
                  <a:avLst/>
                </a:prstGeom>
                <a:solidFill>
                  <a:srgbClr val="FFFFFF">
                    <a:alpha val="0"/>
                  </a:srgbClr>
                </a:solidFill>
                <a:ln w="9525">
                  <a:noFill/>
                  <a:miter lim="800000"/>
                </a:ln>
              </p:spPr>
              <p:txBody>
                <a:bodyPr vert="horz" wrap="square" lIns="68580" tIns="34290" rIns="68580" bIns="3429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75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单位水资源的公共效益（</a:t>
                  </a:r>
                  <a:r>
                    <a:rPr kumimoji="0" lang="en-US" altLang="zh-CN" sz="75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100%</a:t>
                  </a:r>
                  <a:r>
                    <a:rPr kumimoji="0" lang="zh-CN" altLang="en-US" sz="75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a:t>
                  </a:r>
                  <a:endParaRPr kumimoji="0" lang="zh-CN" sz="135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61" name="Text Box 13"/>
                <p:cNvSpPr txBox="1">
                  <a:spLocks noChangeArrowheads="1"/>
                </p:cNvSpPr>
                <p:nvPr/>
              </p:nvSpPr>
              <p:spPr bwMode="auto">
                <a:xfrm>
                  <a:off x="6236" y="5274"/>
                  <a:ext cx="3199" cy="344"/>
                </a:xfrm>
                <a:prstGeom prst="rect">
                  <a:avLst/>
                </a:prstGeom>
                <a:solidFill>
                  <a:srgbClr val="FFFFFF">
                    <a:alpha val="0"/>
                  </a:srgbClr>
                </a:solidFill>
                <a:ln w="9525">
                  <a:noFill/>
                  <a:miter lim="800000"/>
                </a:ln>
              </p:spPr>
              <p:txBody>
                <a:bodyPr vert="horz" wrap="square" lIns="68580" tIns="34290" rIns="68580" bIns="3429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75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公共效益的最低税收（</a:t>
                  </a:r>
                  <a:r>
                    <a:rPr kumimoji="0" lang="en-US" altLang="zh-CN" sz="75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6%</a:t>
                  </a:r>
                  <a:r>
                    <a:rPr kumimoji="0" lang="zh-CN" altLang="en-US" sz="75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a:t>
                  </a:r>
                  <a:endParaRPr kumimoji="0" lang="zh-CN" sz="135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62" name="Text Box 14"/>
                <p:cNvSpPr txBox="1">
                  <a:spLocks noChangeArrowheads="1"/>
                </p:cNvSpPr>
                <p:nvPr/>
              </p:nvSpPr>
              <p:spPr bwMode="auto">
                <a:xfrm>
                  <a:off x="6236" y="5939"/>
                  <a:ext cx="3183" cy="344"/>
                </a:xfrm>
                <a:prstGeom prst="rect">
                  <a:avLst/>
                </a:prstGeom>
                <a:solidFill>
                  <a:srgbClr val="FFFFFF">
                    <a:alpha val="0"/>
                  </a:srgbClr>
                </a:solidFill>
                <a:ln w="9525">
                  <a:noFill/>
                  <a:miter lim="800000"/>
                </a:ln>
              </p:spPr>
              <p:txBody>
                <a:bodyPr vert="horz" wrap="square" lIns="68580" tIns="34290" rIns="68580" bIns="3429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75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水资源价值（</a:t>
                  </a:r>
                  <a:r>
                    <a:rPr kumimoji="0" lang="en-US" altLang="zh-CN" sz="75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2%</a:t>
                  </a:r>
                  <a:r>
                    <a:rPr kumimoji="0" lang="zh-CN" altLang="en-US" sz="750" b="0" i="0" u="none" strike="noStrike" cap="none" normalizeH="0" baseline="0">
                      <a:ln>
                        <a:noFill/>
                      </a:ln>
                      <a:solidFill>
                        <a:schemeClr val="tx1"/>
                      </a:solidFill>
                      <a:effectLst/>
                      <a:latin typeface="Calibri" panose="020F0502020204030204" pitchFamily="34" charset="0"/>
                      <a:ea typeface="宋体" panose="02010600030101010101" pitchFamily="2" charset="-122"/>
                      <a:cs typeface="宋体" panose="02010600030101010101" pitchFamily="2" charset="-122"/>
                    </a:rPr>
                    <a:t>）</a:t>
                  </a:r>
                  <a:endParaRPr kumimoji="0" lang="zh-CN" sz="135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63" name="矩形 38"/>
                <p:cNvSpPr>
                  <a:spLocks noChangeArrowheads="1"/>
                </p:cNvSpPr>
                <p:nvPr/>
              </p:nvSpPr>
              <p:spPr bwMode="auto">
                <a:xfrm>
                  <a:off x="5712" y="5948"/>
                  <a:ext cx="240" cy="479"/>
                </a:xfrm>
                <a:prstGeom prst="rect">
                  <a:avLst/>
                </a:prstGeom>
                <a:solidFill>
                  <a:srgbClr val="FFFF00"/>
                </a:solidFill>
                <a:ln w="9525">
                  <a:noFill/>
                  <a:miter lim="800000"/>
                </a:ln>
              </p:spPr>
              <p:txBody>
                <a:bodyPr vert="horz" wrap="square" lIns="68580" tIns="34290" rIns="68580" bIns="34290" numCol="1" anchor="t" anchorCtr="0" compatLnSpc="1">
                  <a:spAutoFit/>
                </a:bodyPr>
                <a:lstStyle/>
                <a:p>
                  <a:endParaRPr lang="zh-CN" altLang="en-US" sz="1350"/>
                </a:p>
              </p:txBody>
            </p:sp>
          </p:grpSp>
        </p:grpSp>
        <p:sp>
          <p:nvSpPr>
            <p:cNvPr id="2064" name="Rectangle 16"/>
            <p:cNvSpPr>
              <a:spLocks noChangeArrowheads="1"/>
            </p:cNvSpPr>
            <p:nvPr/>
          </p:nvSpPr>
          <p:spPr bwMode="auto">
            <a:xfrm>
              <a:off x="3525" y="8940"/>
              <a:ext cx="4984" cy="473"/>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spAutoFit/>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水资源公共效益与价值关系图</a:t>
              </a:r>
              <a:endParaRPr kumimoji="0" lang="zh-CN" altLang="en-US" sz="12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19" name="矩形 18"/>
          <p:cNvSpPr/>
          <p:nvPr/>
        </p:nvSpPr>
        <p:spPr>
          <a:xfrm>
            <a:off x="398621" y="4193381"/>
            <a:ext cx="8618220" cy="1906905"/>
          </a:xfrm>
          <a:prstGeom prst="rect">
            <a:avLst/>
          </a:prstGeom>
        </p:spPr>
        <p:txBody>
          <a:bodyPr wrap="square">
            <a:spAutoFit/>
          </a:bodyPr>
          <a:lstStyle/>
          <a:p>
            <a:pPr marL="285750" indent="-285750">
              <a:lnSpc>
                <a:spcPct val="150000"/>
              </a:lnSpc>
              <a:buFont typeface="Wingdings" panose="05000000000000000000" charset="0"/>
              <a:buChar char=""/>
            </a:pPr>
            <a:r>
              <a:rPr lang="en-US" altLang="en-US" sz="1200" dirty="0">
                <a:latin typeface="微软雅黑" panose="020B0503020204020204" pitchFamily="34" charset="-122"/>
                <a:ea typeface="微软雅黑" panose="020B0503020204020204" pitchFamily="34" charset="-122"/>
              </a:rPr>
              <a:t>L</a:t>
            </a:r>
            <a:r>
              <a:rPr lang="zh-CN" altLang="en-US" sz="1200" dirty="0">
                <a:latin typeface="微软雅黑" panose="020B0503020204020204" pitchFamily="34" charset="-122"/>
                <a:ea typeface="微软雅黑" panose="020B0503020204020204" pitchFamily="34" charset="-122"/>
              </a:rPr>
              <a:t>为单位水量，能够供给公众的水资源总量，以</a:t>
            </a:r>
            <a:r>
              <a:rPr lang="en-US" altLang="en-US" sz="1200" dirty="0">
                <a:latin typeface="微软雅黑" panose="020B0503020204020204" pitchFamily="34" charset="-122"/>
                <a:ea typeface="微软雅黑" panose="020B0503020204020204" pitchFamily="34" charset="-122"/>
              </a:rPr>
              <a:t>m</a:t>
            </a:r>
            <a:r>
              <a:rPr lang="en-US" altLang="en-US" sz="1200" baseline="300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为单位；</a:t>
            </a:r>
            <a:endParaRPr lang="zh-CN" altLang="en-US" sz="12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en-US" altLang="en-US" sz="1200" dirty="0">
                <a:latin typeface="微软雅黑" panose="020B0503020204020204" pitchFamily="34" charset="-122"/>
                <a:ea typeface="微软雅黑" panose="020B0503020204020204" pitchFamily="34" charset="-122"/>
              </a:rPr>
              <a:t>Z</a:t>
            </a:r>
            <a:r>
              <a:rPr lang="zh-CN" altLang="en-US" sz="1200" dirty="0">
                <a:latin typeface="微软雅黑" panose="020B0503020204020204" pitchFamily="34" charset="-122"/>
                <a:ea typeface="微软雅黑" panose="020B0503020204020204" pitchFamily="34" charset="-122"/>
              </a:rPr>
              <a:t>为水质系数，水资源的质量越好，水质越纯净，价值就越大。为了便于计算，设定工业用水为标准用水，其水质系数设为</a:t>
            </a:r>
            <a:r>
              <a:rPr lang="en-US" altLang="en-US"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endParaRPr lang="zh-CN" altLang="en-US" sz="12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en-US" altLang="en-US" sz="1200" dirty="0">
                <a:latin typeface="微软雅黑" panose="020B0503020204020204" pitchFamily="34" charset="-122"/>
                <a:ea typeface="微软雅黑" panose="020B0503020204020204" pitchFamily="34" charset="-122"/>
              </a:rPr>
              <a:t>G</a:t>
            </a:r>
            <a:r>
              <a:rPr lang="zh-CN" altLang="en-US" sz="1200" dirty="0">
                <a:latin typeface="微软雅黑" panose="020B0503020204020204" pitchFamily="34" charset="-122"/>
                <a:ea typeface="微软雅黑" panose="020B0503020204020204" pitchFamily="34" charset="-122"/>
              </a:rPr>
              <a:t>为万元</a:t>
            </a:r>
            <a:r>
              <a:rPr lang="en-US" altLang="en-US" sz="1200" dirty="0">
                <a:latin typeface="微软雅黑" panose="020B0503020204020204" pitchFamily="34" charset="-122"/>
                <a:ea typeface="微软雅黑" panose="020B0503020204020204" pitchFamily="34" charset="-122"/>
              </a:rPr>
              <a:t>GDP</a:t>
            </a:r>
            <a:r>
              <a:rPr lang="zh-CN" altLang="en-US" sz="1200" dirty="0">
                <a:latin typeface="微软雅黑" panose="020B0503020204020204" pitchFamily="34" charset="-122"/>
                <a:ea typeface="微软雅黑" panose="020B0503020204020204" pitchFamily="34" charset="-122"/>
              </a:rPr>
              <a:t>或万元工业增加值的耗水量，</a:t>
            </a:r>
            <a:r>
              <a:rPr lang="en-US" altLang="en-US" sz="1200" dirty="0">
                <a:latin typeface="微软雅黑" panose="020B0503020204020204" pitchFamily="34" charset="-122"/>
                <a:ea typeface="微软雅黑" panose="020B0503020204020204" pitchFamily="34" charset="-122"/>
              </a:rPr>
              <a:t>1/G</a:t>
            </a:r>
            <a:r>
              <a:rPr lang="zh-CN" altLang="en-US" sz="1200" dirty="0">
                <a:latin typeface="微软雅黑" panose="020B0503020204020204" pitchFamily="34" charset="-122"/>
                <a:ea typeface="微软雅黑" panose="020B0503020204020204" pitchFamily="34" charset="-122"/>
              </a:rPr>
              <a:t>水资源的公共效益，以万元工业增加值的耗水量来计算。</a:t>
            </a:r>
            <a:endParaRPr lang="zh-CN" altLang="en-US" sz="12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charset="0"/>
              <a:buChar char=""/>
            </a:pPr>
            <a:r>
              <a:rPr lang="en-US" altLang="en-US" sz="1200" dirty="0">
                <a:latin typeface="微软雅黑" panose="020B0503020204020204" pitchFamily="34" charset="-122"/>
                <a:ea typeface="微软雅黑" panose="020B0503020204020204" pitchFamily="34" charset="-122"/>
              </a:rPr>
              <a:t>P</a:t>
            </a:r>
            <a:r>
              <a:rPr lang="zh-CN" altLang="en-US" sz="1200" dirty="0">
                <a:latin typeface="微软雅黑" panose="020B0503020204020204" pitchFamily="34" charset="-122"/>
                <a:ea typeface="微软雅黑" panose="020B0503020204020204" pitchFamily="34" charset="-122"/>
              </a:rPr>
              <a:t>是价值系数。单位水资源能够支撑当地工业增加值所产生的直接税收的一部分计算水资源的价值系数。</a:t>
            </a:r>
            <a:endParaRPr lang="en-US" altLang="zh-CN" sz="1200" dirty="0">
              <a:latin typeface="微软雅黑" panose="020B0503020204020204" pitchFamily="34" charset="-122"/>
              <a:ea typeface="微软雅黑" panose="020B0503020204020204" pitchFamily="34" charset="-122"/>
            </a:endParaRPr>
          </a:p>
          <a:p>
            <a:pPr indent="0" algn="l" fontAlgn="auto">
              <a:lnSpc>
                <a:spcPct val="150000"/>
              </a:lnSpc>
              <a:spcBef>
                <a:spcPts val="1200"/>
              </a:spcBef>
              <a:buFont typeface="Wingdings" panose="05000000000000000000" charset="0"/>
              <a:buNone/>
            </a:pPr>
            <a:r>
              <a:rPr lang="en-US" altLang="en-US" sz="1200" dirty="0">
                <a:latin typeface="微软雅黑" panose="020B0503020204020204" pitchFamily="34" charset="-122"/>
                <a:ea typeface="微软雅黑" panose="020B0503020204020204" pitchFamily="34" charset="-122"/>
              </a:rPr>
              <a:t>                                    </a:t>
            </a:r>
            <a:r>
              <a:rPr lang="en-US" altLang="en-US" sz="1200" b="1" dirty="0">
                <a:latin typeface="微软雅黑" panose="020B0503020204020204" pitchFamily="34" charset="-122"/>
                <a:ea typeface="微软雅黑" panose="020B0503020204020204" pitchFamily="34" charset="-122"/>
              </a:rPr>
              <a:t>   K1=P/G</a:t>
            </a:r>
            <a:endParaRPr lang="zh-CN" altLang="en-US" sz="1200"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837046" y="1053363"/>
            <a:ext cx="1376680" cy="3803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水资源价值</a:t>
            </a:r>
            <a:endParaRPr kumimoji="0" lang="zh-CN" altLang="en-US"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19913" y="1064078"/>
            <a:ext cx="1854200" cy="66929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节水总量的计算</a:t>
            </a:r>
            <a:endParaRPr kumimoji="0" lang="zh-CN" altLang="en-US"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7" name="TextBox 5"/>
          <p:cNvSpPr>
            <a:spLocks noChangeArrowheads="1"/>
          </p:cNvSpPr>
          <p:nvPr/>
        </p:nvSpPr>
        <p:spPr bwMode="auto">
          <a:xfrm>
            <a:off x="855233" y="2025049"/>
            <a:ext cx="748732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13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政府按照水资源的价值购买节水服务，合同节水项目节水量以什么为依据呢？水利部在水资源管理方面对各行各业取用水都制定了用水定额，现有用水定额就是节水计算的基准。</a:t>
            </a:r>
            <a:endParaRPr kumimoji="0" lang="en-US" altLang="zh-CN" sz="135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8" name="矩形 7"/>
          <p:cNvSpPr>
            <a:spLocks noChangeArrowheads="1"/>
          </p:cNvSpPr>
          <p:nvPr/>
        </p:nvSpPr>
        <p:spPr bwMode="auto">
          <a:xfrm>
            <a:off x="1715603" y="2845453"/>
            <a:ext cx="4411345"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dist" defTabSz="4572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节水量</a:t>
            </a:r>
            <a:r>
              <a:rPr kumimoji="0" lang="en-US" altLang="zh-CN"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原定额用水量</a:t>
            </a:r>
            <a:r>
              <a:rPr kumimoji="0" lang="en-US" altLang="zh-CN"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实际用水量（小于新定额）</a:t>
            </a:r>
            <a:endParaRPr kumimoji="0" lang="zh-CN" altLang="en-US" sz="15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9" name="矩形 8"/>
          <p:cNvSpPr>
            <a:spLocks noChangeArrowheads="1"/>
          </p:cNvSpPr>
          <p:nvPr/>
        </p:nvSpPr>
        <p:spPr bwMode="auto">
          <a:xfrm>
            <a:off x="2285871" y="3293978"/>
            <a:ext cx="409813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err="1">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L</a:t>
            </a:r>
            <a:r>
              <a:rPr kumimoji="0" lang="en-US" altLang="zh-CN" sz="1500" b="1" i="0" u="none" strike="noStrike" kern="1200" cap="none" spc="0" normalizeH="0" baseline="0" noProof="0" dirty="0" err="1">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j</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sz="2400" b="1" i="0" u="none" strike="noStrike" kern="1200" cap="none" spc="0" normalizeH="0" baseline="0" noProof="0" dirty="0" err="1">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L</a:t>
            </a:r>
            <a:r>
              <a:rPr kumimoji="0" lang="en-US" altLang="zh-CN" sz="1500" b="1" i="0" u="none" strike="noStrike" kern="1200" cap="none" spc="0" normalizeH="0" baseline="0" noProof="0" dirty="0" err="1">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od</a:t>
            </a:r>
            <a:r>
              <a:rPr kumimoji="0" lang="en-US" altLang="zh-CN" sz="2400" b="1" i="0" u="none" strike="noStrike" kern="1200" cap="none" spc="0" normalizeH="0" baseline="0" noProof="0" dirty="0" err="1">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-L</a:t>
            </a:r>
            <a:r>
              <a:rPr kumimoji="0" lang="en-US" altLang="zh-CN" sz="1500" b="1" i="0" u="none" strike="noStrike" kern="1200" cap="none" spc="0" normalizeH="0" baseline="0" noProof="0" dirty="0" err="1">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h</a:t>
            </a:r>
            <a:r>
              <a:rPr kumimoji="0" lang="zh-CN" altLang="en-US"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sz="2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sz="2400" b="1" i="0" u="none" strike="noStrike" kern="1200" cap="none" spc="0" normalizeH="0" baseline="0" noProof="0" dirty="0" err="1">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L</a:t>
            </a:r>
            <a:r>
              <a:rPr kumimoji="0" lang="en-US" altLang="zh-CN" sz="1500" b="1" i="0" u="none" strike="noStrike" kern="1200" cap="none" spc="0" normalizeH="0" baseline="0" noProof="0" dirty="0" err="1">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nd</a:t>
            </a:r>
            <a:r>
              <a:rPr kumimoji="0" lang="zh-CN" altLang="en-US" sz="1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zh-CN" altLang="en-US" sz="1500" b="1" i="1"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en-US"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r>
              <a:rPr kumimoji="0" lang="en-US" altLang="zh-CN"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2</a:t>
            </a:r>
            <a:r>
              <a:rPr kumimoji="0" lang="zh-CN" altLang="en-US"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a:t>
            </a:r>
            <a:endParaRPr kumimoji="0" lang="zh-CN" altLang="en-US" sz="135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0" name="TextBox 1"/>
          <p:cNvSpPr txBox="1">
            <a:spLocks noChangeArrowheads="1"/>
          </p:cNvSpPr>
          <p:nvPr/>
        </p:nvSpPr>
        <p:spPr bwMode="auto">
          <a:xfrm>
            <a:off x="1532964" y="4268392"/>
            <a:ext cx="7148456"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457200" rtl="0" eaLnBrk="1" fontAlgn="base" latinLnBrk="0" hangingPunct="1">
              <a:lnSpc>
                <a:spcPct val="150000"/>
              </a:lnSpc>
              <a:spcBef>
                <a:spcPct val="0"/>
              </a:spcBef>
              <a:spcAft>
                <a:spcPct val="0"/>
              </a:spcAft>
              <a:buClrTx/>
              <a:buSzTx/>
              <a:buFontTx/>
              <a:buNone/>
              <a:defRPr/>
            </a:pPr>
            <a:r>
              <a:rPr kumimoji="0" lang="zh-CN" altLang="en-US" sz="1200" b="0"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合同节水管理模式实际是促进水资源管理领域技术研发和推广转化的机制。只有在某个用水行业研发产生了节水效果更好实用技术产品，才能够在该行业推行合同节水管理。</a:t>
            </a:r>
            <a:r>
              <a:rPr lang="zh-CN" altLang="en-US" sz="1200" dirty="0">
                <a:solidFill>
                  <a:srgbClr val="004F87"/>
                </a:solidFill>
                <a:latin typeface="微软雅黑" panose="020B0503020204020204" pitchFamily="34" charset="-122"/>
                <a:ea typeface="微软雅黑" panose="020B0503020204020204" pitchFamily="34" charset="-122"/>
                <a:sym typeface="Arial" panose="020B0604020202020204" pitchFamily="34" charset="0"/>
              </a:rPr>
              <a:t>另外，为了计算方便，可以直接用新旧定额用水量之差作为节水量。</a:t>
            </a:r>
            <a:endParaRPr lang="en-US" altLang="zh-CN" sz="1200" dirty="0">
              <a:solidFill>
                <a:srgbClr val="004F87"/>
              </a:solidFill>
              <a:latin typeface="微软雅黑" panose="020B0503020204020204" pitchFamily="34" charset="-122"/>
              <a:ea typeface="微软雅黑" panose="020B0503020204020204" pitchFamily="34" charset="-122"/>
              <a:sym typeface="Arial" panose="020B0604020202020204" pitchFamily="34" charset="0"/>
            </a:endParaRPr>
          </a:p>
          <a:p>
            <a:pPr marL="0" marR="0" lvl="0" indent="0" algn="l" defTabSz="457200" rtl="0" eaLnBrk="1" fontAlgn="base" latinLnBrk="0" hangingPunct="1">
              <a:lnSpc>
                <a:spcPct val="150000"/>
              </a:lnSpc>
              <a:spcBef>
                <a:spcPct val="0"/>
              </a:spcBef>
              <a:spcAft>
                <a:spcPct val="0"/>
              </a:spcAft>
              <a:buClrTx/>
              <a:buSzTx/>
              <a:buFontTx/>
              <a:buNone/>
              <a:defRPr/>
            </a:pPr>
            <a:r>
              <a:rPr lang="zh-CN" altLang="en-US" sz="1200" dirty="0">
                <a:solidFill>
                  <a:srgbClr val="004F87"/>
                </a:solidFill>
                <a:latin typeface="微软雅黑" panose="020B0503020204020204" pitchFamily="34" charset="-122"/>
                <a:ea typeface="微软雅黑" panose="020B0503020204020204" pitchFamily="34" charset="-122"/>
                <a:sym typeface="Arial" panose="020B0604020202020204" pitchFamily="34" charset="0"/>
              </a:rPr>
              <a:t>例如：</a:t>
            </a:r>
            <a:r>
              <a:rPr kumimoji="0" lang="zh-CN" altLang="en-US" sz="1200" b="0"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应用新的技术进行节水改造，节水量比原有工艺的用水定额降低</a:t>
            </a:r>
            <a:r>
              <a:rPr kumimoji="0" lang="en-US" altLang="zh-CN" sz="1200" b="0"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20%</a:t>
            </a:r>
            <a:r>
              <a:rPr kumimoji="0" lang="zh-CN" altLang="en-US" sz="1200" b="0"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以上。</a:t>
            </a:r>
            <a:endParaRPr kumimoji="0" lang="zh-CN" altLang="en-US" sz="1200" b="0" i="0" u="none" strike="noStrike" kern="1200" cap="none" spc="0" normalizeH="0" baseline="0" noProof="0" dirty="0">
              <a:ln>
                <a:noFill/>
              </a:ln>
              <a:solidFill>
                <a:srgbClr val="004F87"/>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grpSp>
        <p:nvGrpSpPr>
          <p:cNvPr id="21" name="组合 20"/>
          <p:cNvGrpSpPr/>
          <p:nvPr/>
        </p:nvGrpSpPr>
        <p:grpSpPr>
          <a:xfrm>
            <a:off x="564104" y="4329161"/>
            <a:ext cx="807497" cy="777131"/>
            <a:chOff x="1097070" y="4421326"/>
            <a:chExt cx="917867" cy="830240"/>
          </a:xfrm>
        </p:grpSpPr>
        <p:grpSp>
          <p:nvGrpSpPr>
            <p:cNvPr id="14" name="组合 13"/>
            <p:cNvGrpSpPr/>
            <p:nvPr/>
          </p:nvGrpSpPr>
          <p:grpSpPr>
            <a:xfrm>
              <a:off x="1097070" y="4421326"/>
              <a:ext cx="917867" cy="830240"/>
              <a:chOff x="3900890" y="1633282"/>
              <a:chExt cx="2381089" cy="2381089"/>
            </a:xfrm>
          </p:grpSpPr>
          <p:sp>
            <p:nvSpPr>
              <p:cNvPr id="15" name="Rectangle 32"/>
              <p:cNvSpPr/>
              <p:nvPr/>
            </p:nvSpPr>
            <p:spPr>
              <a:xfrm>
                <a:off x="3900890" y="1633282"/>
                <a:ext cx="2381089" cy="2381089"/>
              </a:xfrm>
              <a:prstGeom prst="rect">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6" name="Group 82"/>
              <p:cNvGrpSpPr/>
              <p:nvPr/>
            </p:nvGrpSpPr>
            <p:grpSpPr>
              <a:xfrm>
                <a:off x="5424628" y="2700353"/>
                <a:ext cx="81711" cy="579237"/>
                <a:chOff x="1612900" y="3190876"/>
                <a:chExt cx="71438" cy="506412"/>
              </a:xfrm>
              <a:solidFill>
                <a:schemeClr val="bg1"/>
              </a:solidFill>
            </p:grpSpPr>
            <p:sp>
              <p:nvSpPr>
                <p:cNvPr id="18" name="Oval 36"/>
                <p:cNvSpPr>
                  <a:spLocks noChangeArrowheads="1"/>
                </p:cNvSpPr>
                <p:nvPr/>
              </p:nvSpPr>
              <p:spPr bwMode="auto">
                <a:xfrm>
                  <a:off x="1612900" y="3624263"/>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Oval 37"/>
                <p:cNvSpPr>
                  <a:spLocks noChangeArrowheads="1"/>
                </p:cNvSpPr>
                <p:nvPr/>
              </p:nvSpPr>
              <p:spPr bwMode="auto">
                <a:xfrm>
                  <a:off x="1612900" y="3406776"/>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Oval 38"/>
                <p:cNvSpPr>
                  <a:spLocks noChangeArrowheads="1"/>
                </p:cNvSpPr>
                <p:nvPr/>
              </p:nvSpPr>
              <p:spPr bwMode="auto">
                <a:xfrm>
                  <a:off x="1612900" y="3190876"/>
                  <a:ext cx="71438"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grpSp>
        <p:sp>
          <p:nvSpPr>
            <p:cNvPr id="13" name="Freeform 167"/>
            <p:cNvSpPr>
              <a:spLocks noEditPoints="1"/>
            </p:cNvSpPr>
            <p:nvPr/>
          </p:nvSpPr>
          <p:spPr bwMode="auto">
            <a:xfrm>
              <a:off x="1332431" y="4657577"/>
              <a:ext cx="504295" cy="41581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lumMod val="95000"/>
              </a:schemeClr>
            </a:solidFill>
            <a:ln>
              <a:noFill/>
            </a:ln>
          </p:spPr>
          <p:txBody>
            <a:bodyPr vert="horz" wrap="square" lIns="68580" tIns="34290" rIns="68580" bIns="3429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09523" y="1064078"/>
            <a:ext cx="1854200" cy="66929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购买服务的费用</a:t>
            </a:r>
            <a:endParaRPr kumimoji="0" lang="en-US" altLang="zh-CN"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zh-CN"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 name="矩形 4"/>
          <p:cNvSpPr>
            <a:spLocks noChangeArrowheads="1"/>
          </p:cNvSpPr>
          <p:nvPr/>
        </p:nvSpPr>
        <p:spPr bwMode="auto">
          <a:xfrm>
            <a:off x="77819" y="2975741"/>
            <a:ext cx="3317609" cy="223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457200" rtl="0" eaLnBrk="1" fontAlgn="base" latinLnBrk="0" hangingPunct="1">
              <a:lnSpc>
                <a:spcPct val="150000"/>
              </a:lnSpc>
              <a:spcBef>
                <a:spcPct val="0"/>
              </a:spcBef>
              <a:spcAft>
                <a:spcPct val="0"/>
              </a:spcAft>
              <a:buClrTx/>
              <a:buSzTx/>
              <a:buFontTx/>
              <a:buNone/>
              <a:defRPr/>
            </a:pPr>
            <a:endParaRPr kumimoji="0" lang="en-US" altLang="zh-CN" sz="1350" b="0"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135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r>
              <a:rPr kumimoji="0" lang="en-US" altLang="zh-CN"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V</a:t>
            </a: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en-US" altLang="zh-CN"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en-US" altLang="zh-CN" b="1" i="0" u="none" strike="noStrike" kern="1200" cap="none" spc="0" normalizeH="0" baseline="0" noProof="0" dirty="0" err="1">
                <a:ln>
                  <a:noFill/>
                </a:ln>
                <a:solidFill>
                  <a:srgbClr val="C00000"/>
                </a:solidFill>
                <a:effectLst/>
                <a:uLnTx/>
                <a:uFillTx/>
                <a:latin typeface="微软雅黑" panose="020B0503020204020204" pitchFamily="34" charset="-122"/>
                <a:ea typeface="微软雅黑" panose="020B0503020204020204" pitchFamily="34" charset="-122"/>
                <a:cs typeface="+mn-cs"/>
              </a:rPr>
              <a:t>L</a:t>
            </a:r>
            <a:r>
              <a:rPr kumimoji="0" lang="en-US" altLang="zh-CN" sz="1350" b="1" i="0" u="none" strike="noStrike" kern="1200" cap="none" spc="0" normalizeH="0" baseline="0" noProof="0" dirty="0" err="1">
                <a:ln>
                  <a:noFill/>
                </a:ln>
                <a:solidFill>
                  <a:srgbClr val="C00000"/>
                </a:solidFill>
                <a:effectLst/>
                <a:uLnTx/>
                <a:uFillTx/>
                <a:latin typeface="微软雅黑" panose="020B0503020204020204" pitchFamily="34" charset="-122"/>
                <a:ea typeface="微软雅黑" panose="020B0503020204020204" pitchFamily="34" charset="-122"/>
                <a:cs typeface="+mn-cs"/>
              </a:rPr>
              <a:t>j</a:t>
            </a:r>
            <a:r>
              <a:rPr kumimoji="0" lang="zh-CN" altLang="en-US"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en-US" altLang="zh-CN"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R /G</a:t>
            </a:r>
            <a:r>
              <a:rPr kumimoji="0" lang="zh-CN" altLang="en-US"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en-US" altLang="zh-CN"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r>
              <a:rPr kumimoji="0" lang="zh-CN" altLang="en-US"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r>
              <a:rPr kumimoji="0" lang="en-US" altLang="zh-CN"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a:t>
            </a:r>
            <a:r>
              <a:rPr kumimoji="0" lang="zh-CN" altLang="en-US"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endParaRPr kumimoji="0" lang="zh-CN" altLang="en-US" sz="135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base" latinLnBrk="0" hangingPunct="1">
              <a:lnSpc>
                <a:spcPct val="150000"/>
              </a:lnSpc>
              <a:spcBef>
                <a:spcPct val="0"/>
              </a:spcBef>
              <a:spcAft>
                <a:spcPct val="0"/>
              </a:spcAft>
              <a:buClrTx/>
              <a:buSzTx/>
              <a:buFontTx/>
              <a:buNone/>
              <a:defRPr/>
            </a:pPr>
            <a:endParaRPr kumimoji="0" lang="en-US" altLang="zh-CN" sz="135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V1</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：项目节水服务费</a:t>
            </a:r>
            <a:endPar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r>
              <a:rPr kumimoji="0" lang="en-US" altLang="zh-CN" sz="1200" b="0" i="0" u="none" strike="noStrike" kern="1200" cap="none" spc="0" normalizeH="0" baseline="0" noProof="0" dirty="0" err="1">
                <a:ln>
                  <a:noFill/>
                </a:ln>
                <a:solidFill>
                  <a:srgbClr val="C00000"/>
                </a:solidFill>
                <a:effectLst/>
                <a:uLnTx/>
                <a:uFillTx/>
                <a:latin typeface="微软雅黑" panose="020B0503020204020204" pitchFamily="34" charset="-122"/>
                <a:ea typeface="微软雅黑" panose="020B0503020204020204" pitchFamily="34" charset="-122"/>
                <a:cs typeface="+mn-cs"/>
              </a:rPr>
              <a:t>Lj</a:t>
            </a:r>
            <a:r>
              <a:rPr kumimoji="0" lang="en-US" altLang="zh-CN" sz="1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 </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：项目年节约水资源总量</a:t>
            </a:r>
            <a:endPar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en-US" altLang="zh-CN" sz="1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G </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：当地万元工业增加值耗水量</a:t>
            </a:r>
            <a:endPar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1" fontAlgn="base" latinLnBrk="0" hangingPunct="1">
              <a:lnSpc>
                <a:spcPct val="150000"/>
              </a:lnSpc>
              <a:spcBef>
                <a:spcPct val="0"/>
              </a:spcBef>
              <a:spcAft>
                <a:spcPct val="0"/>
              </a:spcAft>
              <a:buClrTx/>
              <a:buSzTx/>
              <a:buFontTx/>
              <a:buNone/>
              <a:defRPr/>
            </a:pP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  </a:t>
            </a:r>
            <a:r>
              <a:rPr kumimoji="0" lang="en-US" altLang="zh-CN" sz="1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R </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：节水价值系数，取值范围需要科学核算</a:t>
            </a:r>
            <a:endPar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420720" y="2100443"/>
            <a:ext cx="2331720" cy="3803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875"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节水服务费用的计算</a:t>
            </a:r>
            <a:endParaRPr kumimoji="0" lang="zh-CN" altLang="en-US" sz="135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6" name="TextBox 5"/>
          <p:cNvSpPr txBox="1"/>
          <p:nvPr/>
        </p:nvSpPr>
        <p:spPr>
          <a:xfrm>
            <a:off x="3408218" y="2705577"/>
            <a:ext cx="5808518" cy="3046095"/>
          </a:xfrm>
          <a:prstGeom prst="rect">
            <a:avLst/>
          </a:prstGeom>
          <a:noFill/>
        </p:spPr>
        <p:txBody>
          <a:bodyPr wrap="square" rtlCol="0">
            <a:spAutoFit/>
          </a:bodyPr>
          <a:lstStyle/>
          <a:p>
            <a:pPr marL="0" marR="0" lvl="0" indent="0" algn="l" defTabSz="457200" rtl="0" eaLnBrk="1" fontAlgn="auto" latinLnBrk="0" hangingPunct="1">
              <a:lnSpc>
                <a:spcPct val="2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以银川市节水灌溉为例</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lvl="0">
              <a:lnSpc>
                <a:spcPct val="200000"/>
              </a:lnSpc>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应用微润灌溉技术每亩实际节水量</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=100</a:t>
            </a:r>
            <a:r>
              <a:rPr lang="zh-CN" altLang="en-US" sz="1200" dirty="0">
                <a:solidFill>
                  <a:srgbClr val="000000"/>
                </a:solidFill>
                <a:latin typeface="微软雅黑" panose="020B0503020204020204" pitchFamily="34" charset="-122"/>
                <a:ea typeface="微软雅黑" panose="020B0503020204020204" pitchFamily="34" charset="-122"/>
              </a:rPr>
              <a:t>吨</a:t>
            </a:r>
            <a:endParaRPr kumimoji="0" lang="en-US" altLang="zh-CN" sz="12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lvl="0">
              <a:lnSpc>
                <a:spcPct val="200000"/>
              </a:lnSpc>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按照银川市水资源价值</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5.56</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元，付费</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556</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元，节水灌溉工程每亩综合投入</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1800</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元，</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年可以收回投资，以后可以长期受益。</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lvl="0">
              <a:lnSpc>
                <a:spcPct val="200000"/>
              </a:lnSpc>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政府虽然按照</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5.56</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元付费，但是节约下来的水资源供给工业为</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3.30</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元，每减少一吨用水相当于减少</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0.7</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吨污水排放，</a:t>
            </a:r>
            <a:r>
              <a:rPr lang="zh-CN" altLang="en-US" sz="1200" b="1" dirty="0">
                <a:solidFill>
                  <a:srgbClr val="000000"/>
                </a:solidFill>
                <a:latin typeface="微软雅黑" panose="020B0503020204020204" pitchFamily="34" charset="-122"/>
                <a:ea typeface="微软雅黑" panose="020B0503020204020204" pitchFamily="34" charset="-122"/>
              </a:rPr>
              <a:t>银川市非居民生活污水处理费</a:t>
            </a:r>
            <a:r>
              <a:rPr lang="en-US" altLang="zh-CN" sz="1200" b="1" dirty="0">
                <a:solidFill>
                  <a:srgbClr val="000000"/>
                </a:solidFill>
                <a:latin typeface="微软雅黑" panose="020B0503020204020204" pitchFamily="34" charset="-122"/>
                <a:ea typeface="微软雅黑" panose="020B0503020204020204" pitchFamily="34" charset="-122"/>
              </a:rPr>
              <a:t>1.4</a:t>
            </a:r>
            <a:r>
              <a:rPr lang="zh-CN" altLang="en-US" sz="1200" b="1" dirty="0">
                <a:solidFill>
                  <a:srgbClr val="000000"/>
                </a:solidFill>
                <a:latin typeface="微软雅黑" panose="020B0503020204020204" pitchFamily="34" charset="-122"/>
                <a:ea typeface="微软雅黑" panose="020B0503020204020204" pitchFamily="34" charset="-122"/>
              </a:rPr>
              <a:t>元</a:t>
            </a:r>
            <a:r>
              <a:rPr lang="en-US" altLang="zh-CN" sz="1200" b="1" dirty="0">
                <a:solidFill>
                  <a:srgbClr val="000000"/>
                </a:solidFill>
                <a:latin typeface="微软雅黑" panose="020B0503020204020204" pitchFamily="34" charset="-122"/>
                <a:ea typeface="微软雅黑" panose="020B0503020204020204" pitchFamily="34" charset="-122"/>
              </a:rPr>
              <a:t>/</a:t>
            </a:r>
            <a:r>
              <a:rPr lang="zh-CN" altLang="en-US" sz="1200" b="1" dirty="0">
                <a:solidFill>
                  <a:srgbClr val="000000"/>
                </a:solidFill>
                <a:latin typeface="微软雅黑" panose="020B0503020204020204" pitchFamily="34" charset="-122"/>
                <a:ea typeface="微软雅黑" panose="020B0503020204020204" pitchFamily="34" charset="-122"/>
              </a:rPr>
              <a:t>吨。</a:t>
            </a:r>
            <a:endParaRPr lang="en-US" altLang="zh-CN" sz="1200" b="1" dirty="0">
              <a:solidFill>
                <a:srgbClr val="000000"/>
              </a:solidFill>
              <a:latin typeface="微软雅黑" panose="020B0503020204020204" pitchFamily="34" charset="-122"/>
              <a:ea typeface="微软雅黑" panose="020B0503020204020204" pitchFamily="34" charset="-122"/>
            </a:endParaRPr>
          </a:p>
          <a:p>
            <a:pPr lvl="0">
              <a:lnSpc>
                <a:spcPct val="200000"/>
              </a:lnSpc>
              <a:defRPr/>
            </a:pPr>
            <a:r>
              <a:rPr lang="zh-CN" altLang="en-US" sz="1200" b="1" dirty="0">
                <a:solidFill>
                  <a:srgbClr val="000000"/>
                </a:solidFill>
                <a:latin typeface="微软雅黑" panose="020B0503020204020204" pitchFamily="34" charset="-122"/>
                <a:ea typeface="微软雅黑" panose="020B0503020204020204" pitchFamily="34" charset="-122"/>
              </a:rPr>
              <a:t>节约每方水政府实际付出</a:t>
            </a:r>
            <a:r>
              <a:rPr lang="en-US" altLang="zh-CN" sz="1200" b="1" dirty="0">
                <a:solidFill>
                  <a:srgbClr val="000000"/>
                </a:solidFill>
                <a:latin typeface="微软雅黑" panose="020B0503020204020204" pitchFamily="34" charset="-122"/>
                <a:ea typeface="微软雅黑" panose="020B0503020204020204" pitchFamily="34" charset="-122"/>
              </a:rPr>
              <a:t>1.28</a:t>
            </a:r>
            <a:r>
              <a:rPr lang="zh-CN" altLang="en-US" sz="1200" b="1" dirty="0">
                <a:solidFill>
                  <a:srgbClr val="000000"/>
                </a:solidFill>
                <a:latin typeface="微软雅黑" panose="020B0503020204020204" pitchFamily="34" charset="-122"/>
                <a:ea typeface="微软雅黑" panose="020B0503020204020204" pitchFamily="34" charset="-122"/>
              </a:rPr>
              <a:t>元，每亩支出</a:t>
            </a:r>
            <a:r>
              <a:rPr lang="en-US" altLang="zh-CN" sz="1200" b="1" dirty="0">
                <a:solidFill>
                  <a:srgbClr val="000000"/>
                </a:solidFill>
                <a:latin typeface="微软雅黑" panose="020B0503020204020204" pitchFamily="34" charset="-122"/>
                <a:ea typeface="微软雅黑" panose="020B0503020204020204" pitchFamily="34" charset="-122"/>
              </a:rPr>
              <a:t>128</a:t>
            </a:r>
            <a:r>
              <a:rPr lang="zh-CN" altLang="en-US" sz="1200" b="1" dirty="0">
                <a:solidFill>
                  <a:srgbClr val="000000"/>
                </a:solidFill>
                <a:latin typeface="微软雅黑" panose="020B0503020204020204" pitchFamily="34" charset="-122"/>
                <a:ea typeface="微软雅黑" panose="020B0503020204020204" pitchFamily="34" charset="-122"/>
              </a:rPr>
              <a:t>元。不到节水灌溉亩投资的</a:t>
            </a:r>
            <a:r>
              <a:rPr lang="en-US" altLang="zh-CN" sz="1200" b="1" dirty="0">
                <a:solidFill>
                  <a:srgbClr val="000000"/>
                </a:solidFill>
                <a:latin typeface="微软雅黑" panose="020B0503020204020204" pitchFamily="34" charset="-122"/>
                <a:ea typeface="微软雅黑" panose="020B0503020204020204" pitchFamily="34" charset="-122"/>
              </a:rPr>
              <a:t>1/14</a:t>
            </a:r>
            <a:r>
              <a:rPr lang="zh-CN" altLang="en-US" sz="1200" b="1" dirty="0">
                <a:solidFill>
                  <a:srgbClr val="000000"/>
                </a:solidFill>
                <a:latin typeface="微软雅黑" panose="020B0503020204020204" pitchFamily="34" charset="-122"/>
                <a:ea typeface="微软雅黑" panose="020B0503020204020204" pitchFamily="34" charset="-122"/>
              </a:rPr>
              <a:t>，</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还实现了不增加总费用的情况下，由专业公司的长期（</a:t>
            </a:r>
            <a:r>
              <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14</a:t>
            </a: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年）运营维护的目的。</a:t>
            </a:r>
            <a:endPar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64218" y="1850711"/>
            <a:ext cx="4241800" cy="380365"/>
          </a:xfrm>
          <a:prstGeom prst="rect">
            <a:avLst/>
          </a:prstGeom>
        </p:spPr>
        <p:txBody>
          <a:bodyPr wrap="none">
            <a:spAutoFit/>
          </a:bodyPr>
          <a:lstStyle/>
          <a:p>
            <a:r>
              <a:rPr lang="zh-CN" altLang="en-US" sz="1875" b="1"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rPr>
              <a:t>政府以水资源价值购买节水量效益分析</a:t>
            </a:r>
            <a:endParaRPr lang="zh-CN" altLang="en-US" sz="1875" b="1" dirty="0">
              <a:latin typeface="Arial" panose="020B0604020202020204" pitchFamily="34" charset="0"/>
              <a:ea typeface="微软雅黑" panose="020B0503020204020204" pitchFamily="34" charset="-122"/>
              <a:cs typeface="Arial" panose="020B0604020202020204" pitchFamily="34" charset="0"/>
              <a:sym typeface="微软雅黑" panose="020B0503020204020204" pitchFamily="34" charset="-122"/>
            </a:endParaRPr>
          </a:p>
        </p:txBody>
      </p:sp>
      <p:sp>
        <p:nvSpPr>
          <p:cNvPr id="4" name="文本框 3"/>
          <p:cNvSpPr txBox="1"/>
          <p:nvPr/>
        </p:nvSpPr>
        <p:spPr>
          <a:xfrm>
            <a:off x="353291" y="2230661"/>
            <a:ext cx="8572499" cy="714375"/>
          </a:xfrm>
          <a:prstGeom prst="rect">
            <a:avLst/>
          </a:prstGeom>
          <a:noFill/>
        </p:spPr>
        <p:txBody>
          <a:bodyPr wrap="square" rtlCol="0">
            <a:spAutoFit/>
          </a:bodyPr>
          <a:lstStyle/>
          <a:p>
            <a:pPr>
              <a:lnSpc>
                <a:spcPct val="150000"/>
              </a:lnSpc>
            </a:pPr>
            <a:r>
              <a:rPr lang="zh-CN" altLang="en-US" sz="1350" dirty="0">
                <a:solidFill>
                  <a:srgbClr val="000000"/>
                </a:solidFill>
                <a:latin typeface="仿宋" panose="02010609060101010101" pitchFamily="49" charset="-122"/>
                <a:ea typeface="仿宋" panose="02010609060101010101" pitchFamily="49" charset="-122"/>
              </a:rPr>
              <a:t>政府以水资源的价值购买节水效果，能够使用水户大幅度降低用水量，减少成本；节水服务公司获得较高的投资回报；那么政府投资的效益如何计算？</a:t>
            </a:r>
            <a:endParaRPr lang="zh-CN" altLang="en-US" sz="1350" dirty="0">
              <a:solidFill>
                <a:srgbClr val="000000"/>
              </a:solidFill>
              <a:latin typeface="仿宋" panose="02010609060101010101" pitchFamily="49" charset="-122"/>
              <a:ea typeface="仿宋" panose="02010609060101010101" pitchFamily="49" charset="-122"/>
            </a:endParaRPr>
          </a:p>
        </p:txBody>
      </p:sp>
      <p:sp>
        <p:nvSpPr>
          <p:cNvPr id="5" name="文本框 4"/>
          <p:cNvSpPr txBox="1"/>
          <p:nvPr/>
        </p:nvSpPr>
        <p:spPr>
          <a:xfrm>
            <a:off x="353291" y="2923158"/>
            <a:ext cx="8572500" cy="2272665"/>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zh-CN" altLang="en-US" sz="1350" dirty="0">
                <a:latin typeface="微软雅黑" panose="020B0503020204020204" pitchFamily="34" charset="-122"/>
                <a:ea typeface="微软雅黑" panose="020B0503020204020204" pitchFamily="34" charset="-122"/>
              </a:rPr>
              <a:t>政府以水资源的价值购买节水效果，能够支撑地方经济发展，支撑当地工业发展，增加税收至少</a:t>
            </a:r>
            <a:r>
              <a:rPr lang="en-US" altLang="zh-CN" sz="1350" dirty="0">
                <a:latin typeface="微软雅黑" panose="020B0503020204020204" pitchFamily="34" charset="-122"/>
                <a:ea typeface="微软雅黑" panose="020B0503020204020204" pitchFamily="34" charset="-122"/>
              </a:rPr>
              <a:t>3</a:t>
            </a:r>
            <a:r>
              <a:rPr lang="zh-CN" altLang="en-US" sz="1350" dirty="0">
                <a:latin typeface="微软雅黑" panose="020B0503020204020204" pitchFamily="34" charset="-122"/>
                <a:ea typeface="微软雅黑" panose="020B0503020204020204" pitchFamily="34" charset="-122"/>
              </a:rPr>
              <a:t>倍于水资源的价值；</a:t>
            </a:r>
            <a:endParaRPr lang="en-US" altLang="zh-CN" sz="135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350" dirty="0">
                <a:solidFill>
                  <a:srgbClr val="000000"/>
                </a:solidFill>
                <a:latin typeface="微软雅黑" panose="020B0503020204020204" pitchFamily="34" charset="-122"/>
                <a:ea typeface="微软雅黑" panose="020B0503020204020204" pitchFamily="34" charset="-122"/>
              </a:rPr>
              <a:t>政府以水资源的价值购买节水效果，供给工业生产用户，按照工业用水价格收取费用，可以直接收回部分投入；</a:t>
            </a:r>
            <a:endParaRPr lang="en-US" altLang="zh-CN" sz="1350" dirty="0">
              <a:solidFill>
                <a:srgbClr val="00000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350" dirty="0">
                <a:solidFill>
                  <a:srgbClr val="000000"/>
                </a:solidFill>
                <a:latin typeface="微软雅黑" panose="020B0503020204020204" pitchFamily="34" charset="-122"/>
                <a:ea typeface="微软雅黑" panose="020B0503020204020204" pitchFamily="34" charset="-122"/>
              </a:rPr>
              <a:t>政府以水资源的价值购买节水效果，每减少</a:t>
            </a:r>
            <a:r>
              <a:rPr lang="en-US" altLang="zh-CN" sz="1350" dirty="0">
                <a:solidFill>
                  <a:srgbClr val="000000"/>
                </a:solidFill>
                <a:latin typeface="微软雅黑" panose="020B0503020204020204" pitchFamily="34" charset="-122"/>
                <a:ea typeface="微软雅黑" panose="020B0503020204020204" pitchFamily="34" charset="-122"/>
              </a:rPr>
              <a:t>1</a:t>
            </a:r>
            <a:r>
              <a:rPr lang="zh-CN" altLang="en-US" sz="1350" dirty="0">
                <a:solidFill>
                  <a:srgbClr val="000000"/>
                </a:solidFill>
                <a:latin typeface="微软雅黑" panose="020B0503020204020204" pitchFamily="34" charset="-122"/>
                <a:ea typeface="微软雅黑" panose="020B0503020204020204" pitchFamily="34" charset="-122"/>
              </a:rPr>
              <a:t>方水的用量就能够减少</a:t>
            </a:r>
            <a:r>
              <a:rPr lang="en-US" altLang="zh-CN" sz="1350" dirty="0">
                <a:solidFill>
                  <a:srgbClr val="000000"/>
                </a:solidFill>
                <a:latin typeface="微软雅黑" panose="020B0503020204020204" pitchFamily="34" charset="-122"/>
                <a:ea typeface="微软雅黑" panose="020B0503020204020204" pitchFamily="34" charset="-122"/>
              </a:rPr>
              <a:t>0.7</a:t>
            </a:r>
            <a:r>
              <a:rPr lang="zh-CN" altLang="en-US" sz="1350" dirty="0">
                <a:solidFill>
                  <a:srgbClr val="000000"/>
                </a:solidFill>
                <a:latin typeface="微软雅黑" panose="020B0503020204020204" pitchFamily="34" charset="-122"/>
                <a:ea typeface="微软雅黑" panose="020B0503020204020204" pitchFamily="34" charset="-122"/>
              </a:rPr>
              <a:t>倍的污水排放，可以减少非居民污水处理费用</a:t>
            </a:r>
            <a:r>
              <a:rPr lang="en-US" altLang="zh-CN" sz="1350" dirty="0">
                <a:solidFill>
                  <a:srgbClr val="000000"/>
                </a:solidFill>
                <a:latin typeface="微软雅黑" panose="020B0503020204020204" pitchFamily="34" charset="-122"/>
                <a:ea typeface="微软雅黑" panose="020B0503020204020204" pitchFamily="34" charset="-122"/>
              </a:rPr>
              <a:t>0.7</a:t>
            </a:r>
            <a:r>
              <a:rPr lang="zh-CN" altLang="en-US" sz="1350" dirty="0">
                <a:solidFill>
                  <a:srgbClr val="000000"/>
                </a:solidFill>
                <a:latin typeface="微软雅黑" panose="020B0503020204020204" pitchFamily="34" charset="-122"/>
                <a:ea typeface="微软雅黑" panose="020B0503020204020204" pitchFamily="34" charset="-122"/>
              </a:rPr>
              <a:t>乘以节水量。同时，还能够减少污水处理厂的建设投资。</a:t>
            </a:r>
            <a:endParaRPr lang="en-US" altLang="zh-CN" sz="1350" dirty="0">
              <a:solidFill>
                <a:srgbClr val="00000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350" dirty="0">
                <a:solidFill>
                  <a:srgbClr val="000000"/>
                </a:solidFill>
                <a:latin typeface="微软雅黑" panose="020B0503020204020204" pitchFamily="34" charset="-122"/>
                <a:ea typeface="微软雅黑" panose="020B0503020204020204" pitchFamily="34" charset="-122"/>
              </a:rPr>
              <a:t>减少水资源浪费同时也会减少能源消耗，产生节能效益。</a:t>
            </a:r>
            <a:endParaRPr lang="en-US" altLang="zh-CN" sz="1350" dirty="0">
              <a:solidFill>
                <a:srgbClr val="000000"/>
              </a:solidFill>
              <a:latin typeface="微软雅黑" panose="020B0503020204020204" pitchFamily="34" charset="-122"/>
              <a:ea typeface="微软雅黑" panose="020B0503020204020204" pitchFamily="34" charset="-122"/>
            </a:endParaRPr>
          </a:p>
        </p:txBody>
      </p:sp>
      <p:sp>
        <p:nvSpPr>
          <p:cNvPr id="2" name="矩形 1"/>
          <p:cNvSpPr/>
          <p:nvPr/>
        </p:nvSpPr>
        <p:spPr>
          <a:xfrm>
            <a:off x="564218" y="5136506"/>
            <a:ext cx="7678882" cy="783590"/>
          </a:xfrm>
          <a:prstGeom prst="rect">
            <a:avLst/>
          </a:prstGeom>
        </p:spPr>
        <p:txBody>
          <a:bodyPr wrap="square">
            <a:spAutoFit/>
          </a:bodyPr>
          <a:lstStyle/>
          <a:p>
            <a:pPr algn="ctr">
              <a:lnSpc>
                <a:spcPct val="150000"/>
              </a:lnSpc>
            </a:pPr>
            <a:r>
              <a:rPr lang="zh-CN" altLang="en-US" sz="1500" b="1" dirty="0">
                <a:solidFill>
                  <a:srgbClr val="FF0000"/>
                </a:solidFill>
                <a:latin typeface="微软雅黑" panose="020B0503020204020204" pitchFamily="34" charset="-122"/>
                <a:ea typeface="微软雅黑" panose="020B0503020204020204" pitchFamily="34" charset="-122"/>
              </a:rPr>
              <a:t>  购买节水量净投入   </a:t>
            </a:r>
            <a:r>
              <a:rPr lang="en-US" altLang="zh-CN" sz="1500" b="1" dirty="0">
                <a:solidFill>
                  <a:srgbClr val="FF0000"/>
                </a:solidFill>
                <a:latin typeface="微软雅黑" panose="020B0503020204020204" pitchFamily="34" charset="-122"/>
                <a:ea typeface="微软雅黑" panose="020B0503020204020204" pitchFamily="34" charset="-122"/>
              </a:rPr>
              <a:t>= </a:t>
            </a:r>
            <a:r>
              <a:rPr lang="zh-CN" altLang="en-US" sz="1500" b="1" dirty="0">
                <a:solidFill>
                  <a:srgbClr val="FF0000"/>
                </a:solidFill>
                <a:latin typeface="微软雅黑" panose="020B0503020204020204" pitchFamily="34" charset="-122"/>
                <a:ea typeface="微软雅黑" panose="020B0503020204020204" pitchFamily="34" charset="-122"/>
              </a:rPr>
              <a:t>水资源价值</a:t>
            </a:r>
            <a:r>
              <a:rPr lang="en-US" altLang="zh-CN" sz="1500" b="1" dirty="0">
                <a:solidFill>
                  <a:srgbClr val="FF0000"/>
                </a:solidFill>
                <a:latin typeface="微软雅黑" panose="020B0503020204020204" pitchFamily="34" charset="-122"/>
                <a:ea typeface="微软雅黑" panose="020B0503020204020204" pitchFamily="34" charset="-122"/>
              </a:rPr>
              <a:t>-</a:t>
            </a:r>
            <a:r>
              <a:rPr lang="zh-CN" altLang="en-US" sz="1500" b="1" dirty="0">
                <a:solidFill>
                  <a:srgbClr val="FF0000"/>
                </a:solidFill>
                <a:latin typeface="微软雅黑" panose="020B0503020204020204" pitchFamily="34" charset="-122"/>
                <a:ea typeface="微软雅黑" panose="020B0503020204020204" pitchFamily="34" charset="-122"/>
              </a:rPr>
              <a:t>工业水价</a:t>
            </a:r>
            <a:r>
              <a:rPr lang="en-US" altLang="zh-CN" sz="1500" b="1" dirty="0">
                <a:solidFill>
                  <a:srgbClr val="FF0000"/>
                </a:solidFill>
                <a:latin typeface="微软雅黑" panose="020B0503020204020204" pitchFamily="34" charset="-122"/>
                <a:ea typeface="微软雅黑" panose="020B0503020204020204" pitchFamily="34" charset="-122"/>
              </a:rPr>
              <a:t>-0.7</a:t>
            </a:r>
            <a:r>
              <a:rPr lang="zh-CN" altLang="en-US" sz="1500" b="1" dirty="0">
                <a:solidFill>
                  <a:srgbClr val="FF0000"/>
                </a:solidFill>
                <a:latin typeface="微软雅黑" panose="020B0503020204020204" pitchFamily="34" charset="-122"/>
                <a:ea typeface="微软雅黑" panose="020B0503020204020204" pitchFamily="34" charset="-122"/>
              </a:rPr>
              <a:t>非居民污水处理费用</a:t>
            </a:r>
            <a:r>
              <a:rPr lang="en-US" altLang="zh-CN" sz="1500" b="1" dirty="0">
                <a:solidFill>
                  <a:srgbClr val="FF0000"/>
                </a:solidFill>
                <a:latin typeface="微软雅黑" panose="020B0503020204020204" pitchFamily="34" charset="-122"/>
                <a:ea typeface="微软雅黑" panose="020B0503020204020204" pitchFamily="34" charset="-122"/>
              </a:rPr>
              <a:t>-</a:t>
            </a:r>
            <a:r>
              <a:rPr lang="zh-CN" altLang="en-US" sz="1500" b="1" dirty="0">
                <a:solidFill>
                  <a:srgbClr val="FF0000"/>
                </a:solidFill>
                <a:latin typeface="微软雅黑" panose="020B0503020204020204" pitchFamily="34" charset="-122"/>
                <a:ea typeface="微软雅黑" panose="020B0503020204020204" pitchFamily="34" charset="-122"/>
              </a:rPr>
              <a:t>节能效益</a:t>
            </a:r>
            <a:endParaRPr lang="en-US" altLang="zh-CN" sz="1500" b="1" dirty="0">
              <a:solidFill>
                <a:srgbClr val="FF0000"/>
              </a:solidFill>
              <a:latin typeface="微软雅黑" panose="020B0503020204020204" pitchFamily="34" charset="-122"/>
              <a:ea typeface="微软雅黑" panose="020B0503020204020204" pitchFamily="34" charset="-122"/>
            </a:endParaRPr>
          </a:p>
          <a:p>
            <a:pPr algn="ctr">
              <a:lnSpc>
                <a:spcPct val="150000"/>
              </a:lnSpc>
            </a:pPr>
            <a:r>
              <a:rPr lang="zh-CN" altLang="en-US" sz="1500" b="1" dirty="0">
                <a:solidFill>
                  <a:srgbClr val="FF0000"/>
                </a:solidFill>
                <a:latin typeface="微软雅黑" panose="020B0503020204020204" pitchFamily="34" charset="-122"/>
                <a:ea typeface="微软雅黑" panose="020B0503020204020204" pitchFamily="34" charset="-122"/>
              </a:rPr>
              <a:t>购买节水量直接收益</a:t>
            </a:r>
            <a:r>
              <a:rPr lang="en-US" altLang="zh-CN" sz="1500" b="1" dirty="0">
                <a:solidFill>
                  <a:srgbClr val="FF0000"/>
                </a:solidFill>
                <a:latin typeface="微软雅黑" panose="020B0503020204020204" pitchFamily="34" charset="-122"/>
                <a:ea typeface="微软雅黑" panose="020B0503020204020204" pitchFamily="34" charset="-122"/>
              </a:rPr>
              <a:t>=1</a:t>
            </a:r>
            <a:r>
              <a:rPr lang="zh-CN" altLang="en-US" sz="1500" b="1" dirty="0">
                <a:solidFill>
                  <a:srgbClr val="FF0000"/>
                </a:solidFill>
                <a:latin typeface="微软雅黑" panose="020B0503020204020204" pitchFamily="34" charset="-122"/>
                <a:ea typeface="微软雅黑" panose="020B0503020204020204" pitchFamily="34" charset="-122"/>
              </a:rPr>
              <a:t>吨水支撑的工业发展税收</a:t>
            </a:r>
            <a:r>
              <a:rPr lang="en-US" altLang="zh-CN" sz="1500" b="1" dirty="0">
                <a:solidFill>
                  <a:srgbClr val="FF0000"/>
                </a:solidFill>
                <a:latin typeface="微软雅黑" panose="020B0503020204020204" pitchFamily="34" charset="-122"/>
                <a:ea typeface="微软雅黑" panose="020B0503020204020204" pitchFamily="34" charset="-122"/>
              </a:rPr>
              <a:t>-</a:t>
            </a:r>
            <a:r>
              <a:rPr lang="zh-CN" altLang="en-US" sz="1500" b="1" dirty="0">
                <a:solidFill>
                  <a:srgbClr val="FF0000"/>
                </a:solidFill>
                <a:latin typeface="微软雅黑" panose="020B0503020204020204" pitchFamily="34" charset="-122"/>
                <a:ea typeface="微软雅黑" panose="020B0503020204020204" pitchFamily="34" charset="-122"/>
              </a:rPr>
              <a:t>购买节水量净投入</a:t>
            </a:r>
            <a:r>
              <a:rPr lang="en-US" altLang="zh-CN" sz="1500" b="1" dirty="0">
                <a:solidFill>
                  <a:srgbClr val="FF0000"/>
                </a:solidFill>
                <a:latin typeface="微软雅黑" panose="020B0503020204020204" pitchFamily="34" charset="-122"/>
                <a:ea typeface="微软雅黑" panose="020B0503020204020204" pitchFamily="34" charset="-122"/>
              </a:rPr>
              <a:t>-</a:t>
            </a:r>
            <a:r>
              <a:rPr lang="zh-CN" altLang="en-US" sz="1500" b="1" dirty="0">
                <a:solidFill>
                  <a:srgbClr val="FF0000"/>
                </a:solidFill>
                <a:latin typeface="微软雅黑" panose="020B0503020204020204" pitchFamily="34" charset="-122"/>
                <a:ea typeface="微软雅黑" panose="020B0503020204020204" pitchFamily="34" charset="-122"/>
              </a:rPr>
              <a:t>节能效益</a:t>
            </a:r>
            <a:endParaRPr lang="en-US" altLang="zh-CN" sz="1500" b="1" dirty="0">
              <a:solidFill>
                <a:srgbClr val="FF0000"/>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760757" y="1084110"/>
            <a:ext cx="1854200" cy="380365"/>
          </a:xfrm>
          <a:prstGeom prst="rect">
            <a:avLst/>
          </a:prstGeom>
          <a:noFill/>
        </p:spPr>
        <p:txBody>
          <a:bodyPr wrap="none" rtlCol="0">
            <a:spAutoFit/>
          </a:bodyPr>
          <a:lstStyle/>
          <a:p>
            <a:pPr lvl="0" algn="ctr">
              <a:defRPr/>
            </a:pPr>
            <a:r>
              <a:rPr lang="zh-CN" altLang="en-US" sz="1875"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购买服务的费用</a:t>
            </a:r>
            <a:endParaRPr lang="zh-CN" altLang="en-US" sz="1875"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0038" y="1710409"/>
            <a:ext cx="7938370" cy="4592320"/>
          </a:xfrm>
          <a:prstGeom prst="rect">
            <a:avLst/>
          </a:prstGeom>
        </p:spPr>
        <p:txBody>
          <a:bodyPr wrap="square">
            <a:spAutoFit/>
          </a:bodyPr>
          <a:lstStyle/>
          <a:p>
            <a:pPr>
              <a:lnSpc>
                <a:spcPct val="150000"/>
              </a:lnSpc>
            </a:pPr>
            <a:r>
              <a:rPr lang="zh-CN" altLang="en-US" sz="1500" dirty="0"/>
              <a:t>         如果合同节水管理采用政府以水资源的价值购买节水效果服务方式，由于解决水资源的价格太低的根本问题，在所有用水行业都可以实施合同节水管理项目，投资节水工程能够普遍获得较高的收益，市场能充分发挥作用。</a:t>
            </a:r>
            <a:endParaRPr lang="en-US" altLang="zh-CN" sz="1500" dirty="0"/>
          </a:p>
          <a:p>
            <a:pPr>
              <a:lnSpc>
                <a:spcPct val="150000"/>
              </a:lnSpc>
            </a:pPr>
            <a:r>
              <a:rPr lang="en-US" altLang="zh-CN" sz="1500" dirty="0"/>
              <a:t>        </a:t>
            </a:r>
            <a:r>
              <a:rPr lang="zh-CN" altLang="en-US" sz="1500" dirty="0"/>
              <a:t>由于采用新旧用水定额作为节水效果计算依据，具有一定的法定效力，也符合公正公平的社会基本准则。</a:t>
            </a:r>
            <a:endParaRPr lang="en-US" altLang="zh-CN" sz="1500" dirty="0"/>
          </a:p>
          <a:p>
            <a:pPr>
              <a:lnSpc>
                <a:spcPct val="150000"/>
              </a:lnSpc>
            </a:pPr>
            <a:r>
              <a:rPr lang="zh-CN" altLang="en-US" sz="1500" dirty="0"/>
              <a:t>        签订合同节水项目合同条款只涉及合同年限、旧的用水定额、新的用水定额以及罚则，简单明了易操作。</a:t>
            </a:r>
            <a:endParaRPr lang="en-US" altLang="zh-CN" sz="1500" dirty="0"/>
          </a:p>
          <a:p>
            <a:pPr>
              <a:lnSpc>
                <a:spcPct val="150000"/>
              </a:lnSpc>
            </a:pPr>
            <a:r>
              <a:rPr lang="en-US" altLang="zh-CN" sz="1500" dirty="0"/>
              <a:t>        </a:t>
            </a:r>
            <a:r>
              <a:rPr lang="zh-CN" altLang="en-US" sz="1500" dirty="0"/>
              <a:t>虽然，新定额是依据一个特定技术制定，但是，并不会拒绝采用其它节水技术实施合同节水管理项目，是要达到新的用水定额要求即可。</a:t>
            </a:r>
            <a:endParaRPr lang="en-US" altLang="zh-CN" sz="1500" dirty="0"/>
          </a:p>
          <a:p>
            <a:pPr>
              <a:lnSpc>
                <a:spcPct val="150000"/>
              </a:lnSpc>
            </a:pPr>
            <a:r>
              <a:rPr lang="zh-CN" altLang="en-US" sz="1500" dirty="0"/>
              <a:t>         虽然政府按照水资源价值支付节水费用，看似付出很多。但是，综合节约的水资源对经济发展的支撑，供给工业企业收回的水费，减少排放废水的处理费用，免建输水工程及节能等费用，实际投入十分划算。</a:t>
            </a:r>
            <a:endParaRPr lang="en-US" altLang="zh-CN" sz="1500" dirty="0"/>
          </a:p>
          <a:p>
            <a:pPr>
              <a:lnSpc>
                <a:spcPct val="150000"/>
              </a:lnSpc>
            </a:pPr>
            <a:endParaRPr lang="zh-CN" altLang="en-US" sz="1500" dirty="0"/>
          </a:p>
        </p:txBody>
      </p:sp>
      <p:sp>
        <p:nvSpPr>
          <p:cNvPr id="4" name="文本框 3"/>
          <p:cNvSpPr txBox="1"/>
          <p:nvPr/>
        </p:nvSpPr>
        <p:spPr>
          <a:xfrm>
            <a:off x="1119995" y="1064078"/>
            <a:ext cx="3525520" cy="66929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政府以水资源价值购买服务优势</a:t>
            </a:r>
            <a:endParaRPr kumimoji="0" lang="en-US" altLang="zh-CN"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defRPr/>
            </a:pPr>
            <a:endParaRPr kumimoji="0" lang="en-US" altLang="zh-CN"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5036" y="1063207"/>
            <a:ext cx="3286760" cy="3803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合同节水管理模式的实施流程</a:t>
            </a:r>
            <a:endParaRPr kumimoji="0" lang="zh-CN" altLang="en-US"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4" name="Freeform 3"/>
          <p:cNvSpPr>
            <a:spLocks noChangeArrowheads="1"/>
          </p:cNvSpPr>
          <p:nvPr/>
        </p:nvSpPr>
        <p:spPr bwMode="auto">
          <a:xfrm>
            <a:off x="1153886" y="2804432"/>
            <a:ext cx="6372566" cy="1858566"/>
          </a:xfrm>
          <a:custGeom>
            <a:avLst/>
            <a:gdLst>
              <a:gd name="T0" fmla="*/ 0 w 5424"/>
              <a:gd name="T1" fmla="*/ 2147483647 h 1488"/>
              <a:gd name="T2" fmla="*/ 0 w 5424"/>
              <a:gd name="T3" fmla="*/ 2147483647 h 1488"/>
              <a:gd name="T4" fmla="*/ 2147483647 w 5424"/>
              <a:gd name="T5" fmla="*/ 2147483647 h 1488"/>
              <a:gd name="T6" fmla="*/ 2147483647 w 5424"/>
              <a:gd name="T7" fmla="*/ 2147483647 h 1488"/>
              <a:gd name="T8" fmla="*/ 2147483647 w 5424"/>
              <a:gd name="T9" fmla="*/ 2147483647 h 1488"/>
              <a:gd name="T10" fmla="*/ 2147483647 w 5424"/>
              <a:gd name="T11" fmla="*/ 2147483647 h 1488"/>
              <a:gd name="T12" fmla="*/ 2147483647 w 5424"/>
              <a:gd name="T13" fmla="*/ 2147483647 h 1488"/>
              <a:gd name="T14" fmla="*/ 2147483647 w 5424"/>
              <a:gd name="T15" fmla="*/ 2147483647 h 1488"/>
              <a:gd name="T16" fmla="*/ 2147483647 w 5424"/>
              <a:gd name="T17" fmla="*/ 2147483647 h 1488"/>
              <a:gd name="T18" fmla="*/ 2147483647 w 5424"/>
              <a:gd name="T19" fmla="*/ 0 h 1488"/>
              <a:gd name="T20" fmla="*/ 2147483647 w 5424"/>
              <a:gd name="T21" fmla="*/ 0 h 1488"/>
              <a:gd name="T22" fmla="*/ 2147483647 w 5424"/>
              <a:gd name="T23" fmla="*/ 2147483647 h 1488"/>
              <a:gd name="T24" fmla="*/ 2147483647 w 5424"/>
              <a:gd name="T25" fmla="*/ 2147483647 h 1488"/>
              <a:gd name="T26" fmla="*/ 2147483647 w 5424"/>
              <a:gd name="T27" fmla="*/ 2147483647 h 1488"/>
              <a:gd name="T28" fmla="*/ 2147483647 w 5424"/>
              <a:gd name="T29" fmla="*/ 2147483647 h 1488"/>
              <a:gd name="T30" fmla="*/ 2147483647 w 5424"/>
              <a:gd name="T31" fmla="*/ 2147483647 h 1488"/>
              <a:gd name="T32" fmla="*/ 0 w 5424"/>
              <a:gd name="T33" fmla="*/ 2147483647 h 1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24"/>
              <a:gd name="T52" fmla="*/ 0 h 1488"/>
              <a:gd name="T53" fmla="*/ 5424 w 5424"/>
              <a:gd name="T54" fmla="*/ 1488 h 1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nvGrpSpPr>
          <p:cNvPr id="2" name="Group 4"/>
          <p:cNvGrpSpPr/>
          <p:nvPr/>
        </p:nvGrpSpPr>
        <p:grpSpPr bwMode="auto">
          <a:xfrm>
            <a:off x="1517182" y="3707153"/>
            <a:ext cx="902960" cy="783431"/>
            <a:chOff x="0" y="0"/>
            <a:chExt cx="860" cy="796"/>
          </a:xfrm>
        </p:grpSpPr>
        <p:sp>
          <p:nvSpPr>
            <p:cNvPr id="6" name="Freeform 5"/>
            <p:cNvSpPr>
              <a:spLocks noChangeArrowheads="1"/>
            </p:cNvSpPr>
            <p:nvPr/>
          </p:nvSpPr>
          <p:spPr bwMode="auto">
            <a:xfrm>
              <a:off x="85" y="613"/>
              <a:ext cx="335" cy="173"/>
            </a:xfrm>
            <a:custGeom>
              <a:avLst/>
              <a:gdLst>
                <a:gd name="T0" fmla="*/ 0 w 335"/>
                <a:gd name="T1" fmla="*/ 166 h 173"/>
                <a:gd name="T2" fmla="*/ 58 w 335"/>
                <a:gd name="T3" fmla="*/ 173 h 173"/>
                <a:gd name="T4" fmla="*/ 297 w 335"/>
                <a:gd name="T5" fmla="*/ 32 h 173"/>
                <a:gd name="T6" fmla="*/ 289 w 335"/>
                <a:gd name="T7" fmla="*/ 8 h 173"/>
                <a:gd name="T8" fmla="*/ 223 w 335"/>
                <a:gd name="T9" fmla="*/ 26 h 173"/>
                <a:gd name="T10" fmla="*/ 0 w 335"/>
                <a:gd name="T11" fmla="*/ 166 h 173"/>
                <a:gd name="T12" fmla="*/ 0 60000 65536"/>
                <a:gd name="T13" fmla="*/ 0 60000 65536"/>
                <a:gd name="T14" fmla="*/ 0 60000 65536"/>
                <a:gd name="T15" fmla="*/ 0 60000 65536"/>
                <a:gd name="T16" fmla="*/ 0 60000 65536"/>
                <a:gd name="T17" fmla="*/ 0 60000 65536"/>
                <a:gd name="T18" fmla="*/ 0 w 335"/>
                <a:gd name="T19" fmla="*/ 0 h 173"/>
                <a:gd name="T20" fmla="*/ 335 w 335"/>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81818"/>
                </a:gs>
                <a:gs pos="100000">
                  <a:srgbClr val="1C1C1C"/>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7" name="Freeform 6"/>
            <p:cNvSpPr>
              <a:spLocks noChangeArrowheads="1"/>
            </p:cNvSpPr>
            <p:nvPr/>
          </p:nvSpPr>
          <p:spPr bwMode="auto">
            <a:xfrm>
              <a:off x="315" y="550"/>
              <a:ext cx="367" cy="170"/>
            </a:xfrm>
            <a:custGeom>
              <a:avLst/>
              <a:gdLst>
                <a:gd name="T0" fmla="*/ 0 w 367"/>
                <a:gd name="T1" fmla="*/ 158 h 170"/>
                <a:gd name="T2" fmla="*/ 80 w 367"/>
                <a:gd name="T3" fmla="*/ 170 h 170"/>
                <a:gd name="T4" fmla="*/ 332 w 367"/>
                <a:gd name="T5" fmla="*/ 37 h 170"/>
                <a:gd name="T6" fmla="*/ 292 w 367"/>
                <a:gd name="T7" fmla="*/ 1 h 170"/>
                <a:gd name="T8" fmla="*/ 230 w 367"/>
                <a:gd name="T9" fmla="*/ 29 h 170"/>
                <a:gd name="T10" fmla="*/ 0 w 367"/>
                <a:gd name="T11" fmla="*/ 158 h 170"/>
                <a:gd name="T12" fmla="*/ 0 60000 65536"/>
                <a:gd name="T13" fmla="*/ 0 60000 65536"/>
                <a:gd name="T14" fmla="*/ 0 60000 65536"/>
                <a:gd name="T15" fmla="*/ 0 60000 65536"/>
                <a:gd name="T16" fmla="*/ 0 60000 65536"/>
                <a:gd name="T17" fmla="*/ 0 60000 65536"/>
                <a:gd name="T18" fmla="*/ 0 w 367"/>
                <a:gd name="T19" fmla="*/ 0 h 170"/>
                <a:gd name="T20" fmla="*/ 367 w 367"/>
                <a:gd name="T21" fmla="*/ 170 h 170"/>
              </a:gdLst>
              <a:ahLst/>
              <a:cxnLst>
                <a:cxn ang="T12">
                  <a:pos x="T0" y="T1"/>
                </a:cxn>
                <a:cxn ang="T13">
                  <a:pos x="T2" y="T3"/>
                </a:cxn>
                <a:cxn ang="T14">
                  <a:pos x="T4" y="T5"/>
                </a:cxn>
                <a:cxn ang="T15">
                  <a:pos x="T6" y="T7"/>
                </a:cxn>
                <a:cxn ang="T16">
                  <a:pos x="T8" y="T9"/>
                </a:cxn>
                <a:cxn ang="T17">
                  <a:pos x="T10" y="T11"/>
                </a:cxn>
              </a:cxnLst>
              <a:rect l="T18" t="T19" r="T20" b="T21"/>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81818"/>
                </a:gs>
                <a:gs pos="100000">
                  <a:srgbClr val="1C1C1C"/>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8" name="Freeform 7"/>
            <p:cNvSpPr>
              <a:spLocks noChangeArrowheads="1"/>
            </p:cNvSpPr>
            <p:nvPr/>
          </p:nvSpPr>
          <p:spPr bwMode="auto">
            <a:xfrm>
              <a:off x="553" y="653"/>
              <a:ext cx="307" cy="143"/>
            </a:xfrm>
            <a:custGeom>
              <a:avLst/>
              <a:gdLst>
                <a:gd name="T0" fmla="*/ 0 w 307"/>
                <a:gd name="T1" fmla="*/ 134 h 143"/>
                <a:gd name="T2" fmla="*/ 66 w 307"/>
                <a:gd name="T3" fmla="*/ 143 h 143"/>
                <a:gd name="T4" fmla="*/ 282 w 307"/>
                <a:gd name="T5" fmla="*/ 35 h 143"/>
                <a:gd name="T6" fmla="*/ 219 w 307"/>
                <a:gd name="T7" fmla="*/ 17 h 143"/>
                <a:gd name="T8" fmla="*/ 0 w 307"/>
                <a:gd name="T9" fmla="*/ 134 h 143"/>
                <a:gd name="T10" fmla="*/ 0 60000 65536"/>
                <a:gd name="T11" fmla="*/ 0 60000 65536"/>
                <a:gd name="T12" fmla="*/ 0 60000 65536"/>
                <a:gd name="T13" fmla="*/ 0 60000 65536"/>
                <a:gd name="T14" fmla="*/ 0 60000 65536"/>
                <a:gd name="T15" fmla="*/ 0 w 307"/>
                <a:gd name="T16" fmla="*/ 0 h 143"/>
                <a:gd name="T17" fmla="*/ 307 w 307"/>
                <a:gd name="T18" fmla="*/ 143 h 143"/>
              </a:gdLst>
              <a:ahLst/>
              <a:cxnLst>
                <a:cxn ang="T10">
                  <a:pos x="T0" y="T1"/>
                </a:cxn>
                <a:cxn ang="T11">
                  <a:pos x="T2" y="T3"/>
                </a:cxn>
                <a:cxn ang="T12">
                  <a:pos x="T4" y="T5"/>
                </a:cxn>
                <a:cxn ang="T13">
                  <a:pos x="T6" y="T7"/>
                </a:cxn>
                <a:cxn ang="T14">
                  <a:pos x="T8" y="T9"/>
                </a:cxn>
              </a:cxnLst>
              <a:rect l="T15" t="T16" r="T17" b="T18"/>
              <a:pathLst>
                <a:path w="307" h="143">
                  <a:moveTo>
                    <a:pt x="0" y="134"/>
                  </a:moveTo>
                  <a:lnTo>
                    <a:pt x="66" y="143"/>
                  </a:lnTo>
                  <a:lnTo>
                    <a:pt x="282" y="35"/>
                  </a:lnTo>
                  <a:cubicBezTo>
                    <a:pt x="307" y="14"/>
                    <a:pt x="266" y="0"/>
                    <a:pt x="219" y="17"/>
                  </a:cubicBezTo>
                  <a:lnTo>
                    <a:pt x="0" y="134"/>
                  </a:lnTo>
                  <a:close/>
                </a:path>
              </a:pathLst>
            </a:custGeom>
            <a:gradFill rotWithShape="1">
              <a:gsLst>
                <a:gs pos="0">
                  <a:srgbClr val="181818"/>
                </a:gs>
                <a:gs pos="100000">
                  <a:srgbClr val="1C1C1C"/>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9" name="Freeform 8"/>
            <p:cNvSpPr>
              <a:spLocks noChangeArrowheads="1"/>
            </p:cNvSpPr>
            <p:nvPr/>
          </p:nvSpPr>
          <p:spPr bwMode="auto">
            <a:xfrm>
              <a:off x="0" y="215"/>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0" name="Freeform 9"/>
            <p:cNvSpPr>
              <a:spLocks noChangeArrowheads="1"/>
            </p:cNvSpPr>
            <p:nvPr/>
          </p:nvSpPr>
          <p:spPr bwMode="auto">
            <a:xfrm>
              <a:off x="216" y="0"/>
              <a:ext cx="282" cy="716"/>
            </a:xfrm>
            <a:custGeom>
              <a:avLst/>
              <a:gdLst>
                <a:gd name="T0" fmla="*/ 3258341 w 224"/>
                <a:gd name="T1" fmla="*/ 3119637 h 569"/>
                <a:gd name="T2" fmla="*/ 2328159 w 224"/>
                <a:gd name="T3" fmla="*/ 1542512 h 569"/>
                <a:gd name="T4" fmla="*/ 3799360 w 224"/>
                <a:gd name="T5" fmla="*/ 1 h 569"/>
                <a:gd name="T6" fmla="*/ 5400647 w 224"/>
                <a:gd name="T7" fmla="*/ 1605751 h 569"/>
                <a:gd name="T8" fmla="*/ 4272488 w 224"/>
                <a:gd name="T9" fmla="*/ 3119637 h 569"/>
                <a:gd name="T10" fmla="*/ 4240687 w 224"/>
                <a:gd name="T11" fmla="*/ 3838365 h 569"/>
                <a:gd name="T12" fmla="*/ 6606014 w 224"/>
                <a:gd name="T13" fmla="*/ 4481293 h 569"/>
                <a:gd name="T14" fmla="*/ 6991685 w 224"/>
                <a:gd name="T15" fmla="*/ 6311588 h 569"/>
                <a:gd name="T16" fmla="*/ 6872369 w 224"/>
                <a:gd name="T17" fmla="*/ 9934432 h 569"/>
                <a:gd name="T18" fmla="*/ 6606014 w 224"/>
                <a:gd name="T19" fmla="*/ 11296399 h 569"/>
                <a:gd name="T20" fmla="*/ 6218774 w 224"/>
                <a:gd name="T21" fmla="*/ 9551937 h 569"/>
                <a:gd name="T22" fmla="*/ 5919949 w 224"/>
                <a:gd name="T23" fmla="*/ 6261329 h 569"/>
                <a:gd name="T24" fmla="*/ 5378757 w 224"/>
                <a:gd name="T25" fmla="*/ 9934432 h 569"/>
                <a:gd name="T26" fmla="*/ 4541412 w 224"/>
                <a:gd name="T27" fmla="*/ 17639409 h 569"/>
                <a:gd name="T28" fmla="*/ 2444751 w 224"/>
                <a:gd name="T29" fmla="*/ 17511246 h 569"/>
                <a:gd name="T30" fmla="*/ 1568494 w 224"/>
                <a:gd name="T31" fmla="*/ 10078641 h 569"/>
                <a:gd name="T32" fmla="*/ 1049591 w 224"/>
                <a:gd name="T33" fmla="*/ 6452778 h 569"/>
                <a:gd name="T34" fmla="*/ 773088 w 224"/>
                <a:gd name="T35" fmla="*/ 9609616 h 569"/>
                <a:gd name="T36" fmla="*/ 379926 w 224"/>
                <a:gd name="T37" fmla="*/ 11296399 h 569"/>
                <a:gd name="T38" fmla="*/ 1 w 224"/>
                <a:gd name="T39" fmla="*/ 9456243 h 569"/>
                <a:gd name="T40" fmla="*/ 232810 w 224"/>
                <a:gd name="T41" fmla="*/ 5706500 h 569"/>
                <a:gd name="T42" fmla="*/ 736220 w 224"/>
                <a:gd name="T43" fmla="*/ 4322912 h 569"/>
                <a:gd name="T44" fmla="*/ 3214831 w 224"/>
                <a:gd name="T45" fmla="*/ 3838365 h 569"/>
                <a:gd name="T46" fmla="*/ 3258341 w 224"/>
                <a:gd name="T47" fmla="*/ 3119637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1" name="Freeform 10"/>
            <p:cNvSpPr>
              <a:spLocks noChangeArrowheads="1"/>
            </p:cNvSpPr>
            <p:nvPr/>
          </p:nvSpPr>
          <p:spPr bwMode="auto">
            <a:xfrm>
              <a:off x="474" y="227"/>
              <a:ext cx="224" cy="569"/>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4"/>
                <a:gd name="T73" fmla="*/ 0 h 569"/>
                <a:gd name="T74" fmla="*/ 224 w 224"/>
                <a:gd name="T75" fmla="*/ 569 h 5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pic>
        <p:nvPicPr>
          <p:cNvPr id="12" name="Picture 11" descr="16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73528" y="2113869"/>
            <a:ext cx="63738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3" name="Picture 12" descr="2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1836" y="2593691"/>
            <a:ext cx="8460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4" name="Picture 13" descr="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3968" y="3071132"/>
            <a:ext cx="810640" cy="86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grpSp>
        <p:nvGrpSpPr>
          <p:cNvPr id="5" name="组合 1"/>
          <p:cNvGrpSpPr/>
          <p:nvPr/>
        </p:nvGrpSpPr>
        <p:grpSpPr bwMode="auto">
          <a:xfrm>
            <a:off x="1084199" y="4714194"/>
            <a:ext cx="1440436" cy="299085"/>
            <a:chOff x="0" y="0"/>
            <a:chExt cx="1808328" cy="396983"/>
          </a:xfrm>
        </p:grpSpPr>
        <p:grpSp>
          <p:nvGrpSpPr>
            <p:cNvPr id="15" name="Group 14"/>
            <p:cNvGrpSpPr/>
            <p:nvPr/>
          </p:nvGrpSpPr>
          <p:grpSpPr bwMode="auto">
            <a:xfrm>
              <a:off x="0" y="22266"/>
              <a:ext cx="1808328" cy="315438"/>
              <a:chOff x="0" y="0"/>
              <a:chExt cx="2330" cy="294"/>
            </a:xfrm>
          </p:grpSpPr>
          <p:sp>
            <p:nvSpPr>
              <p:cNvPr id="18" name="AutoShape 15"/>
              <p:cNvSpPr>
                <a:spLocks noChangeArrowheads="1"/>
              </p:cNvSpPr>
              <p:nvPr/>
            </p:nvSpPr>
            <p:spPr bwMode="auto">
              <a:xfrm>
                <a:off x="0" y="0"/>
                <a:ext cx="2330" cy="294"/>
              </a:xfrm>
              <a:prstGeom prst="roundRect">
                <a:avLst>
                  <a:gd name="adj" fmla="val 50000"/>
                </a:avLst>
              </a:prstGeom>
              <a:gradFill rotWithShape="1">
                <a:gsLst>
                  <a:gs pos="0">
                    <a:srgbClr val="CAAA59"/>
                  </a:gs>
                  <a:gs pos="50000">
                    <a:srgbClr val="B68A1C"/>
                  </a:gs>
                  <a:gs pos="100000">
                    <a:srgbClr val="CAAA59"/>
                  </a:gs>
                </a:gsLst>
                <a:lin ang="0" scaled="1"/>
              </a:gradFill>
              <a:ln>
                <a:noFill/>
              </a:ln>
              <a:extLst>
                <a:ext uri="{91240B29-F687-4F45-9708-019B960494DF}">
                  <a14:hiddenLine xmlns:a14="http://schemas.microsoft.com/office/drawing/2010/main" w="9525">
                    <a:solidFill>
                      <a:srgbClr val="000000"/>
                    </a:solidFill>
                    <a:bevel/>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nvGrpSpPr>
              <p:cNvPr id="16" name="Group 16"/>
              <p:cNvGrpSpPr/>
              <p:nvPr/>
            </p:nvGrpSpPr>
            <p:grpSpPr bwMode="auto">
              <a:xfrm>
                <a:off x="2204" y="18"/>
                <a:ext cx="126" cy="257"/>
                <a:chOff x="0" y="0"/>
                <a:chExt cx="97536" cy="274320"/>
              </a:xfrm>
            </p:grpSpPr>
            <p:pic>
              <p:nvPicPr>
                <p:cNvPr id="23" name="AutoShape 1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7536"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4" name="Text Box 18"/>
                <p:cNvSpPr>
                  <a:spLocks noChangeArrowheads="1"/>
                </p:cNvSpPr>
                <p:nvPr/>
              </p:nvSpPr>
              <p:spPr bwMode="auto">
                <a:xfrm>
                  <a:off x="70760" y="92833"/>
                  <a:ext cx="12574" cy="9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grpSp>
            <p:nvGrpSpPr>
              <p:cNvPr id="19" name="Group 19"/>
              <p:cNvGrpSpPr/>
              <p:nvPr/>
            </p:nvGrpSpPr>
            <p:grpSpPr bwMode="auto">
              <a:xfrm>
                <a:off x="4" y="18"/>
                <a:ext cx="118" cy="257"/>
                <a:chOff x="0" y="0"/>
                <a:chExt cx="91440" cy="274320"/>
              </a:xfrm>
            </p:grpSpPr>
            <p:pic>
              <p:nvPicPr>
                <p:cNvPr id="21" name="AutoShape 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22" name="Text Box 21"/>
                <p:cNvSpPr>
                  <a:spLocks noChangeArrowheads="1"/>
                </p:cNvSpPr>
                <p:nvPr/>
              </p:nvSpPr>
              <p:spPr bwMode="auto">
                <a:xfrm>
                  <a:off x="12643" y="92519"/>
                  <a:ext cx="12574"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grpSp>
        <p:sp>
          <p:nvSpPr>
            <p:cNvPr id="17" name="Text Box 18"/>
            <p:cNvSpPr>
              <a:spLocks noChangeArrowheads="1"/>
            </p:cNvSpPr>
            <p:nvPr/>
          </p:nvSpPr>
          <p:spPr bwMode="auto">
            <a:xfrm>
              <a:off x="215572" y="0"/>
              <a:ext cx="1316699" cy="39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引导</a:t>
              </a:r>
              <a:endParaRPr kumimoji="0" lang="en-US" altLang="zh-CN"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
        <p:nvSpPr>
          <p:cNvPr id="25" name="Rectangle 20"/>
          <p:cNvSpPr>
            <a:spLocks noChangeArrowheads="1"/>
          </p:cNvSpPr>
          <p:nvPr/>
        </p:nvSpPr>
        <p:spPr bwMode="auto">
          <a:xfrm>
            <a:off x="1022237" y="5058285"/>
            <a:ext cx="1678781"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政府通过出台政策意见引导社会资本进入市场</a:t>
            </a:r>
            <a:endParaRPr kumimoji="0" lang="en-US" altLang="zh-CN" sz="12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6" name="Rectangle 21"/>
          <p:cNvSpPr>
            <a:spLocks noChangeArrowheads="1"/>
          </p:cNvSpPr>
          <p:nvPr/>
        </p:nvSpPr>
        <p:spPr bwMode="auto">
          <a:xfrm>
            <a:off x="2659943" y="4462973"/>
            <a:ext cx="181477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建立节水技术评鉴制度，及时认可先进适用技术</a:t>
            </a:r>
            <a:endParaRPr kumimoji="0" lang="en-US" altLang="zh-CN" sz="12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7" name="Rectangle 22"/>
          <p:cNvSpPr>
            <a:spLocks noChangeArrowheads="1"/>
          </p:cNvSpPr>
          <p:nvPr/>
        </p:nvSpPr>
        <p:spPr bwMode="auto">
          <a:xfrm>
            <a:off x="4312157" y="3847419"/>
            <a:ext cx="18210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建设推广示范项目考核技术可靠性及节水效果</a:t>
            </a:r>
            <a:endParaRPr kumimoji="0" lang="en-US" altLang="zh-CN" sz="12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28" name="Rectangle 23"/>
          <p:cNvSpPr>
            <a:spLocks noChangeArrowheads="1"/>
          </p:cNvSpPr>
          <p:nvPr/>
        </p:nvSpPr>
        <p:spPr bwMode="auto">
          <a:xfrm>
            <a:off x="6070156" y="3225913"/>
            <a:ext cx="1650368"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重新制定行业用水定额，更新超定额累进水价，将该技术列入合同节水技术目录</a:t>
            </a:r>
            <a:endParaRPr kumimoji="0" lang="en-US" altLang="zh-CN" sz="1200" b="1" i="0" u="none" strike="noStrike" kern="1200" cap="none" spc="0" normalizeH="0" baseline="0" noProof="0">
              <a:ln>
                <a:noFill/>
              </a:ln>
              <a:solidFill>
                <a:srgbClr val="00206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20" name="组合 2"/>
          <p:cNvGrpSpPr/>
          <p:nvPr/>
        </p:nvGrpSpPr>
        <p:grpSpPr bwMode="auto">
          <a:xfrm>
            <a:off x="2747264" y="4115310"/>
            <a:ext cx="1441700" cy="299085"/>
            <a:chOff x="0" y="0"/>
            <a:chExt cx="1808328" cy="396987"/>
          </a:xfrm>
        </p:grpSpPr>
        <p:grpSp>
          <p:nvGrpSpPr>
            <p:cNvPr id="29" name="Group 28"/>
            <p:cNvGrpSpPr/>
            <p:nvPr/>
          </p:nvGrpSpPr>
          <p:grpSpPr bwMode="auto">
            <a:xfrm>
              <a:off x="0" y="22267"/>
              <a:ext cx="1808328" cy="313582"/>
              <a:chOff x="0" y="0"/>
              <a:chExt cx="2330" cy="294"/>
            </a:xfrm>
          </p:grpSpPr>
          <p:sp>
            <p:nvSpPr>
              <p:cNvPr id="32" name="AutoShape 25"/>
              <p:cNvSpPr>
                <a:spLocks noChangeArrowheads="1"/>
              </p:cNvSpPr>
              <p:nvPr/>
            </p:nvSpPr>
            <p:spPr bwMode="auto">
              <a:xfrm>
                <a:off x="0" y="0"/>
                <a:ext cx="2330" cy="294"/>
              </a:xfrm>
              <a:prstGeom prst="roundRect">
                <a:avLst>
                  <a:gd name="adj" fmla="val 50000"/>
                </a:avLst>
              </a:prstGeom>
              <a:gradFill rotWithShape="1">
                <a:gsLst>
                  <a:gs pos="0">
                    <a:srgbClr val="CAAA59"/>
                  </a:gs>
                  <a:gs pos="50000">
                    <a:srgbClr val="B68A1C"/>
                  </a:gs>
                  <a:gs pos="100000">
                    <a:srgbClr val="CAAA59"/>
                  </a:gs>
                </a:gsLst>
                <a:lin ang="0" scaled="1"/>
              </a:gradFill>
              <a:ln>
                <a:noFill/>
              </a:ln>
              <a:extLst>
                <a:ext uri="{91240B29-F687-4F45-9708-019B960494DF}">
                  <a14:hiddenLine xmlns:a14="http://schemas.microsoft.com/office/drawing/2010/main" w="9525">
                    <a:solidFill>
                      <a:srgbClr val="000000"/>
                    </a:solidFill>
                    <a:bevel/>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nvGrpSpPr>
              <p:cNvPr id="30" name="Group 30"/>
              <p:cNvGrpSpPr/>
              <p:nvPr/>
            </p:nvGrpSpPr>
            <p:grpSpPr bwMode="auto">
              <a:xfrm>
                <a:off x="2208" y="18"/>
                <a:ext cx="118" cy="258"/>
                <a:chOff x="0" y="0"/>
                <a:chExt cx="91440" cy="274320"/>
              </a:xfrm>
            </p:grpSpPr>
            <p:pic>
              <p:nvPicPr>
                <p:cNvPr id="37" name="AutoShape 2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38" name="Text Box 32"/>
                <p:cNvSpPr>
                  <a:spLocks noChangeArrowheads="1"/>
                </p:cNvSpPr>
                <p:nvPr/>
              </p:nvSpPr>
              <p:spPr bwMode="auto">
                <a:xfrm>
                  <a:off x="67585" y="92333"/>
                  <a:ext cx="12574" cy="9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grpSp>
            <p:nvGrpSpPr>
              <p:cNvPr id="33" name="Group 33"/>
              <p:cNvGrpSpPr/>
              <p:nvPr/>
            </p:nvGrpSpPr>
            <p:grpSpPr bwMode="auto">
              <a:xfrm>
                <a:off x="9" y="18"/>
                <a:ext cx="118" cy="258"/>
                <a:chOff x="0" y="0"/>
                <a:chExt cx="91440" cy="274320"/>
              </a:xfrm>
            </p:grpSpPr>
            <p:pic>
              <p:nvPicPr>
                <p:cNvPr id="35" name="AutoShape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36" name="Text Box 35"/>
                <p:cNvSpPr>
                  <a:spLocks noChangeArrowheads="1"/>
                </p:cNvSpPr>
                <p:nvPr/>
              </p:nvSpPr>
              <p:spPr bwMode="auto">
                <a:xfrm>
                  <a:off x="9468" y="92021"/>
                  <a:ext cx="12574" cy="9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grpSp>
        <p:sp>
          <p:nvSpPr>
            <p:cNvPr id="31" name="Text Box 18"/>
            <p:cNvSpPr>
              <a:spLocks noChangeArrowheads="1"/>
            </p:cNvSpPr>
            <p:nvPr/>
          </p:nvSpPr>
          <p:spPr bwMode="auto">
            <a:xfrm>
              <a:off x="214028" y="0"/>
              <a:ext cx="1316698" cy="3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35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建制</a:t>
              </a:r>
              <a:endParaRPr kumimoji="0" lang="en-US" altLang="zh-CN" sz="135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grpSp>
        <p:nvGrpSpPr>
          <p:cNvPr id="34" name="组合 3"/>
          <p:cNvGrpSpPr/>
          <p:nvPr/>
        </p:nvGrpSpPr>
        <p:grpSpPr bwMode="auto">
          <a:xfrm>
            <a:off x="4422545" y="3506900"/>
            <a:ext cx="1440435" cy="299085"/>
            <a:chOff x="0" y="0"/>
            <a:chExt cx="1808328" cy="398695"/>
          </a:xfrm>
        </p:grpSpPr>
        <p:grpSp>
          <p:nvGrpSpPr>
            <p:cNvPr id="39" name="Group 37"/>
            <p:cNvGrpSpPr/>
            <p:nvPr/>
          </p:nvGrpSpPr>
          <p:grpSpPr bwMode="auto">
            <a:xfrm>
              <a:off x="0" y="22266"/>
              <a:ext cx="1808328" cy="313582"/>
              <a:chOff x="0" y="0"/>
              <a:chExt cx="2330" cy="294"/>
            </a:xfrm>
          </p:grpSpPr>
          <p:sp>
            <p:nvSpPr>
              <p:cNvPr id="42" name="AutoShape 30"/>
              <p:cNvSpPr>
                <a:spLocks noChangeArrowheads="1"/>
              </p:cNvSpPr>
              <p:nvPr/>
            </p:nvSpPr>
            <p:spPr bwMode="auto">
              <a:xfrm>
                <a:off x="0" y="0"/>
                <a:ext cx="2330" cy="294"/>
              </a:xfrm>
              <a:prstGeom prst="roundRect">
                <a:avLst>
                  <a:gd name="adj" fmla="val 50000"/>
                </a:avLst>
              </a:prstGeom>
              <a:gradFill rotWithShape="1">
                <a:gsLst>
                  <a:gs pos="0">
                    <a:srgbClr val="CAAA59"/>
                  </a:gs>
                  <a:gs pos="50000">
                    <a:srgbClr val="B68A1C"/>
                  </a:gs>
                  <a:gs pos="100000">
                    <a:srgbClr val="CAAA59"/>
                  </a:gs>
                </a:gsLst>
                <a:lin ang="0" scaled="1"/>
              </a:gradFill>
              <a:ln>
                <a:noFill/>
              </a:ln>
              <a:extLst>
                <a:ext uri="{91240B29-F687-4F45-9708-019B960494DF}">
                  <a14:hiddenLine xmlns:a14="http://schemas.microsoft.com/office/drawing/2010/main" w="9525">
                    <a:solidFill>
                      <a:srgbClr val="000000"/>
                    </a:solidFill>
                    <a:bevel/>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nvGrpSpPr>
              <p:cNvPr id="40" name="Group 39"/>
              <p:cNvGrpSpPr/>
              <p:nvPr/>
            </p:nvGrpSpPr>
            <p:grpSpPr bwMode="auto">
              <a:xfrm>
                <a:off x="2207" y="20"/>
                <a:ext cx="118" cy="257"/>
                <a:chOff x="0" y="0"/>
                <a:chExt cx="91440" cy="274320"/>
              </a:xfrm>
            </p:grpSpPr>
            <p:pic>
              <p:nvPicPr>
                <p:cNvPr id="47" name="AutoShape 31"/>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8" name="Text Box 41"/>
                <p:cNvSpPr>
                  <a:spLocks noChangeArrowheads="1"/>
                </p:cNvSpPr>
                <p:nvPr/>
              </p:nvSpPr>
              <p:spPr bwMode="auto">
                <a:xfrm>
                  <a:off x="68029" y="90865"/>
                  <a:ext cx="12574" cy="9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grpSp>
            <p:nvGrpSpPr>
              <p:cNvPr id="43" name="Group 42"/>
              <p:cNvGrpSpPr/>
              <p:nvPr/>
            </p:nvGrpSpPr>
            <p:grpSpPr bwMode="auto">
              <a:xfrm>
                <a:off x="8" y="20"/>
                <a:ext cx="118" cy="257"/>
                <a:chOff x="0" y="0"/>
                <a:chExt cx="91440" cy="274320"/>
              </a:xfrm>
            </p:grpSpPr>
            <p:pic>
              <p:nvPicPr>
                <p:cNvPr id="45" name="AutoShape 3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46" name="Text Box 44"/>
                <p:cNvSpPr>
                  <a:spLocks noChangeArrowheads="1"/>
                </p:cNvSpPr>
                <p:nvPr/>
              </p:nvSpPr>
              <p:spPr bwMode="auto">
                <a:xfrm>
                  <a:off x="9913" y="90551"/>
                  <a:ext cx="12574"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grpSp>
        <p:sp>
          <p:nvSpPr>
            <p:cNvPr id="41" name="Text Box 18"/>
            <p:cNvSpPr>
              <a:spLocks noChangeArrowheads="1"/>
            </p:cNvSpPr>
            <p:nvPr/>
          </p:nvSpPr>
          <p:spPr bwMode="auto">
            <a:xfrm>
              <a:off x="215573" y="0"/>
              <a:ext cx="1316698" cy="398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立项</a:t>
              </a:r>
              <a:endParaRPr kumimoji="0" lang="en-US" altLang="zh-CN"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grpSp>
        <p:nvGrpSpPr>
          <p:cNvPr id="44" name="组合 4"/>
          <p:cNvGrpSpPr/>
          <p:nvPr/>
        </p:nvGrpSpPr>
        <p:grpSpPr bwMode="auto">
          <a:xfrm>
            <a:off x="6097922" y="2913969"/>
            <a:ext cx="1440435" cy="299085"/>
            <a:chOff x="0" y="0"/>
            <a:chExt cx="1808328" cy="398695"/>
          </a:xfrm>
        </p:grpSpPr>
        <p:grpSp>
          <p:nvGrpSpPr>
            <p:cNvPr id="49" name="Group 46"/>
            <p:cNvGrpSpPr/>
            <p:nvPr/>
          </p:nvGrpSpPr>
          <p:grpSpPr bwMode="auto">
            <a:xfrm>
              <a:off x="0" y="22266"/>
              <a:ext cx="1808328" cy="313582"/>
              <a:chOff x="0" y="0"/>
              <a:chExt cx="2330" cy="294"/>
            </a:xfrm>
          </p:grpSpPr>
          <p:sp>
            <p:nvSpPr>
              <p:cNvPr id="52" name="AutoShape 35"/>
              <p:cNvSpPr>
                <a:spLocks noChangeArrowheads="1"/>
              </p:cNvSpPr>
              <p:nvPr/>
            </p:nvSpPr>
            <p:spPr bwMode="auto">
              <a:xfrm>
                <a:off x="0" y="0"/>
                <a:ext cx="2330" cy="294"/>
              </a:xfrm>
              <a:prstGeom prst="roundRect">
                <a:avLst>
                  <a:gd name="adj" fmla="val 50000"/>
                </a:avLst>
              </a:prstGeom>
              <a:gradFill rotWithShape="1">
                <a:gsLst>
                  <a:gs pos="0">
                    <a:srgbClr val="CAAA59"/>
                  </a:gs>
                  <a:gs pos="50000">
                    <a:srgbClr val="B68A1C"/>
                  </a:gs>
                  <a:gs pos="100000">
                    <a:srgbClr val="CAAA59"/>
                  </a:gs>
                </a:gsLst>
                <a:lin ang="0" scaled="1"/>
              </a:gradFill>
              <a:ln>
                <a:noFill/>
              </a:ln>
              <a:extLst>
                <a:ext uri="{91240B29-F687-4F45-9708-019B960494DF}">
                  <a14:hiddenLine xmlns:a14="http://schemas.microsoft.com/office/drawing/2010/main" w="9525">
                    <a:solidFill>
                      <a:srgbClr val="000000"/>
                    </a:solidFill>
                    <a:bevel/>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nvGrpSpPr>
              <p:cNvPr id="50" name="Group 48"/>
              <p:cNvGrpSpPr/>
              <p:nvPr/>
            </p:nvGrpSpPr>
            <p:grpSpPr bwMode="auto">
              <a:xfrm>
                <a:off x="2204" y="18"/>
                <a:ext cx="118" cy="257"/>
                <a:chOff x="0" y="0"/>
                <a:chExt cx="91440" cy="274320"/>
              </a:xfrm>
            </p:grpSpPr>
            <p:pic>
              <p:nvPicPr>
                <p:cNvPr id="57" name="AutoShape 3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58" name="Text Box 50"/>
                <p:cNvSpPr>
                  <a:spLocks noChangeArrowheads="1"/>
                </p:cNvSpPr>
                <p:nvPr/>
              </p:nvSpPr>
              <p:spPr bwMode="auto">
                <a:xfrm>
                  <a:off x="70442" y="92770"/>
                  <a:ext cx="12574" cy="9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grpSp>
            <p:nvGrpSpPr>
              <p:cNvPr id="53" name="Group 51"/>
              <p:cNvGrpSpPr/>
              <p:nvPr/>
            </p:nvGrpSpPr>
            <p:grpSpPr bwMode="auto">
              <a:xfrm>
                <a:off x="5" y="18"/>
                <a:ext cx="118" cy="257"/>
                <a:chOff x="0" y="0"/>
                <a:chExt cx="91440" cy="274320"/>
              </a:xfrm>
            </p:grpSpPr>
            <p:pic>
              <p:nvPicPr>
                <p:cNvPr id="55" name="AutoShape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56" name="Text Box 53"/>
                <p:cNvSpPr>
                  <a:spLocks noChangeArrowheads="1"/>
                </p:cNvSpPr>
                <p:nvPr/>
              </p:nvSpPr>
              <p:spPr bwMode="auto">
                <a:xfrm>
                  <a:off x="12326" y="92456"/>
                  <a:ext cx="12574"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zh-CN" sz="135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sym typeface="Arial" panose="020B0604020202020204" pitchFamily="34" charset="0"/>
                  </a:endParaRPr>
                </a:p>
              </p:txBody>
            </p:sp>
          </p:grpSp>
        </p:grpSp>
        <p:sp>
          <p:nvSpPr>
            <p:cNvPr id="51" name="Text Box 18"/>
            <p:cNvSpPr>
              <a:spLocks noChangeArrowheads="1"/>
            </p:cNvSpPr>
            <p:nvPr/>
          </p:nvSpPr>
          <p:spPr bwMode="auto">
            <a:xfrm>
              <a:off x="217117" y="0"/>
              <a:ext cx="1315148" cy="398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457200" rtl="0" eaLnBrk="1" fontAlgn="auto" latinLnBrk="0" hangingPunct="1">
                <a:lnSpc>
                  <a:spcPct val="100000"/>
                </a:lnSpc>
                <a:spcBef>
                  <a:spcPct val="50000"/>
                </a:spcBef>
                <a:spcAft>
                  <a:spcPts val="0"/>
                </a:spcAft>
                <a:buClrTx/>
                <a:buSzTx/>
                <a:buFontTx/>
                <a:buNone/>
                <a:defRPr/>
              </a:pPr>
              <a:r>
                <a:rPr kumimoji="0" lang="zh-CN" altLang="en-US"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提升</a:t>
              </a:r>
              <a:endParaRPr kumimoji="0" lang="en-US" altLang="zh-CN"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sp>
        <p:nvSpPr>
          <p:cNvPr id="59" name="Rectangle 22"/>
          <p:cNvSpPr>
            <a:spLocks noChangeArrowheads="1"/>
          </p:cNvSpPr>
          <p:nvPr/>
        </p:nvSpPr>
        <p:spPr bwMode="auto">
          <a:xfrm>
            <a:off x="756823" y="2423285"/>
            <a:ext cx="235621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若某一个行业出现先进适用节水新技术，应及时按照此流程实施</a:t>
            </a:r>
            <a:endPar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0" name="Rectangle 22"/>
          <p:cNvSpPr>
            <a:spLocks noChangeArrowheads="1"/>
          </p:cNvSpPr>
          <p:nvPr/>
        </p:nvSpPr>
        <p:spPr bwMode="auto">
          <a:xfrm>
            <a:off x="4391745" y="5394149"/>
            <a:ext cx="428625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吸引社会资本、创新人才等要素积极投入到节水技术的研制过</a:t>
            </a:r>
            <a:endPar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程中，实现由市场配置资源，市场为导向的科研开发的目的。</a:t>
            </a:r>
            <a:endParaRPr kumimoji="0" lang="en-US" altLang="zh-CN" sz="12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1" name="TextBox 56"/>
          <p:cNvSpPr txBox="1">
            <a:spLocks noChangeArrowheads="1"/>
          </p:cNvSpPr>
          <p:nvPr/>
        </p:nvSpPr>
        <p:spPr bwMode="auto">
          <a:xfrm>
            <a:off x="758075" y="1767349"/>
            <a:ext cx="3209569"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marR="0" lvl="0" indent="-285750" algn="l" defTabSz="457200" rtl="0" eaLnBrk="0" fontAlgn="base" latinLnBrk="0" hangingPunct="0">
              <a:lnSpc>
                <a:spcPct val="150000"/>
              </a:lnSpc>
              <a:spcBef>
                <a:spcPct val="20000"/>
              </a:spcBef>
              <a:spcAft>
                <a:spcPct val="0"/>
              </a:spcAft>
              <a:buClr>
                <a:srgbClr val="004F87"/>
              </a:buClr>
              <a:buSzTx/>
              <a:buFont typeface="Wingdings" panose="05000000000000000000" pitchFamily="2" charset="2"/>
              <a:buChar char="l"/>
              <a:defRPr/>
            </a:pPr>
            <a:r>
              <a:rPr kumimoji="0" lang="zh-CN" altLang="en-US" sz="15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主要实施流程</a:t>
            </a:r>
            <a:endParaRPr kumimoji="0" lang="zh-CN" altLang="en-US" sz="1500" b="1" i="0" u="none" strike="noStrike" kern="1200" cap="none" spc="0" normalizeH="0" baseline="0" noProof="0" dirty="0">
              <a:ln>
                <a:noFill/>
              </a:ln>
              <a:solidFill>
                <a:srgbClr val="002060"/>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5332455" y="5365798"/>
            <a:ext cx="2470628" cy="398973"/>
          </a:xfrm>
          <a:prstGeom prst="rect">
            <a:avLst/>
          </a:prstGeom>
          <a:solidFill>
            <a:srgbClr val="004F8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 name="矩形 1"/>
          <p:cNvSpPr/>
          <p:nvPr/>
        </p:nvSpPr>
        <p:spPr>
          <a:xfrm>
            <a:off x="1733992" y="2747215"/>
            <a:ext cx="1587533" cy="398973"/>
          </a:xfrm>
          <a:prstGeom prst="rect">
            <a:avLst/>
          </a:prstGeom>
          <a:solidFill>
            <a:srgbClr val="C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 name="文本框 2"/>
          <p:cNvSpPr txBox="1"/>
          <p:nvPr/>
        </p:nvSpPr>
        <p:spPr>
          <a:xfrm>
            <a:off x="836601" y="1021642"/>
            <a:ext cx="3286760" cy="380365"/>
          </a:xfrm>
          <a:prstGeom prst="rect">
            <a:avLst/>
          </a:prstGeom>
          <a:noFill/>
        </p:spPr>
        <p:txBody>
          <a:bodyPr wrap="none" rtlCol="0">
            <a:spAutoFit/>
          </a:bodyPr>
          <a:lstStyle/>
          <a:p>
            <a:pPr algn="ctr">
              <a:defRPr/>
            </a:pPr>
            <a:r>
              <a:rPr lang="zh-CN" altLang="en-US" sz="1875"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合同节水管理模式的实施流程</a:t>
            </a:r>
            <a:endParaRPr lang="zh-CN" altLang="en-US" sz="1875"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1" name="Freeform 3"/>
          <p:cNvSpPr/>
          <p:nvPr/>
        </p:nvSpPr>
        <p:spPr bwMode="auto">
          <a:xfrm>
            <a:off x="1690177" y="3319522"/>
            <a:ext cx="5999559" cy="1858566"/>
          </a:xfrm>
          <a:custGeom>
            <a:avLst/>
            <a:gdLst>
              <a:gd name="T0" fmla="*/ 0 w 5424"/>
              <a:gd name="T1" fmla="*/ 2147483647 h 1488"/>
              <a:gd name="T2" fmla="*/ 0 w 5424"/>
              <a:gd name="T3" fmla="*/ 2147483647 h 1488"/>
              <a:gd name="T4" fmla="*/ 2147483647 w 5424"/>
              <a:gd name="T5" fmla="*/ 2147483647 h 1488"/>
              <a:gd name="T6" fmla="*/ 2147483647 w 5424"/>
              <a:gd name="T7" fmla="*/ 2147483647 h 1488"/>
              <a:gd name="T8" fmla="*/ 2147483647 w 5424"/>
              <a:gd name="T9" fmla="*/ 2147483647 h 1488"/>
              <a:gd name="T10" fmla="*/ 2147483647 w 5424"/>
              <a:gd name="T11" fmla="*/ 2147483647 h 1488"/>
              <a:gd name="T12" fmla="*/ 2147483647 w 5424"/>
              <a:gd name="T13" fmla="*/ 2147483647 h 1488"/>
              <a:gd name="T14" fmla="*/ 2147483647 w 5424"/>
              <a:gd name="T15" fmla="*/ 2147483647 h 1488"/>
              <a:gd name="T16" fmla="*/ 2147483647 w 5424"/>
              <a:gd name="T17" fmla="*/ 2147483647 h 1488"/>
              <a:gd name="T18" fmla="*/ 2147483647 w 5424"/>
              <a:gd name="T19" fmla="*/ 0 h 1488"/>
              <a:gd name="T20" fmla="*/ 2147483647 w 5424"/>
              <a:gd name="T21" fmla="*/ 0 h 1488"/>
              <a:gd name="T22" fmla="*/ 2147483647 w 5424"/>
              <a:gd name="T23" fmla="*/ 2147483647 h 1488"/>
              <a:gd name="T24" fmla="*/ 2147483647 w 5424"/>
              <a:gd name="T25" fmla="*/ 2147483647 h 1488"/>
              <a:gd name="T26" fmla="*/ 2147483647 w 5424"/>
              <a:gd name="T27" fmla="*/ 2147483647 h 1488"/>
              <a:gd name="T28" fmla="*/ 2147483647 w 5424"/>
              <a:gd name="T29" fmla="*/ 2147483647 h 1488"/>
              <a:gd name="T30" fmla="*/ 2147483647 w 5424"/>
              <a:gd name="T31" fmla="*/ 2147483647 h 1488"/>
              <a:gd name="T32" fmla="*/ 0 w 5424"/>
              <a:gd name="T33" fmla="*/ 2147483647 h 1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24"/>
              <a:gd name="T52" fmla="*/ 0 h 1488"/>
              <a:gd name="T53" fmla="*/ 5424 w 5424"/>
              <a:gd name="T54" fmla="*/ 1488 h 1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24" h="1488">
                <a:moveTo>
                  <a:pt x="0" y="1440"/>
                </a:moveTo>
                <a:lnTo>
                  <a:pt x="0" y="1488"/>
                </a:lnTo>
                <a:lnTo>
                  <a:pt x="1152" y="1488"/>
                </a:lnTo>
                <a:lnTo>
                  <a:pt x="1392" y="1008"/>
                </a:lnTo>
                <a:lnTo>
                  <a:pt x="2544" y="1008"/>
                </a:lnTo>
                <a:lnTo>
                  <a:pt x="2832" y="528"/>
                </a:lnTo>
                <a:lnTo>
                  <a:pt x="3984" y="528"/>
                </a:lnTo>
                <a:lnTo>
                  <a:pt x="4272" y="48"/>
                </a:lnTo>
                <a:lnTo>
                  <a:pt x="5424" y="48"/>
                </a:lnTo>
                <a:lnTo>
                  <a:pt x="5424" y="0"/>
                </a:lnTo>
                <a:lnTo>
                  <a:pt x="4272" y="0"/>
                </a:lnTo>
                <a:lnTo>
                  <a:pt x="3984" y="480"/>
                </a:lnTo>
                <a:lnTo>
                  <a:pt x="2832" y="480"/>
                </a:lnTo>
                <a:lnTo>
                  <a:pt x="2544" y="960"/>
                </a:lnTo>
                <a:lnTo>
                  <a:pt x="1392" y="960"/>
                </a:lnTo>
                <a:lnTo>
                  <a:pt x="1152" y="1440"/>
                </a:lnTo>
                <a:lnTo>
                  <a:pt x="0" y="1440"/>
                </a:lnTo>
                <a:close/>
              </a:path>
            </a:pathLst>
          </a:custGeom>
          <a:solidFill>
            <a:schemeClr val="accent1"/>
          </a:solidFill>
          <a:ln w="9525">
            <a:round/>
          </a:ln>
          <a:scene3d>
            <a:camera prst="legacyPerspectiveTop"/>
            <a:lightRig rig="legacyNormal3" dir="r"/>
          </a:scene3d>
          <a:sp3d extrusionH="1801800" prstMaterial="legacyPlastic">
            <a:bevelT w="13500" h="13500" prst="angle"/>
            <a:bevelB w="13500" h="13500" prst="angle"/>
            <a:extrusionClr>
              <a:schemeClr val="accent1"/>
            </a:extrusionClr>
            <a:contourClr>
              <a:schemeClr val="accent1"/>
            </a:contourClr>
          </a:sp3d>
        </p:spPr>
        <p:txBody>
          <a:bodyPr>
            <a:flatTx/>
          </a:bodyPr>
          <a:lstStyle/>
          <a:p>
            <a:endParaRPr lang="zh-CN" altLang="en-US" sz="1350">
              <a:latin typeface="微软雅黑" panose="020B0503020204020204" pitchFamily="34" charset="-122"/>
              <a:ea typeface="微软雅黑" panose="020B0503020204020204" pitchFamily="34" charset="-122"/>
            </a:endParaRPr>
          </a:p>
        </p:txBody>
      </p:sp>
      <p:sp>
        <p:nvSpPr>
          <p:cNvPr id="62" name="Rectangle 20"/>
          <p:cNvSpPr>
            <a:spLocks noChangeArrowheads="1"/>
          </p:cNvSpPr>
          <p:nvPr/>
        </p:nvSpPr>
        <p:spPr bwMode="auto">
          <a:xfrm>
            <a:off x="1519917" y="5438627"/>
            <a:ext cx="167878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dirty="0">
                <a:solidFill>
                  <a:srgbClr val="004F87"/>
                </a:solidFill>
                <a:latin typeface="微软雅黑" panose="020B0503020204020204" pitchFamily="34" charset="-122"/>
                <a:ea typeface="微软雅黑" panose="020B0503020204020204" pitchFamily="34" charset="-122"/>
              </a:rPr>
              <a:t>节水服务企业进入市场</a:t>
            </a:r>
            <a:endParaRPr lang="en-US" altLang="zh-CN" sz="1200" b="1" dirty="0">
              <a:solidFill>
                <a:srgbClr val="004F87"/>
              </a:solidFill>
              <a:latin typeface="微软雅黑" panose="020B0503020204020204" pitchFamily="34" charset="-122"/>
              <a:ea typeface="微软雅黑" panose="020B0503020204020204" pitchFamily="34" charset="-122"/>
            </a:endParaRPr>
          </a:p>
        </p:txBody>
      </p:sp>
      <p:sp>
        <p:nvSpPr>
          <p:cNvPr id="63" name="Rectangle 21"/>
          <p:cNvSpPr>
            <a:spLocks noChangeArrowheads="1"/>
          </p:cNvSpPr>
          <p:nvPr/>
        </p:nvSpPr>
        <p:spPr bwMode="auto">
          <a:xfrm>
            <a:off x="3365838" y="4823053"/>
            <a:ext cx="138826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dirty="0">
                <a:solidFill>
                  <a:srgbClr val="004F87"/>
                </a:solidFill>
                <a:latin typeface="微软雅黑" panose="020B0503020204020204" pitchFamily="34" charset="-122"/>
                <a:ea typeface="微软雅黑" panose="020B0503020204020204" pitchFamily="34" charset="-122"/>
              </a:rPr>
              <a:t>研制或采用先进</a:t>
            </a:r>
            <a:endParaRPr lang="en-US" altLang="zh-CN" sz="1200" b="1" dirty="0">
              <a:solidFill>
                <a:srgbClr val="004F87"/>
              </a:solidFill>
              <a:latin typeface="微软雅黑" panose="020B0503020204020204" pitchFamily="34" charset="-122"/>
              <a:ea typeface="微软雅黑" panose="020B0503020204020204" pitchFamily="34" charset="-122"/>
            </a:endParaRPr>
          </a:p>
          <a:p>
            <a:pPr eaLnBrk="1" hangingPunct="1"/>
            <a:r>
              <a:rPr lang="zh-CN" altLang="en-US" sz="1200" b="1" dirty="0">
                <a:solidFill>
                  <a:srgbClr val="004F87"/>
                </a:solidFill>
                <a:latin typeface="微软雅黑" panose="020B0503020204020204" pitchFamily="34" charset="-122"/>
                <a:ea typeface="微软雅黑" panose="020B0503020204020204" pitchFamily="34" charset="-122"/>
              </a:rPr>
              <a:t>适用技术</a:t>
            </a:r>
            <a:endParaRPr lang="en-US" altLang="en-US" sz="1200" b="1" dirty="0">
              <a:solidFill>
                <a:srgbClr val="004F87"/>
              </a:solidFill>
              <a:latin typeface="微软雅黑" panose="020B0503020204020204" pitchFamily="34" charset="-122"/>
              <a:ea typeface="微软雅黑" panose="020B0503020204020204" pitchFamily="34" charset="-122"/>
            </a:endParaRPr>
          </a:p>
        </p:txBody>
      </p:sp>
      <p:sp>
        <p:nvSpPr>
          <p:cNvPr id="64" name="Rectangle 22"/>
          <p:cNvSpPr>
            <a:spLocks noChangeArrowheads="1"/>
          </p:cNvSpPr>
          <p:nvPr/>
        </p:nvSpPr>
        <p:spPr bwMode="auto">
          <a:xfrm>
            <a:off x="4773429" y="4228908"/>
            <a:ext cx="1223213"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dirty="0">
                <a:solidFill>
                  <a:srgbClr val="004F87"/>
                </a:solidFill>
                <a:latin typeface="微软雅黑" panose="020B0503020204020204" pitchFamily="34" charset="-122"/>
                <a:ea typeface="微软雅黑" panose="020B0503020204020204" pitchFamily="34" charset="-122"/>
              </a:rPr>
              <a:t>签订合同，完成节水或水环境治理工程项目的投资、设计、建设、运营、维护工程</a:t>
            </a:r>
            <a:endParaRPr lang="en-US" altLang="en-US" sz="1200" b="1" dirty="0">
              <a:solidFill>
                <a:srgbClr val="004F87"/>
              </a:solidFill>
              <a:latin typeface="微软雅黑" panose="020B0503020204020204" pitchFamily="34" charset="-122"/>
              <a:ea typeface="微软雅黑" panose="020B0503020204020204" pitchFamily="34" charset="-122"/>
            </a:endParaRPr>
          </a:p>
        </p:txBody>
      </p:sp>
      <p:sp>
        <p:nvSpPr>
          <p:cNvPr id="65" name="Rectangle 23"/>
          <p:cNvSpPr>
            <a:spLocks noChangeArrowheads="1"/>
          </p:cNvSpPr>
          <p:nvPr/>
        </p:nvSpPr>
        <p:spPr bwMode="auto">
          <a:xfrm>
            <a:off x="6364205" y="3645203"/>
            <a:ext cx="1439465"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dirty="0">
                <a:solidFill>
                  <a:srgbClr val="004F87"/>
                </a:solidFill>
                <a:latin typeface="微软雅黑" panose="020B0503020204020204" pitchFamily="34" charset="-122"/>
                <a:ea typeface="微软雅黑" panose="020B0503020204020204" pitchFamily="34" charset="-122"/>
              </a:rPr>
              <a:t>获得长期合理回报</a:t>
            </a:r>
            <a:endParaRPr lang="en-US" altLang="en-US" sz="1200" b="1" dirty="0">
              <a:solidFill>
                <a:srgbClr val="004F87"/>
              </a:solidFill>
              <a:latin typeface="微软雅黑" panose="020B0503020204020204" pitchFamily="34" charset="-122"/>
              <a:ea typeface="微软雅黑" panose="020B0503020204020204" pitchFamily="34" charset="-122"/>
            </a:endParaRPr>
          </a:p>
        </p:txBody>
      </p:sp>
      <p:grpSp>
        <p:nvGrpSpPr>
          <p:cNvPr id="4" name="组合 7"/>
          <p:cNvGrpSpPr/>
          <p:nvPr/>
        </p:nvGrpSpPr>
        <p:grpSpPr bwMode="auto">
          <a:xfrm>
            <a:off x="1723514" y="4757845"/>
            <a:ext cx="1356122" cy="256791"/>
            <a:chOff x="600192" y="4714876"/>
            <a:chExt cx="1808328" cy="341949"/>
          </a:xfrm>
        </p:grpSpPr>
        <p:grpSp>
          <p:nvGrpSpPr>
            <p:cNvPr id="5" name="Group 14"/>
            <p:cNvGrpSpPr/>
            <p:nvPr/>
          </p:nvGrpSpPr>
          <p:grpSpPr bwMode="auto">
            <a:xfrm>
              <a:off x="600192" y="4714876"/>
              <a:ext cx="1808328" cy="315438"/>
              <a:chOff x="0" y="0"/>
              <a:chExt cx="2330" cy="294"/>
            </a:xfrm>
          </p:grpSpPr>
          <p:sp>
            <p:nvSpPr>
              <p:cNvPr id="69" name="AutoShape 15"/>
              <p:cNvSpPr>
                <a:spLocks noChangeArrowheads="1"/>
              </p:cNvSpPr>
              <p:nvPr/>
            </p:nvSpPr>
            <p:spPr bwMode="auto">
              <a:xfrm>
                <a:off x="0" y="0"/>
                <a:ext cx="2330" cy="294"/>
              </a:xfrm>
              <a:prstGeom prst="roundRect">
                <a:avLst>
                  <a:gd name="adj" fmla="val 50000"/>
                </a:avLst>
              </a:prstGeom>
              <a:gradFill rotWithShape="1">
                <a:gsLst>
                  <a:gs pos="0">
                    <a:srgbClr val="CAAA59"/>
                  </a:gs>
                  <a:gs pos="50000">
                    <a:srgbClr val="B68A1C"/>
                  </a:gs>
                  <a:gs pos="100000">
                    <a:srgbClr val="CAAA59"/>
                  </a:gs>
                </a:gsLst>
                <a:lin ang="0" scaled="1"/>
              </a:gradFill>
              <a:ln>
                <a:noFill/>
              </a:ln>
              <a:effectLst>
                <a:outerShdw blurRad="63500" dist="38099" dir="2700000" algn="ctr" rotWithShape="0">
                  <a:srgbClr val="080808">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350">
                  <a:solidFill>
                    <a:srgbClr val="000000"/>
                  </a:solidFill>
                  <a:latin typeface="微软雅黑" panose="020B0503020204020204" pitchFamily="34" charset="-122"/>
                  <a:ea typeface="微软雅黑" panose="020B0503020204020204" pitchFamily="34" charset="-122"/>
                </a:endParaRPr>
              </a:p>
            </p:txBody>
          </p:sp>
          <p:grpSp>
            <p:nvGrpSpPr>
              <p:cNvPr id="6" name="Group 16"/>
              <p:cNvGrpSpPr/>
              <p:nvPr/>
            </p:nvGrpSpPr>
            <p:grpSpPr bwMode="auto">
              <a:xfrm>
                <a:off x="2204" y="18"/>
                <a:ext cx="126" cy="257"/>
                <a:chOff x="0" y="0"/>
                <a:chExt cx="97536" cy="274320"/>
              </a:xfrm>
            </p:grpSpPr>
            <p:pic>
              <p:nvPicPr>
                <p:cNvPr id="74" name="AutoShape 16"/>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7536"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18"/>
                <p:cNvSpPr txBox="1">
                  <a:spLocks noChangeArrowheads="1"/>
                </p:cNvSpPr>
                <p:nvPr/>
              </p:nvSpPr>
              <p:spPr bwMode="auto">
                <a:xfrm>
                  <a:off x="70760" y="92833"/>
                  <a:ext cx="12574" cy="9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solidFill>
                      <a:srgbClr val="000000"/>
                    </a:solidFill>
                    <a:latin typeface="微软雅黑" panose="020B0503020204020204" pitchFamily="34" charset="-122"/>
                    <a:ea typeface="微软雅黑" panose="020B0503020204020204" pitchFamily="34" charset="-122"/>
                  </a:endParaRPr>
                </a:p>
              </p:txBody>
            </p:sp>
          </p:grpSp>
          <p:grpSp>
            <p:nvGrpSpPr>
              <p:cNvPr id="7" name="Group 19"/>
              <p:cNvGrpSpPr/>
              <p:nvPr/>
            </p:nvGrpSpPr>
            <p:grpSpPr bwMode="auto">
              <a:xfrm>
                <a:off x="4" y="18"/>
                <a:ext cx="118" cy="257"/>
                <a:chOff x="0" y="0"/>
                <a:chExt cx="91440" cy="274320"/>
              </a:xfrm>
            </p:grpSpPr>
            <p:pic>
              <p:nvPicPr>
                <p:cNvPr id="72" name="AutoShap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 Box 21"/>
                <p:cNvSpPr txBox="1">
                  <a:spLocks noChangeArrowheads="1"/>
                </p:cNvSpPr>
                <p:nvPr/>
              </p:nvSpPr>
              <p:spPr bwMode="auto">
                <a:xfrm>
                  <a:off x="12643" y="92519"/>
                  <a:ext cx="12574"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solidFill>
                      <a:srgbClr val="000000"/>
                    </a:solidFill>
                    <a:latin typeface="微软雅黑" panose="020B0503020204020204" pitchFamily="34" charset="-122"/>
                    <a:ea typeface="微软雅黑" panose="020B0503020204020204" pitchFamily="34" charset="-122"/>
                  </a:endParaRPr>
                </a:p>
              </p:txBody>
            </p:sp>
          </p:grpSp>
        </p:grpSp>
        <p:sp>
          <p:nvSpPr>
            <p:cNvPr id="68" name="Text Box 18"/>
            <p:cNvSpPr txBox="1">
              <a:spLocks noChangeArrowheads="1"/>
            </p:cNvSpPr>
            <p:nvPr/>
          </p:nvSpPr>
          <p:spPr bwMode="auto">
            <a:xfrm>
              <a:off x="614048" y="4720284"/>
              <a:ext cx="1759433" cy="33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050" b="1" dirty="0">
                  <a:solidFill>
                    <a:srgbClr val="FFFFFF"/>
                  </a:solidFill>
                  <a:latin typeface="微软雅黑" panose="020B0503020204020204" pitchFamily="34" charset="-122"/>
                  <a:ea typeface="微软雅黑" panose="020B0503020204020204" pitchFamily="34" charset="-122"/>
                </a:rPr>
                <a:t>激发市场活力</a:t>
              </a:r>
              <a:endParaRPr lang="en-US" altLang="zh-CN" sz="1050" b="1" dirty="0">
                <a:solidFill>
                  <a:srgbClr val="FFFFFF"/>
                </a:solidFill>
                <a:latin typeface="微软雅黑" panose="020B0503020204020204" pitchFamily="34" charset="-122"/>
                <a:ea typeface="微软雅黑" panose="020B0503020204020204" pitchFamily="34" charset="-122"/>
              </a:endParaRPr>
            </a:p>
          </p:txBody>
        </p:sp>
      </p:grpSp>
      <p:grpSp>
        <p:nvGrpSpPr>
          <p:cNvPr id="8" name="组合 17"/>
          <p:cNvGrpSpPr/>
          <p:nvPr/>
        </p:nvGrpSpPr>
        <p:grpSpPr bwMode="auto">
          <a:xfrm>
            <a:off x="3198698" y="4198203"/>
            <a:ext cx="1390650" cy="644129"/>
            <a:chOff x="2682209" y="3317572"/>
            <a:chExt cx="1854118" cy="893815"/>
          </a:xfrm>
        </p:grpSpPr>
        <p:grpSp>
          <p:nvGrpSpPr>
            <p:cNvPr id="9" name="Group 28"/>
            <p:cNvGrpSpPr/>
            <p:nvPr/>
          </p:nvGrpSpPr>
          <p:grpSpPr bwMode="auto">
            <a:xfrm>
              <a:off x="2682209" y="3317572"/>
              <a:ext cx="1854118" cy="893815"/>
              <a:chOff x="-63" y="-562"/>
              <a:chExt cx="2389" cy="838"/>
            </a:xfrm>
          </p:grpSpPr>
          <p:sp>
            <p:nvSpPr>
              <p:cNvPr id="79" name="AutoShape 25"/>
              <p:cNvSpPr>
                <a:spLocks noChangeArrowheads="1"/>
              </p:cNvSpPr>
              <p:nvPr/>
            </p:nvSpPr>
            <p:spPr bwMode="auto">
              <a:xfrm>
                <a:off x="-63" y="-562"/>
                <a:ext cx="2330" cy="294"/>
              </a:xfrm>
              <a:prstGeom prst="roundRect">
                <a:avLst>
                  <a:gd name="adj" fmla="val 50000"/>
                </a:avLst>
              </a:prstGeom>
              <a:gradFill rotWithShape="1">
                <a:gsLst>
                  <a:gs pos="0">
                    <a:srgbClr val="CAAA59"/>
                  </a:gs>
                  <a:gs pos="50000">
                    <a:srgbClr val="B68A1C"/>
                  </a:gs>
                  <a:gs pos="100000">
                    <a:srgbClr val="CAAA59"/>
                  </a:gs>
                </a:gsLst>
                <a:lin ang="0" scaled="1"/>
              </a:gradFill>
              <a:ln>
                <a:noFill/>
              </a:ln>
              <a:effectLst>
                <a:outerShdw blurRad="63500" dist="38099" dir="2700000" algn="ctr" rotWithShape="0">
                  <a:srgbClr val="080808">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350">
                  <a:solidFill>
                    <a:srgbClr val="000000"/>
                  </a:solidFill>
                  <a:latin typeface="微软雅黑" panose="020B0503020204020204" pitchFamily="34" charset="-122"/>
                  <a:ea typeface="微软雅黑" panose="020B0503020204020204" pitchFamily="34" charset="-122"/>
                </a:endParaRPr>
              </a:p>
            </p:txBody>
          </p:sp>
          <p:grpSp>
            <p:nvGrpSpPr>
              <p:cNvPr id="10" name="Group 30"/>
              <p:cNvGrpSpPr/>
              <p:nvPr/>
            </p:nvGrpSpPr>
            <p:grpSpPr bwMode="auto">
              <a:xfrm>
                <a:off x="2208" y="18"/>
                <a:ext cx="118" cy="258"/>
                <a:chOff x="0" y="0"/>
                <a:chExt cx="91440" cy="274320"/>
              </a:xfrm>
            </p:grpSpPr>
            <p:pic>
              <p:nvPicPr>
                <p:cNvPr id="84" name="AutoShap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 Box 32"/>
                <p:cNvSpPr txBox="1">
                  <a:spLocks noChangeArrowheads="1"/>
                </p:cNvSpPr>
                <p:nvPr/>
              </p:nvSpPr>
              <p:spPr bwMode="auto">
                <a:xfrm>
                  <a:off x="67585" y="92333"/>
                  <a:ext cx="12574" cy="9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solidFill>
                      <a:srgbClr val="000000"/>
                    </a:solidFill>
                    <a:latin typeface="微软雅黑" panose="020B0503020204020204" pitchFamily="34" charset="-122"/>
                    <a:ea typeface="微软雅黑" panose="020B0503020204020204" pitchFamily="34" charset="-122"/>
                  </a:endParaRPr>
                </a:p>
              </p:txBody>
            </p:sp>
          </p:grpSp>
          <p:grpSp>
            <p:nvGrpSpPr>
              <p:cNvPr id="11" name="Group 33"/>
              <p:cNvGrpSpPr/>
              <p:nvPr/>
            </p:nvGrpSpPr>
            <p:grpSpPr bwMode="auto">
              <a:xfrm>
                <a:off x="9" y="18"/>
                <a:ext cx="118" cy="258"/>
                <a:chOff x="0" y="0"/>
                <a:chExt cx="91440" cy="274320"/>
              </a:xfrm>
            </p:grpSpPr>
            <p:pic>
              <p:nvPicPr>
                <p:cNvPr id="82" name="AutoShape 2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 Box 35"/>
                <p:cNvSpPr txBox="1">
                  <a:spLocks noChangeArrowheads="1"/>
                </p:cNvSpPr>
                <p:nvPr/>
              </p:nvSpPr>
              <p:spPr bwMode="auto">
                <a:xfrm>
                  <a:off x="9468" y="92021"/>
                  <a:ext cx="12574" cy="90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solidFill>
                      <a:srgbClr val="000000"/>
                    </a:solidFill>
                    <a:latin typeface="微软雅黑" panose="020B0503020204020204" pitchFamily="34" charset="-122"/>
                    <a:ea typeface="微软雅黑" panose="020B0503020204020204" pitchFamily="34" charset="-122"/>
                  </a:endParaRPr>
                </a:p>
              </p:txBody>
            </p:sp>
          </p:grpSp>
        </p:grpSp>
        <p:sp>
          <p:nvSpPr>
            <p:cNvPr id="78" name="Text Box 18"/>
            <p:cNvSpPr txBox="1">
              <a:spLocks noChangeArrowheads="1"/>
            </p:cNvSpPr>
            <p:nvPr/>
          </p:nvSpPr>
          <p:spPr bwMode="auto">
            <a:xfrm>
              <a:off x="2753868" y="3327454"/>
              <a:ext cx="1758568" cy="57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050" b="1" dirty="0">
                  <a:solidFill>
                    <a:srgbClr val="FFFFFF"/>
                  </a:solidFill>
                  <a:latin typeface="微软雅黑" panose="020B0503020204020204" pitchFamily="34" charset="-122"/>
                  <a:ea typeface="微软雅黑" panose="020B0503020204020204" pitchFamily="34" charset="-122"/>
                </a:rPr>
                <a:t>推广先进适用节水技术</a:t>
              </a:r>
              <a:endParaRPr lang="en-US" altLang="zh-CN" sz="1050" b="1" dirty="0">
                <a:solidFill>
                  <a:srgbClr val="FFFFFF"/>
                </a:solidFill>
                <a:latin typeface="微软雅黑" panose="020B0503020204020204" pitchFamily="34" charset="-122"/>
                <a:ea typeface="微软雅黑" panose="020B0503020204020204" pitchFamily="34" charset="-122"/>
              </a:endParaRPr>
            </a:p>
          </p:txBody>
        </p:sp>
      </p:grpSp>
      <p:grpSp>
        <p:nvGrpSpPr>
          <p:cNvPr id="12" name="组合 27"/>
          <p:cNvGrpSpPr/>
          <p:nvPr/>
        </p:nvGrpSpPr>
        <p:grpSpPr bwMode="auto">
          <a:xfrm>
            <a:off x="4645911" y="3669399"/>
            <a:ext cx="1506152" cy="580325"/>
            <a:chOff x="4616852" y="2626447"/>
            <a:chExt cx="1948803" cy="773288"/>
          </a:xfrm>
        </p:grpSpPr>
        <p:grpSp>
          <p:nvGrpSpPr>
            <p:cNvPr id="13" name="Group 37"/>
            <p:cNvGrpSpPr/>
            <p:nvPr/>
          </p:nvGrpSpPr>
          <p:grpSpPr bwMode="auto">
            <a:xfrm>
              <a:off x="4616852" y="2626447"/>
              <a:ext cx="1948803" cy="773288"/>
              <a:chOff x="-186" y="-448"/>
              <a:chExt cx="2511" cy="725"/>
            </a:xfrm>
          </p:grpSpPr>
          <p:sp>
            <p:nvSpPr>
              <p:cNvPr id="89" name="AutoShape 30"/>
              <p:cNvSpPr>
                <a:spLocks noChangeArrowheads="1"/>
              </p:cNvSpPr>
              <p:nvPr/>
            </p:nvSpPr>
            <p:spPr bwMode="auto">
              <a:xfrm>
                <a:off x="-186" y="-448"/>
                <a:ext cx="2331" cy="295"/>
              </a:xfrm>
              <a:prstGeom prst="roundRect">
                <a:avLst>
                  <a:gd name="adj" fmla="val 50000"/>
                </a:avLst>
              </a:prstGeom>
              <a:gradFill rotWithShape="1">
                <a:gsLst>
                  <a:gs pos="0">
                    <a:srgbClr val="CAAA59"/>
                  </a:gs>
                  <a:gs pos="50000">
                    <a:srgbClr val="B68A1C"/>
                  </a:gs>
                  <a:gs pos="100000">
                    <a:srgbClr val="CAAA59"/>
                  </a:gs>
                </a:gsLst>
                <a:lin ang="0" scaled="1"/>
              </a:gradFill>
              <a:ln>
                <a:noFill/>
              </a:ln>
              <a:effectLst>
                <a:outerShdw blurRad="63500" dist="38099" dir="2700000" algn="ctr" rotWithShape="0">
                  <a:srgbClr val="080808">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350">
                  <a:solidFill>
                    <a:srgbClr val="000000"/>
                  </a:solidFill>
                  <a:latin typeface="微软雅黑" panose="020B0503020204020204" pitchFamily="34" charset="-122"/>
                  <a:ea typeface="微软雅黑" panose="020B0503020204020204" pitchFamily="34" charset="-122"/>
                </a:endParaRPr>
              </a:p>
            </p:txBody>
          </p:sp>
          <p:grpSp>
            <p:nvGrpSpPr>
              <p:cNvPr id="14" name="Group 39"/>
              <p:cNvGrpSpPr/>
              <p:nvPr/>
            </p:nvGrpSpPr>
            <p:grpSpPr bwMode="auto">
              <a:xfrm>
                <a:off x="2207" y="20"/>
                <a:ext cx="118" cy="257"/>
                <a:chOff x="0" y="0"/>
                <a:chExt cx="91440" cy="274320"/>
              </a:xfrm>
            </p:grpSpPr>
            <p:pic>
              <p:nvPicPr>
                <p:cNvPr id="94" name="AutoShape 3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 Box 41"/>
                <p:cNvSpPr txBox="1">
                  <a:spLocks noChangeArrowheads="1"/>
                </p:cNvSpPr>
                <p:nvPr/>
              </p:nvSpPr>
              <p:spPr bwMode="auto">
                <a:xfrm>
                  <a:off x="68029" y="90865"/>
                  <a:ext cx="12574" cy="9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solidFill>
                      <a:srgbClr val="000000"/>
                    </a:solidFill>
                    <a:latin typeface="微软雅黑" panose="020B0503020204020204" pitchFamily="34" charset="-122"/>
                    <a:ea typeface="微软雅黑" panose="020B0503020204020204" pitchFamily="34" charset="-122"/>
                  </a:endParaRPr>
                </a:p>
              </p:txBody>
            </p:sp>
          </p:grpSp>
          <p:grpSp>
            <p:nvGrpSpPr>
              <p:cNvPr id="15" name="Group 42"/>
              <p:cNvGrpSpPr/>
              <p:nvPr/>
            </p:nvGrpSpPr>
            <p:grpSpPr bwMode="auto">
              <a:xfrm>
                <a:off x="8" y="20"/>
                <a:ext cx="118" cy="257"/>
                <a:chOff x="0" y="0"/>
                <a:chExt cx="91440" cy="274320"/>
              </a:xfrm>
            </p:grpSpPr>
            <p:pic>
              <p:nvPicPr>
                <p:cNvPr id="92" name="AutoShape 3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Text Box 44"/>
                <p:cNvSpPr txBox="1">
                  <a:spLocks noChangeArrowheads="1"/>
                </p:cNvSpPr>
                <p:nvPr/>
              </p:nvSpPr>
              <p:spPr bwMode="auto">
                <a:xfrm>
                  <a:off x="9913" y="90551"/>
                  <a:ext cx="12574"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solidFill>
                      <a:srgbClr val="000000"/>
                    </a:solidFill>
                    <a:latin typeface="微软雅黑" panose="020B0503020204020204" pitchFamily="34" charset="-122"/>
                    <a:ea typeface="微软雅黑" panose="020B0503020204020204" pitchFamily="34" charset="-122"/>
                  </a:endParaRPr>
                </a:p>
              </p:txBody>
            </p:sp>
          </p:grpSp>
        </p:grpSp>
        <p:sp>
          <p:nvSpPr>
            <p:cNvPr id="88" name="Text Box 18"/>
            <p:cNvSpPr txBox="1">
              <a:spLocks noChangeArrowheads="1"/>
            </p:cNvSpPr>
            <p:nvPr/>
          </p:nvSpPr>
          <p:spPr bwMode="auto">
            <a:xfrm>
              <a:off x="4898581" y="2641379"/>
              <a:ext cx="1316698" cy="33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050" b="1" dirty="0">
                  <a:solidFill>
                    <a:srgbClr val="FFFFFF"/>
                  </a:solidFill>
                  <a:latin typeface="微软雅黑" panose="020B0503020204020204" pitchFamily="34" charset="-122"/>
                  <a:ea typeface="微软雅黑" panose="020B0503020204020204" pitchFamily="34" charset="-122"/>
                </a:rPr>
                <a:t>实施节水工程</a:t>
              </a:r>
              <a:endParaRPr lang="en-US" altLang="zh-CN" sz="1050" b="1" dirty="0">
                <a:solidFill>
                  <a:srgbClr val="FFFFFF"/>
                </a:solidFill>
                <a:latin typeface="微软雅黑" panose="020B0503020204020204" pitchFamily="34" charset="-122"/>
                <a:ea typeface="微软雅黑" panose="020B0503020204020204" pitchFamily="34" charset="-122"/>
              </a:endParaRPr>
            </a:p>
          </p:txBody>
        </p:sp>
      </p:grpSp>
      <p:grpSp>
        <p:nvGrpSpPr>
          <p:cNvPr id="16" name="组合 37"/>
          <p:cNvGrpSpPr/>
          <p:nvPr/>
        </p:nvGrpSpPr>
        <p:grpSpPr bwMode="auto">
          <a:xfrm>
            <a:off x="6296705" y="3084969"/>
            <a:ext cx="1400175" cy="579834"/>
            <a:chOff x="6813751" y="1832795"/>
            <a:chExt cx="1866536" cy="774356"/>
          </a:xfrm>
        </p:grpSpPr>
        <p:grpSp>
          <p:nvGrpSpPr>
            <p:cNvPr id="17" name="Group 46"/>
            <p:cNvGrpSpPr/>
            <p:nvPr/>
          </p:nvGrpSpPr>
          <p:grpSpPr bwMode="auto">
            <a:xfrm>
              <a:off x="6813751" y="1832795"/>
              <a:ext cx="1866536" cy="774356"/>
              <a:chOff x="-83" y="-451"/>
              <a:chExt cx="2405" cy="726"/>
            </a:xfrm>
          </p:grpSpPr>
          <p:sp>
            <p:nvSpPr>
              <p:cNvPr id="99" name="AutoShape 35"/>
              <p:cNvSpPr>
                <a:spLocks noChangeArrowheads="1"/>
              </p:cNvSpPr>
              <p:nvPr/>
            </p:nvSpPr>
            <p:spPr bwMode="auto">
              <a:xfrm>
                <a:off x="-83" y="-451"/>
                <a:ext cx="2329" cy="294"/>
              </a:xfrm>
              <a:prstGeom prst="roundRect">
                <a:avLst>
                  <a:gd name="adj" fmla="val 50000"/>
                </a:avLst>
              </a:prstGeom>
              <a:gradFill rotWithShape="1">
                <a:gsLst>
                  <a:gs pos="0">
                    <a:srgbClr val="CAAA59"/>
                  </a:gs>
                  <a:gs pos="50000">
                    <a:srgbClr val="B68A1C"/>
                  </a:gs>
                  <a:gs pos="100000">
                    <a:srgbClr val="CAAA59"/>
                  </a:gs>
                </a:gsLst>
                <a:lin ang="0" scaled="1"/>
              </a:gradFill>
              <a:ln>
                <a:noFill/>
              </a:ln>
              <a:effectLst>
                <a:outerShdw blurRad="63500" dist="38099" dir="2700000" algn="ctr" rotWithShape="0">
                  <a:srgbClr val="080808">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sz="1350">
                  <a:solidFill>
                    <a:srgbClr val="000000"/>
                  </a:solidFill>
                  <a:latin typeface="微软雅黑" panose="020B0503020204020204" pitchFamily="34" charset="-122"/>
                  <a:ea typeface="微软雅黑" panose="020B0503020204020204" pitchFamily="34" charset="-122"/>
                </a:endParaRPr>
              </a:p>
            </p:txBody>
          </p:sp>
          <p:grpSp>
            <p:nvGrpSpPr>
              <p:cNvPr id="18" name="Group 48"/>
              <p:cNvGrpSpPr/>
              <p:nvPr/>
            </p:nvGrpSpPr>
            <p:grpSpPr bwMode="auto">
              <a:xfrm>
                <a:off x="2204" y="18"/>
                <a:ext cx="118" cy="257"/>
                <a:chOff x="0" y="0"/>
                <a:chExt cx="91440" cy="274320"/>
              </a:xfrm>
            </p:grpSpPr>
            <p:pic>
              <p:nvPicPr>
                <p:cNvPr id="104" name="AutoShape 3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Text Box 50"/>
                <p:cNvSpPr txBox="1">
                  <a:spLocks noChangeArrowheads="1"/>
                </p:cNvSpPr>
                <p:nvPr/>
              </p:nvSpPr>
              <p:spPr bwMode="auto">
                <a:xfrm>
                  <a:off x="70442" y="92770"/>
                  <a:ext cx="12574" cy="9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solidFill>
                      <a:srgbClr val="000000"/>
                    </a:solidFill>
                    <a:latin typeface="微软雅黑" panose="020B0503020204020204" pitchFamily="34" charset="-122"/>
                    <a:ea typeface="微软雅黑" panose="020B0503020204020204" pitchFamily="34" charset="-122"/>
                  </a:endParaRPr>
                </a:p>
              </p:txBody>
            </p:sp>
          </p:grpSp>
          <p:grpSp>
            <p:nvGrpSpPr>
              <p:cNvPr id="19" name="Group 51"/>
              <p:cNvGrpSpPr/>
              <p:nvPr/>
            </p:nvGrpSpPr>
            <p:grpSpPr bwMode="auto">
              <a:xfrm>
                <a:off x="5" y="18"/>
                <a:ext cx="118" cy="257"/>
                <a:chOff x="0" y="0"/>
                <a:chExt cx="91440" cy="274320"/>
              </a:xfrm>
            </p:grpSpPr>
            <p:pic>
              <p:nvPicPr>
                <p:cNvPr id="102" name="AutoShape 3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Text Box 53"/>
                <p:cNvSpPr txBox="1">
                  <a:spLocks noChangeArrowheads="1"/>
                </p:cNvSpPr>
                <p:nvPr/>
              </p:nvSpPr>
              <p:spPr bwMode="auto">
                <a:xfrm>
                  <a:off x="12326" y="92456"/>
                  <a:ext cx="12574" cy="9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350">
                    <a:solidFill>
                      <a:srgbClr val="000000"/>
                    </a:solidFill>
                    <a:latin typeface="微软雅黑" panose="020B0503020204020204" pitchFamily="34" charset="-122"/>
                    <a:ea typeface="微软雅黑" panose="020B0503020204020204" pitchFamily="34" charset="-122"/>
                  </a:endParaRPr>
                </a:p>
              </p:txBody>
            </p:sp>
          </p:grpSp>
        </p:grpSp>
        <p:sp>
          <p:nvSpPr>
            <p:cNvPr id="98" name="Text Box 18"/>
            <p:cNvSpPr txBox="1">
              <a:spLocks noChangeArrowheads="1"/>
            </p:cNvSpPr>
            <p:nvPr/>
          </p:nvSpPr>
          <p:spPr bwMode="auto">
            <a:xfrm>
              <a:off x="6886282" y="1852936"/>
              <a:ext cx="1694313" cy="337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050" b="1" dirty="0">
                  <a:solidFill>
                    <a:srgbClr val="FFFFFF"/>
                  </a:solidFill>
                  <a:latin typeface="微软雅黑" panose="020B0503020204020204" pitchFamily="34" charset="-122"/>
                  <a:ea typeface="微软雅黑" panose="020B0503020204020204" pitchFamily="34" charset="-122"/>
                </a:rPr>
                <a:t>支付节水效果费用</a:t>
              </a:r>
              <a:endParaRPr lang="en-US" altLang="zh-CN" sz="1050" b="1" dirty="0">
                <a:solidFill>
                  <a:srgbClr val="FFFFFF"/>
                </a:solidFill>
                <a:latin typeface="微软雅黑" panose="020B0503020204020204" pitchFamily="34" charset="-122"/>
                <a:ea typeface="微软雅黑" panose="020B0503020204020204" pitchFamily="34" charset="-122"/>
              </a:endParaRPr>
            </a:p>
          </p:txBody>
        </p:sp>
      </p:grpSp>
      <p:sp>
        <p:nvSpPr>
          <p:cNvPr id="106" name="Rectangle 20"/>
          <p:cNvSpPr>
            <a:spLocks noChangeArrowheads="1"/>
          </p:cNvSpPr>
          <p:nvPr/>
        </p:nvSpPr>
        <p:spPr bwMode="auto">
          <a:xfrm>
            <a:off x="1708039" y="4199069"/>
            <a:ext cx="1404938"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dirty="0">
                <a:solidFill>
                  <a:srgbClr val="C00000"/>
                </a:solidFill>
                <a:latin typeface="微软雅黑" panose="020B0503020204020204" pitchFamily="34" charset="-122"/>
                <a:ea typeface="微软雅黑" panose="020B0503020204020204" pitchFamily="34" charset="-122"/>
              </a:rPr>
              <a:t>政府出台政策意见</a:t>
            </a:r>
            <a:endParaRPr lang="en-US" altLang="zh-CN" sz="1200" b="1" dirty="0">
              <a:solidFill>
                <a:srgbClr val="C00000"/>
              </a:solidFill>
              <a:latin typeface="微软雅黑" panose="020B0503020204020204" pitchFamily="34" charset="-122"/>
              <a:ea typeface="微软雅黑" panose="020B0503020204020204" pitchFamily="34" charset="-122"/>
            </a:endParaRPr>
          </a:p>
        </p:txBody>
      </p:sp>
      <p:sp>
        <p:nvSpPr>
          <p:cNvPr id="107" name="Rectangle 20"/>
          <p:cNvSpPr>
            <a:spLocks noChangeArrowheads="1"/>
          </p:cNvSpPr>
          <p:nvPr/>
        </p:nvSpPr>
        <p:spPr bwMode="auto">
          <a:xfrm>
            <a:off x="5389111" y="5433029"/>
            <a:ext cx="2512189"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50" b="1" dirty="0">
                <a:solidFill>
                  <a:schemeClr val="bg1"/>
                </a:solidFill>
                <a:latin typeface="微软雅黑" panose="020B0503020204020204" pitchFamily="34" charset="-122"/>
                <a:ea typeface="微软雅黑" panose="020B0503020204020204" pitchFamily="34" charset="-122"/>
              </a:rPr>
              <a:t>市场在资源配置中起决定作用</a:t>
            </a:r>
            <a:endParaRPr lang="en-US" altLang="zh-CN" sz="1350" b="1" dirty="0">
              <a:solidFill>
                <a:schemeClr val="bg1"/>
              </a:solidFill>
              <a:latin typeface="微软雅黑" panose="020B0503020204020204" pitchFamily="34" charset="-122"/>
              <a:ea typeface="微软雅黑" panose="020B0503020204020204" pitchFamily="34" charset="-122"/>
            </a:endParaRPr>
          </a:p>
        </p:txBody>
      </p:sp>
      <p:sp>
        <p:nvSpPr>
          <p:cNvPr id="108" name="矩形 1"/>
          <p:cNvSpPr>
            <a:spLocks noChangeArrowheads="1"/>
          </p:cNvSpPr>
          <p:nvPr/>
        </p:nvSpPr>
        <p:spPr bwMode="auto">
          <a:xfrm>
            <a:off x="3382055" y="3534127"/>
            <a:ext cx="10972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dirty="0">
                <a:solidFill>
                  <a:srgbClr val="C00000"/>
                </a:solidFill>
                <a:latin typeface="微软雅黑" panose="020B0503020204020204" pitchFamily="34" charset="-122"/>
                <a:ea typeface="微软雅黑" panose="020B0503020204020204" pitchFamily="34" charset="-122"/>
              </a:rPr>
              <a:t>发布先进适用</a:t>
            </a:r>
            <a:endParaRPr lang="en-US" altLang="zh-CN" sz="1200" b="1" dirty="0">
              <a:solidFill>
                <a:srgbClr val="C00000"/>
              </a:solidFill>
              <a:latin typeface="微软雅黑" panose="020B0503020204020204" pitchFamily="34" charset="-122"/>
              <a:ea typeface="微软雅黑" panose="020B0503020204020204" pitchFamily="34" charset="-122"/>
            </a:endParaRPr>
          </a:p>
          <a:p>
            <a:pPr eaLnBrk="1" hangingPunct="1"/>
            <a:r>
              <a:rPr lang="zh-CN" altLang="en-US" sz="1200" b="1" dirty="0">
                <a:solidFill>
                  <a:srgbClr val="C00000"/>
                </a:solidFill>
                <a:latin typeface="微软雅黑" panose="020B0503020204020204" pitchFamily="34" charset="-122"/>
                <a:ea typeface="微软雅黑" panose="020B0503020204020204" pitchFamily="34" charset="-122"/>
              </a:rPr>
              <a:t>节水技术目录</a:t>
            </a:r>
            <a:endParaRPr lang="en-US" altLang="en-US" sz="1200" b="1" dirty="0">
              <a:solidFill>
                <a:srgbClr val="C00000"/>
              </a:solidFill>
              <a:latin typeface="微软雅黑" panose="020B0503020204020204" pitchFamily="34" charset="-122"/>
              <a:ea typeface="微软雅黑" panose="020B0503020204020204" pitchFamily="34" charset="-122"/>
            </a:endParaRPr>
          </a:p>
        </p:txBody>
      </p:sp>
      <p:sp>
        <p:nvSpPr>
          <p:cNvPr id="109" name="Rectangle 20"/>
          <p:cNvSpPr>
            <a:spLocks noChangeArrowheads="1"/>
          </p:cNvSpPr>
          <p:nvPr/>
        </p:nvSpPr>
        <p:spPr bwMode="auto">
          <a:xfrm>
            <a:off x="6245540" y="2586822"/>
            <a:ext cx="1404938"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dirty="0">
                <a:solidFill>
                  <a:srgbClr val="C00000"/>
                </a:solidFill>
                <a:latin typeface="微软雅黑" panose="020B0503020204020204" pitchFamily="34" charset="-122"/>
                <a:ea typeface="微软雅黑" panose="020B0503020204020204" pitchFamily="34" charset="-122"/>
              </a:rPr>
              <a:t>政府核算节水效果</a:t>
            </a:r>
            <a:endParaRPr lang="en-US" altLang="zh-CN" sz="1200" b="1" dirty="0">
              <a:solidFill>
                <a:srgbClr val="C00000"/>
              </a:solidFill>
              <a:latin typeface="微软雅黑" panose="020B0503020204020204" pitchFamily="34" charset="-122"/>
              <a:ea typeface="微软雅黑" panose="020B0503020204020204" pitchFamily="34" charset="-122"/>
            </a:endParaRPr>
          </a:p>
        </p:txBody>
      </p:sp>
      <p:sp>
        <p:nvSpPr>
          <p:cNvPr id="110" name="Rectangle 20"/>
          <p:cNvSpPr>
            <a:spLocks noChangeArrowheads="1"/>
          </p:cNvSpPr>
          <p:nvPr/>
        </p:nvSpPr>
        <p:spPr bwMode="auto">
          <a:xfrm>
            <a:off x="4703256" y="2989558"/>
            <a:ext cx="128349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dirty="0">
                <a:solidFill>
                  <a:srgbClr val="C00000"/>
                </a:solidFill>
                <a:latin typeface="微软雅黑" panose="020B0503020204020204" pitchFamily="34" charset="-122"/>
                <a:ea typeface="微软雅黑" panose="020B0503020204020204" pitchFamily="34" charset="-122"/>
              </a:rPr>
              <a:t>政府督促用水行</a:t>
            </a:r>
            <a:endParaRPr lang="en-US" altLang="zh-CN" sz="1200" b="1" dirty="0">
              <a:solidFill>
                <a:srgbClr val="C00000"/>
              </a:solidFill>
              <a:latin typeface="微软雅黑" panose="020B0503020204020204" pitchFamily="34" charset="-122"/>
              <a:ea typeface="微软雅黑" panose="020B0503020204020204" pitchFamily="34" charset="-122"/>
            </a:endParaRPr>
          </a:p>
          <a:p>
            <a:pPr eaLnBrk="1" hangingPunct="1"/>
            <a:r>
              <a:rPr lang="zh-CN" altLang="en-US" sz="1200" b="1" dirty="0">
                <a:solidFill>
                  <a:srgbClr val="C00000"/>
                </a:solidFill>
                <a:latin typeface="微软雅黑" panose="020B0503020204020204" pitchFamily="34" charset="-122"/>
                <a:ea typeface="微软雅黑" panose="020B0503020204020204" pitchFamily="34" charset="-122"/>
              </a:rPr>
              <a:t>业实施节水措施</a:t>
            </a:r>
            <a:endParaRPr lang="en-US" altLang="zh-CN" sz="1200" b="1" dirty="0">
              <a:solidFill>
                <a:srgbClr val="C00000"/>
              </a:solidFill>
              <a:latin typeface="微软雅黑" panose="020B0503020204020204" pitchFamily="34" charset="-122"/>
              <a:ea typeface="微软雅黑" panose="020B0503020204020204" pitchFamily="34" charset="-122"/>
            </a:endParaRPr>
          </a:p>
        </p:txBody>
      </p:sp>
      <p:sp>
        <p:nvSpPr>
          <p:cNvPr id="111" name="Rectangle 20"/>
          <p:cNvSpPr>
            <a:spLocks noChangeArrowheads="1"/>
          </p:cNvSpPr>
          <p:nvPr/>
        </p:nvSpPr>
        <p:spPr bwMode="auto">
          <a:xfrm>
            <a:off x="1794475" y="2840142"/>
            <a:ext cx="1751380"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50" b="1" dirty="0">
                <a:solidFill>
                  <a:schemeClr val="bg1"/>
                </a:solidFill>
                <a:latin typeface="微软雅黑" panose="020B0503020204020204" pitchFamily="34" charset="-122"/>
                <a:ea typeface="微软雅黑" panose="020B0503020204020204" pitchFamily="34" charset="-122"/>
              </a:rPr>
              <a:t>更好发挥政府作用</a:t>
            </a:r>
            <a:endParaRPr lang="en-US" altLang="zh-CN" sz="1350" b="1" dirty="0">
              <a:solidFill>
                <a:schemeClr val="bg1"/>
              </a:solidFill>
              <a:latin typeface="微软雅黑" panose="020B0503020204020204" pitchFamily="34" charset="-122"/>
              <a:ea typeface="微软雅黑" panose="020B0503020204020204" pitchFamily="34" charset="-122"/>
            </a:endParaRPr>
          </a:p>
        </p:txBody>
      </p:sp>
      <p:sp>
        <p:nvSpPr>
          <p:cNvPr id="112" name="TextBox 56"/>
          <p:cNvSpPr txBox="1">
            <a:spLocks noChangeArrowheads="1"/>
          </p:cNvSpPr>
          <p:nvPr/>
        </p:nvSpPr>
        <p:spPr bwMode="auto">
          <a:xfrm>
            <a:off x="753208" y="1930601"/>
            <a:ext cx="3690884" cy="43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eaLnBrk="0" fontAlgn="base" hangingPunct="0">
              <a:lnSpc>
                <a:spcPct val="150000"/>
              </a:lnSpc>
              <a:spcBef>
                <a:spcPct val="20000"/>
              </a:spcBef>
              <a:spcAft>
                <a:spcPct val="0"/>
              </a:spcAft>
              <a:buClr>
                <a:srgbClr val="004F87"/>
              </a:buClr>
              <a:buFont typeface="Wingdings" panose="05000000000000000000" pitchFamily="2" charset="2"/>
              <a:buChar char="l"/>
            </a:pPr>
            <a:r>
              <a:rPr lang="zh-CN" altLang="en-US" sz="15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实现政府与市场“两手发力”</a:t>
            </a:r>
            <a:endParaRPr lang="zh-CN" altLang="en-US" sz="15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Freeform 11"/>
          <p:cNvSpPr/>
          <p:nvPr/>
        </p:nvSpPr>
        <p:spPr bwMode="gray">
          <a:xfrm>
            <a:off x="1008992" y="2714849"/>
            <a:ext cx="951095" cy="2785337"/>
          </a:xfrm>
          <a:custGeom>
            <a:avLst/>
            <a:gdLst>
              <a:gd name="T0" fmla="*/ 0 w 605"/>
              <a:gd name="T1" fmla="*/ 0 h 2165"/>
              <a:gd name="T2" fmla="*/ 200025 w 605"/>
              <a:gd name="T3" fmla="*/ 2943225 h 2165"/>
              <a:gd name="T4" fmla="*/ 952500 w 605"/>
              <a:gd name="T5" fmla="*/ 3436938 h 2165"/>
              <a:gd name="T6" fmla="*/ 960437 w 605"/>
              <a:gd name="T7" fmla="*/ 404812 h 2165"/>
              <a:gd name="T8" fmla="*/ 0 w 605"/>
              <a:gd name="T9" fmla="*/ 0 h 2165"/>
              <a:gd name="T10" fmla="*/ 0 60000 65536"/>
              <a:gd name="T11" fmla="*/ 0 60000 65536"/>
              <a:gd name="T12" fmla="*/ 0 60000 65536"/>
              <a:gd name="T13" fmla="*/ 0 60000 65536"/>
              <a:gd name="T14" fmla="*/ 0 60000 65536"/>
              <a:gd name="T15" fmla="*/ 0 w 605"/>
              <a:gd name="T16" fmla="*/ 0 h 2165"/>
              <a:gd name="T17" fmla="*/ 605 w 605"/>
              <a:gd name="T18" fmla="*/ 2165 h 2165"/>
            </a:gdLst>
            <a:ahLst/>
            <a:cxnLst>
              <a:cxn ang="T10">
                <a:pos x="T0" y="T1"/>
              </a:cxn>
              <a:cxn ang="T11">
                <a:pos x="T2" y="T3"/>
              </a:cxn>
              <a:cxn ang="T12">
                <a:pos x="T4" y="T5"/>
              </a:cxn>
              <a:cxn ang="T13">
                <a:pos x="T6" y="T7"/>
              </a:cxn>
              <a:cxn ang="T14">
                <a:pos x="T8" y="T9"/>
              </a:cxn>
            </a:cxnLst>
            <a:rect l="T15" t="T16" r="T17" b="T18"/>
            <a:pathLst>
              <a:path w="605" h="2165">
                <a:moveTo>
                  <a:pt x="0" y="0"/>
                </a:moveTo>
                <a:lnTo>
                  <a:pt x="126" y="1854"/>
                </a:lnTo>
                <a:lnTo>
                  <a:pt x="600" y="2165"/>
                </a:lnTo>
                <a:lnTo>
                  <a:pt x="605" y="255"/>
                </a:lnTo>
                <a:lnTo>
                  <a:pt x="0" y="0"/>
                </a:lnTo>
                <a:close/>
              </a:path>
            </a:pathLst>
          </a:custGeom>
          <a:solidFill>
            <a:srgbClr val="EAEAEA">
              <a:alpha val="50195"/>
            </a:srgbClr>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19" name="Line 2"/>
          <p:cNvSpPr>
            <a:spLocks noChangeShapeType="1"/>
          </p:cNvSpPr>
          <p:nvPr/>
        </p:nvSpPr>
        <p:spPr bwMode="auto">
          <a:xfrm>
            <a:off x="2092753" y="3646197"/>
            <a:ext cx="6079148" cy="0"/>
          </a:xfrm>
          <a:prstGeom prst="line">
            <a:avLst/>
          </a:prstGeom>
          <a:noFill/>
          <a:ln w="3175"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0" name="Line 3"/>
          <p:cNvSpPr>
            <a:spLocks noChangeShapeType="1"/>
          </p:cNvSpPr>
          <p:nvPr/>
        </p:nvSpPr>
        <p:spPr bwMode="auto">
          <a:xfrm>
            <a:off x="2103144" y="4222463"/>
            <a:ext cx="6079148" cy="0"/>
          </a:xfrm>
          <a:prstGeom prst="line">
            <a:avLst/>
          </a:prstGeom>
          <a:noFill/>
          <a:ln w="3175"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1" name="Line 4"/>
          <p:cNvSpPr>
            <a:spLocks noChangeShapeType="1"/>
          </p:cNvSpPr>
          <p:nvPr/>
        </p:nvSpPr>
        <p:spPr bwMode="auto">
          <a:xfrm>
            <a:off x="2103144" y="4840295"/>
            <a:ext cx="6079148" cy="0"/>
          </a:xfrm>
          <a:prstGeom prst="line">
            <a:avLst/>
          </a:prstGeom>
          <a:noFill/>
          <a:ln w="3175"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2" name="Line 5"/>
          <p:cNvSpPr>
            <a:spLocks noChangeShapeType="1"/>
          </p:cNvSpPr>
          <p:nvPr/>
        </p:nvSpPr>
        <p:spPr bwMode="auto">
          <a:xfrm>
            <a:off x="2103144" y="5529080"/>
            <a:ext cx="6079148" cy="0"/>
          </a:xfrm>
          <a:prstGeom prst="line">
            <a:avLst/>
          </a:prstGeom>
          <a:noFill/>
          <a:ln w="3175"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3" name="Line 6"/>
          <p:cNvSpPr>
            <a:spLocks noChangeShapeType="1"/>
          </p:cNvSpPr>
          <p:nvPr/>
        </p:nvSpPr>
        <p:spPr bwMode="auto">
          <a:xfrm>
            <a:off x="2103144" y="3014313"/>
            <a:ext cx="6079148" cy="0"/>
          </a:xfrm>
          <a:prstGeom prst="line">
            <a:avLst/>
          </a:prstGeom>
          <a:noFill/>
          <a:ln w="3175" cap="rnd">
            <a:solidFill>
              <a:schemeClr val="tx1"/>
            </a:solidFill>
            <a:prstDash val="sysDot"/>
            <a:round/>
          </a:ln>
          <a:extLst>
            <a:ext uri="{909E8E84-426E-40DD-AFC4-6F175D3DCCD1}">
              <a14:hiddenFill xmlns:a14="http://schemas.microsoft.com/office/drawing/2010/main">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4" name="AutoShape 7"/>
          <p:cNvSpPr>
            <a:spLocks noChangeArrowheads="1"/>
          </p:cNvSpPr>
          <p:nvPr/>
        </p:nvSpPr>
        <p:spPr bwMode="gray">
          <a:xfrm>
            <a:off x="1032734" y="4705517"/>
            <a:ext cx="1831490" cy="1188000"/>
          </a:xfrm>
          <a:prstGeom prst="diamond">
            <a:avLst/>
          </a:prstGeom>
          <a:gradFill rotWithShape="1">
            <a:gsLst>
              <a:gs pos="0">
                <a:schemeClr val="accent1">
                  <a:gamma/>
                  <a:shade val="46275"/>
                  <a:invGamma/>
                </a:schemeClr>
              </a:gs>
              <a:gs pos="100000">
                <a:schemeClr val="accent1"/>
              </a:gs>
            </a:gsLst>
            <a:lin ang="2700000" scaled="1"/>
          </a:gradFill>
          <a:ln w="9525" algn="ctr">
            <a:miter lim="800000"/>
          </a:ln>
          <a:effectLst/>
          <a:scene3d>
            <a:camera prst="legacyPerspectiveBottom">
              <a:rot lat="19499999" lon="0" rev="0"/>
            </a:camera>
            <a:lightRig rig="legacyNormal4" dir="b"/>
          </a:scene3d>
          <a:sp3d extrusionH="100000" prstMaterial="legacyMatte">
            <a:bevelT w="13500" h="13500" prst="angle"/>
            <a:bevelB w="13500" h="13500" prst="angle"/>
            <a:extrusionClr>
              <a:schemeClr val="accent1"/>
            </a:extrusionClr>
          </a:sp3d>
        </p:spPr>
        <p:txBody>
          <a:bodyPr wrap="none" anchor="ctr">
            <a:flatTx/>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5" name="AutoShape 8"/>
          <p:cNvSpPr>
            <a:spLocks noChangeArrowheads="1"/>
          </p:cNvSpPr>
          <p:nvPr/>
        </p:nvSpPr>
        <p:spPr bwMode="gray">
          <a:xfrm>
            <a:off x="1110750" y="3882820"/>
            <a:ext cx="1674001" cy="1214999"/>
          </a:xfrm>
          <a:prstGeom prst="diamond">
            <a:avLst/>
          </a:prstGeom>
          <a:gradFill rotWithShape="1">
            <a:gsLst>
              <a:gs pos="0">
                <a:schemeClr val="accent2">
                  <a:gamma/>
                  <a:shade val="46275"/>
                  <a:invGamma/>
                </a:schemeClr>
              </a:gs>
              <a:gs pos="100000">
                <a:schemeClr val="accent2"/>
              </a:gs>
            </a:gsLst>
            <a:lin ang="2700000" scaled="1"/>
          </a:gradFill>
          <a:ln w="9525" algn="ctr">
            <a:miter lim="800000"/>
          </a:ln>
          <a:effectLst/>
          <a:scene3d>
            <a:camera prst="legacyPerspectiveBottom">
              <a:rot lat="19199999" lon="0" rev="0"/>
            </a:camera>
            <a:lightRig rig="legacyNormal4" dir="b"/>
          </a:scene3d>
          <a:sp3d extrusionH="100000" prstMaterial="legacyMatte">
            <a:bevelT w="13500" h="13500" prst="angle"/>
            <a:bevelB w="13500" h="13500" prst="angle"/>
            <a:extrusionClr>
              <a:schemeClr val="accent2"/>
            </a:extrusionClr>
          </a:sp3d>
        </p:spPr>
        <p:txBody>
          <a:bodyPr wrap="none" anchor="ctr">
            <a:flatTx/>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6" name="AutoShape 9"/>
          <p:cNvSpPr>
            <a:spLocks noChangeArrowheads="1"/>
          </p:cNvSpPr>
          <p:nvPr/>
        </p:nvSpPr>
        <p:spPr bwMode="gray">
          <a:xfrm>
            <a:off x="1074940" y="3280921"/>
            <a:ext cx="1728000" cy="1242000"/>
          </a:xfrm>
          <a:prstGeom prst="diamond">
            <a:avLst/>
          </a:prstGeom>
          <a:gradFill rotWithShape="1">
            <a:gsLst>
              <a:gs pos="0">
                <a:schemeClr val="accent1">
                  <a:gamma/>
                  <a:shade val="46275"/>
                  <a:invGamma/>
                </a:schemeClr>
              </a:gs>
              <a:gs pos="100000">
                <a:schemeClr val="accent1"/>
              </a:gs>
            </a:gsLst>
            <a:lin ang="2700000" scaled="1"/>
          </a:gradFill>
          <a:ln w="9525" algn="ctr">
            <a:miter lim="800000"/>
          </a:ln>
          <a:effectLst/>
          <a:scene3d>
            <a:camera prst="legacyPerspectiveBottom">
              <a:rot lat="18900000" lon="0" rev="0"/>
            </a:camera>
            <a:lightRig rig="legacyNormal4" dir="b"/>
          </a:scene3d>
          <a:sp3d extrusionH="100000" prstMaterial="legacyMatte">
            <a:bevelT w="13500" h="13500" prst="angle"/>
            <a:bevelB w="13500" h="13500" prst="angle"/>
            <a:extrusionClr>
              <a:schemeClr val="accent1"/>
            </a:extrusionClr>
          </a:sp3d>
        </p:spPr>
        <p:txBody>
          <a:bodyPr wrap="none" anchor="ctr">
            <a:flatTx/>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7" name="AutoShape 10"/>
          <p:cNvSpPr>
            <a:spLocks noChangeArrowheads="1"/>
          </p:cNvSpPr>
          <p:nvPr/>
        </p:nvSpPr>
        <p:spPr bwMode="gray">
          <a:xfrm>
            <a:off x="1053278" y="2627364"/>
            <a:ext cx="1782000" cy="1269000"/>
          </a:xfrm>
          <a:prstGeom prst="diamond">
            <a:avLst/>
          </a:prstGeom>
          <a:gradFill rotWithShape="1">
            <a:gsLst>
              <a:gs pos="0">
                <a:schemeClr val="accent2">
                  <a:gamma/>
                  <a:shade val="46275"/>
                  <a:invGamma/>
                </a:schemeClr>
              </a:gs>
              <a:gs pos="100000">
                <a:schemeClr val="accent2"/>
              </a:gs>
            </a:gsLst>
            <a:lin ang="2700000" scaled="1"/>
          </a:gradFill>
          <a:ln w="9525" algn="ctr">
            <a:miter lim="800000"/>
          </a:ln>
          <a:effectLst/>
          <a:scene3d>
            <a:camera prst="legacyPerspectiveBottom">
              <a:rot lat="18900000" lon="0" rev="0"/>
            </a:camera>
            <a:lightRig rig="legacyNormal4" dir="b"/>
          </a:scene3d>
          <a:sp3d extrusionH="100000" prstMaterial="legacyMatte">
            <a:bevelT w="13500" h="13500" prst="angle"/>
            <a:bevelB w="13500" h="13500" prst="angle"/>
            <a:extrusionClr>
              <a:schemeClr val="accent2"/>
            </a:extrusionClr>
          </a:sp3d>
        </p:spPr>
        <p:txBody>
          <a:bodyPr wrap="none" anchor="ctr">
            <a:flatTx/>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9" name="AutoShape 12"/>
          <p:cNvSpPr>
            <a:spLocks noChangeArrowheads="1"/>
          </p:cNvSpPr>
          <p:nvPr/>
        </p:nvSpPr>
        <p:spPr bwMode="gray">
          <a:xfrm>
            <a:off x="1026284" y="2043280"/>
            <a:ext cx="1836000" cy="1295999"/>
          </a:xfrm>
          <a:prstGeom prst="diamond">
            <a:avLst/>
          </a:prstGeom>
          <a:gradFill rotWithShape="1">
            <a:gsLst>
              <a:gs pos="0">
                <a:schemeClr val="accent1"/>
              </a:gs>
              <a:gs pos="100000">
                <a:schemeClr val="accent1">
                  <a:gamma/>
                  <a:shade val="46275"/>
                  <a:invGamma/>
                </a:schemeClr>
              </a:gs>
            </a:gsLst>
            <a:lin ang="2700000" scaled="1"/>
          </a:gradFill>
          <a:ln w="9525" algn="ctr">
            <a:miter lim="800000"/>
          </a:ln>
          <a:effectLst/>
          <a:scene3d>
            <a:camera prst="legacyPerspectiveBottom">
              <a:rot lat="18600000" lon="0" rev="0"/>
            </a:camera>
            <a:lightRig rig="legacyNormal4" dir="b"/>
          </a:scene3d>
          <a:sp3d extrusionH="100000" prstMaterial="legacyMatte">
            <a:bevelT w="13500" h="13500" prst="angle"/>
            <a:bevelB w="13500" h="13500" prst="angle"/>
            <a:extrusionClr>
              <a:schemeClr val="accent1"/>
            </a:extrusionClr>
          </a:sp3d>
        </p:spPr>
        <p:txBody>
          <a:bodyPr wrap="none" anchor="ctr">
            <a:flatTx/>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30" name="Freeform 13"/>
          <p:cNvSpPr/>
          <p:nvPr/>
        </p:nvSpPr>
        <p:spPr bwMode="gray">
          <a:xfrm>
            <a:off x="976859" y="2403410"/>
            <a:ext cx="1891185" cy="594000"/>
          </a:xfrm>
          <a:custGeom>
            <a:avLst/>
            <a:gdLst>
              <a:gd name="T0" fmla="*/ 952500 w 1203"/>
              <a:gd name="T1" fmla="*/ 0 h 491"/>
              <a:gd name="T2" fmla="*/ 0 w 1203"/>
              <a:gd name="T3" fmla="*/ 371475 h 491"/>
              <a:gd name="T4" fmla="*/ 950912 w 1203"/>
              <a:gd name="T5" fmla="*/ 779463 h 491"/>
              <a:gd name="T6" fmla="*/ 1909762 w 1203"/>
              <a:gd name="T7" fmla="*/ 366713 h 491"/>
              <a:gd name="T8" fmla="*/ 952500 w 1203"/>
              <a:gd name="T9" fmla="*/ 0 h 491"/>
              <a:gd name="T10" fmla="*/ 0 60000 65536"/>
              <a:gd name="T11" fmla="*/ 0 60000 65536"/>
              <a:gd name="T12" fmla="*/ 0 60000 65536"/>
              <a:gd name="T13" fmla="*/ 0 60000 65536"/>
              <a:gd name="T14" fmla="*/ 0 60000 65536"/>
              <a:gd name="T15" fmla="*/ 0 w 1203"/>
              <a:gd name="T16" fmla="*/ 0 h 491"/>
              <a:gd name="T17" fmla="*/ 1203 w 1203"/>
              <a:gd name="T18" fmla="*/ 491 h 491"/>
            </a:gdLst>
            <a:ahLst/>
            <a:cxnLst>
              <a:cxn ang="T10">
                <a:pos x="T0" y="T1"/>
              </a:cxn>
              <a:cxn ang="T11">
                <a:pos x="T2" y="T3"/>
              </a:cxn>
              <a:cxn ang="T12">
                <a:pos x="T4" y="T5"/>
              </a:cxn>
              <a:cxn ang="T13">
                <a:pos x="T6" y="T7"/>
              </a:cxn>
              <a:cxn ang="T14">
                <a:pos x="T8" y="T9"/>
              </a:cxn>
            </a:cxnLst>
            <a:rect l="T15" t="T16" r="T17" b="T18"/>
            <a:pathLst>
              <a:path w="1203" h="491">
                <a:moveTo>
                  <a:pt x="600" y="0"/>
                </a:moveTo>
                <a:lnTo>
                  <a:pt x="0" y="234"/>
                </a:lnTo>
                <a:lnTo>
                  <a:pt x="599" y="491"/>
                </a:lnTo>
                <a:lnTo>
                  <a:pt x="1203" y="231"/>
                </a:lnTo>
                <a:lnTo>
                  <a:pt x="600" y="0"/>
                </a:lnTo>
                <a:close/>
              </a:path>
            </a:pathLst>
          </a:custGeom>
          <a:noFill/>
          <a:ln w="9525">
            <a:solidFill>
              <a:srgbClr val="F8F8F8"/>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31" name="Rectangle 14"/>
          <p:cNvSpPr>
            <a:spLocks noChangeArrowheads="1"/>
          </p:cNvSpPr>
          <p:nvPr/>
        </p:nvSpPr>
        <p:spPr bwMode="white">
          <a:xfrm>
            <a:off x="1233896" y="5098055"/>
            <a:ext cx="14020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推广先进适用节水</a:t>
            </a:r>
            <a:endParaRPr kumimoji="0" lang="en-US"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和水环境治理技术</a:t>
            </a:r>
            <a:endParaRPr kumimoji="0" lang="zh-CN" altLang="en-US" sz="12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2" name="Rectangle 15"/>
          <p:cNvSpPr>
            <a:spLocks noChangeArrowheads="1"/>
          </p:cNvSpPr>
          <p:nvPr/>
        </p:nvSpPr>
        <p:spPr bwMode="white">
          <a:xfrm>
            <a:off x="1387082" y="4401489"/>
            <a:ext cx="109728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特殊用水管理</a:t>
            </a:r>
            <a:endParaRPr kumimoji="0" lang="en-US"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3" name="Rectangle 16"/>
          <p:cNvSpPr>
            <a:spLocks noChangeArrowheads="1"/>
          </p:cNvSpPr>
          <p:nvPr/>
        </p:nvSpPr>
        <p:spPr bwMode="white">
          <a:xfrm>
            <a:off x="1387082" y="3841848"/>
            <a:ext cx="109728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用水水价管理</a:t>
            </a:r>
            <a:endParaRPr kumimoji="0" lang="en-US"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4" name="Rectangle 17"/>
          <p:cNvSpPr>
            <a:spLocks noChangeArrowheads="1"/>
          </p:cNvSpPr>
          <p:nvPr/>
        </p:nvSpPr>
        <p:spPr bwMode="white">
          <a:xfrm>
            <a:off x="1310879" y="3157116"/>
            <a:ext cx="124968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取用水许可管理</a:t>
            </a:r>
            <a:endPar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135" name="Rectangle 18"/>
          <p:cNvSpPr>
            <a:spLocks noChangeArrowheads="1"/>
          </p:cNvSpPr>
          <p:nvPr/>
        </p:nvSpPr>
        <p:spPr bwMode="white">
          <a:xfrm>
            <a:off x="1387082" y="2575705"/>
            <a:ext cx="1097280" cy="27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用水定额管理</a:t>
            </a:r>
            <a:endParaRPr kumimoji="0" lang="en-US" altLang="zh-CN" sz="1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7" name="Rectangle 21"/>
          <p:cNvSpPr>
            <a:spLocks noChangeArrowheads="1"/>
          </p:cNvSpPr>
          <p:nvPr/>
        </p:nvSpPr>
        <p:spPr bwMode="auto">
          <a:xfrm>
            <a:off x="3143384" y="3128009"/>
            <a:ext cx="4405367" cy="64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0" fontAlgn="auto" latinLnBrk="0" hangingPunct="0">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637052"/>
                </a:solidFill>
                <a:effectLst/>
                <a:uLnTx/>
                <a:uFillTx/>
                <a:latin typeface="微软雅黑" panose="020B0503020204020204" pitchFamily="34" charset="-122"/>
                <a:ea typeface="微软雅黑" panose="020B0503020204020204" pitchFamily="34" charset="-122"/>
                <a:cs typeface="+mn-cs"/>
              </a:rPr>
              <a:t>新的用水定额出台后，相关用水单位取水都必须重新申请用水许可后方能取用水。</a:t>
            </a:r>
            <a:endParaRPr kumimoji="0" lang="zh-CN" altLang="en-US" sz="1050" b="0" i="0" u="none" strike="noStrike" kern="1200" cap="none" spc="0" normalizeH="0" baseline="0" noProof="0" dirty="0">
              <a:ln>
                <a:noFill/>
              </a:ln>
              <a:solidFill>
                <a:srgbClr val="637052"/>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0" fontAlgn="auto" latinLnBrk="0" hangingPunct="0">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srgbClr val="637052"/>
              </a:solidFill>
              <a:effectLst/>
              <a:uLnTx/>
              <a:uFillTx/>
              <a:latin typeface="Arial" panose="020B0604020202020204" pitchFamily="34" charset="0"/>
              <a:ea typeface="宋体" panose="02010600030101010101" pitchFamily="2" charset="-122"/>
              <a:cs typeface="+mn-cs"/>
            </a:endParaRPr>
          </a:p>
        </p:txBody>
      </p:sp>
      <p:sp>
        <p:nvSpPr>
          <p:cNvPr id="138" name="Rectangle 22"/>
          <p:cNvSpPr>
            <a:spLocks noChangeArrowheads="1"/>
          </p:cNvSpPr>
          <p:nvPr/>
        </p:nvSpPr>
        <p:spPr bwMode="auto">
          <a:xfrm>
            <a:off x="3143384" y="3733949"/>
            <a:ext cx="4405367" cy="540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0" fontAlgn="auto" latinLnBrk="0" hangingPunct="0">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637052"/>
                </a:solidFill>
                <a:effectLst/>
                <a:uLnTx/>
                <a:uFillTx/>
                <a:latin typeface="微软雅黑" panose="020B0503020204020204" pitchFamily="34" charset="-122"/>
                <a:ea typeface="微软雅黑" panose="020B0503020204020204" pitchFamily="34" charset="-122"/>
                <a:cs typeface="+mn-cs"/>
              </a:rPr>
              <a:t>在新用水定额范围内采用原水价付费，超出新用水定额部分，按照多级累进方式支付水资源费</a:t>
            </a:r>
            <a:r>
              <a:rPr kumimoji="0" lang="zh-CN" altLang="en-US" sz="1200" b="0" i="0" u="none" strike="noStrike" kern="1200" cap="none" spc="0" normalizeH="0" baseline="0" noProof="0" dirty="0">
                <a:ln>
                  <a:noFill/>
                </a:ln>
                <a:solidFill>
                  <a:srgbClr val="637052"/>
                </a:solidFill>
                <a:effectLst/>
                <a:uLnTx/>
                <a:uFillTx/>
                <a:latin typeface="微软雅黑" panose="020B0503020204020204" pitchFamily="34" charset="-122"/>
                <a:ea typeface="微软雅黑" panose="020B0503020204020204" pitchFamily="34" charset="-122"/>
                <a:cs typeface="+mn-cs"/>
              </a:rPr>
              <a:t>。</a:t>
            </a:r>
            <a:endParaRPr kumimoji="0" lang="zh-CN" altLang="en-US" sz="1200" b="0" i="0" u="none" strike="noStrike" kern="1200" cap="none" spc="0" normalizeH="0" baseline="0" noProof="0" dirty="0">
              <a:ln>
                <a:noFill/>
              </a:ln>
              <a:solidFill>
                <a:srgbClr val="637052"/>
              </a:solidFill>
              <a:effectLst/>
              <a:uLnTx/>
              <a:uFillTx/>
              <a:latin typeface="微软雅黑" panose="020B0503020204020204" pitchFamily="34" charset="-122"/>
              <a:ea typeface="微软雅黑" panose="020B0503020204020204" pitchFamily="34" charset="-122"/>
              <a:cs typeface="+mn-cs"/>
            </a:endParaRPr>
          </a:p>
        </p:txBody>
      </p:sp>
      <p:sp>
        <p:nvSpPr>
          <p:cNvPr id="139" name="Rectangle 23"/>
          <p:cNvSpPr>
            <a:spLocks noChangeArrowheads="1"/>
          </p:cNvSpPr>
          <p:nvPr/>
        </p:nvSpPr>
        <p:spPr bwMode="auto">
          <a:xfrm>
            <a:off x="3143383" y="4292690"/>
            <a:ext cx="4436234" cy="64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0" fontAlgn="auto" latinLnBrk="0" hangingPunct="0">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637052"/>
                </a:solidFill>
                <a:effectLst/>
                <a:uLnTx/>
                <a:uFillTx/>
                <a:latin typeface="微软雅黑" panose="020B0503020204020204" pitchFamily="34" charset="-122"/>
                <a:ea typeface="微软雅黑" panose="020B0503020204020204" pitchFamily="34" charset="-122"/>
                <a:cs typeface="+mn-cs"/>
              </a:rPr>
              <a:t>对以水为主要生产要素的行业实行特殊用水管理大幅提高水资源的价格，限制该行业的发展。</a:t>
            </a:r>
            <a:endParaRPr kumimoji="0" lang="zh-CN" altLang="en-US" sz="1050" b="0" i="0" u="none" strike="noStrike" kern="1200" cap="none" spc="0" normalizeH="0" baseline="0" noProof="0" dirty="0">
              <a:ln>
                <a:noFill/>
              </a:ln>
              <a:solidFill>
                <a:srgbClr val="637052"/>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0" fontAlgn="auto" latinLnBrk="0" hangingPunct="0">
              <a:lnSpc>
                <a:spcPct val="10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srgbClr val="637052"/>
              </a:solidFill>
              <a:effectLst/>
              <a:uLnTx/>
              <a:uFillTx/>
              <a:latin typeface="Arial" panose="020B0604020202020204" pitchFamily="34" charset="0"/>
              <a:ea typeface="宋体" panose="02010600030101010101" pitchFamily="2" charset="-122"/>
              <a:cs typeface="+mn-cs"/>
            </a:endParaRPr>
          </a:p>
        </p:txBody>
      </p:sp>
      <p:sp>
        <p:nvSpPr>
          <p:cNvPr id="140" name="Rectangle 24"/>
          <p:cNvSpPr>
            <a:spLocks noChangeArrowheads="1"/>
          </p:cNvSpPr>
          <p:nvPr/>
        </p:nvSpPr>
        <p:spPr bwMode="auto">
          <a:xfrm>
            <a:off x="3143384" y="4858626"/>
            <a:ext cx="4446626"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0" fontAlgn="auto" latinLnBrk="0" hangingPunct="0">
              <a:lnSpc>
                <a:spcPct val="12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637052"/>
                </a:solidFill>
                <a:effectLst/>
                <a:uLnTx/>
                <a:uFillTx/>
                <a:latin typeface="微软雅黑" panose="020B0503020204020204" pitchFamily="34" charset="-122"/>
                <a:ea typeface="微软雅黑" panose="020B0503020204020204" pitchFamily="34" charset="-122"/>
                <a:cs typeface="+mn-cs"/>
              </a:rPr>
              <a:t>采用政府购买节水与水环境治理效果服务，服务商只有采用有效、适用、可靠及性价比高的技术实施合同节水项目，才能够获得很好的收益，从而建立了促进新技术迅速推广应用的良性机制。</a:t>
            </a:r>
            <a:endParaRPr kumimoji="0" lang="zh-CN" altLang="en-US" sz="1050" b="0" i="0" u="none" strike="noStrike" kern="1200" cap="none" spc="0" normalizeH="0" baseline="0" noProof="0" dirty="0">
              <a:ln>
                <a:noFill/>
              </a:ln>
              <a:solidFill>
                <a:srgbClr val="637052"/>
              </a:solidFill>
              <a:effectLst/>
              <a:uLnTx/>
              <a:uFillTx/>
              <a:latin typeface="微软雅黑" panose="020B0503020204020204" pitchFamily="34" charset="-122"/>
              <a:ea typeface="微软雅黑" panose="020B0503020204020204" pitchFamily="34" charset="-122"/>
              <a:cs typeface="+mn-cs"/>
            </a:endParaRPr>
          </a:p>
          <a:p>
            <a:pPr marL="0" marR="0" lvl="0" indent="0" algn="l" defTabSz="457200" rtl="0" eaLnBrk="0" fontAlgn="auto" latinLnBrk="0" hangingPunct="0">
              <a:lnSpc>
                <a:spcPct val="120000"/>
              </a:lnSpc>
              <a:spcBef>
                <a:spcPts val="0"/>
              </a:spcBef>
              <a:spcAft>
                <a:spcPts val="0"/>
              </a:spcAft>
              <a:buClrTx/>
              <a:buSzTx/>
              <a:buFontTx/>
              <a:buNone/>
              <a:defRPr/>
            </a:pPr>
            <a:endParaRPr kumimoji="0" lang="en-US" altLang="zh-CN" sz="900" b="0" i="0" u="none" strike="noStrike" kern="1200" cap="none" spc="0" normalizeH="0" baseline="0" noProof="0" dirty="0">
              <a:ln>
                <a:noFill/>
              </a:ln>
              <a:solidFill>
                <a:srgbClr val="637052"/>
              </a:solidFill>
              <a:effectLst/>
              <a:uLnTx/>
              <a:uFillTx/>
              <a:latin typeface="Arial" panose="020B0604020202020204" pitchFamily="34" charset="0"/>
              <a:ea typeface="宋体" panose="02010600030101010101" pitchFamily="2" charset="-122"/>
              <a:cs typeface="+mn-cs"/>
            </a:endParaRPr>
          </a:p>
        </p:txBody>
      </p:sp>
      <p:sp>
        <p:nvSpPr>
          <p:cNvPr id="141" name="Rectangle 21"/>
          <p:cNvSpPr>
            <a:spLocks noChangeArrowheads="1"/>
          </p:cNvSpPr>
          <p:nvPr/>
        </p:nvSpPr>
        <p:spPr bwMode="auto">
          <a:xfrm>
            <a:off x="3143383" y="2472311"/>
            <a:ext cx="4446625" cy="51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457200" rtl="0" eaLnBrk="0" fontAlgn="auto" latinLnBrk="0" hangingPunct="0">
              <a:lnSpc>
                <a:spcPct val="130000"/>
              </a:lnSpc>
              <a:spcBef>
                <a:spcPts val="0"/>
              </a:spcBef>
              <a:spcAft>
                <a:spcPts val="0"/>
              </a:spcAft>
              <a:buClrTx/>
              <a:buSzTx/>
              <a:buFontTx/>
              <a:buNone/>
              <a:defRPr/>
            </a:pPr>
            <a:r>
              <a:rPr kumimoji="0" lang="zh-CN" altLang="en-US" sz="1050" b="0" i="0" u="none" strike="noStrike" kern="1200" cap="none" spc="0" normalizeH="0" baseline="0" noProof="0" dirty="0">
                <a:ln>
                  <a:noFill/>
                </a:ln>
                <a:solidFill>
                  <a:srgbClr val="637052"/>
                </a:solidFill>
                <a:effectLst/>
                <a:uLnTx/>
                <a:uFillTx/>
                <a:latin typeface="微软雅黑" panose="020B0503020204020204" pitchFamily="34" charset="-122"/>
                <a:ea typeface="微软雅黑" panose="020B0503020204020204" pitchFamily="34" charset="-122"/>
                <a:cs typeface="+mn-cs"/>
              </a:rPr>
              <a:t>国家要根据用水行业节水新技术发展程度及时修订用水定额。新旧定额之差作为节水总量计算参考。</a:t>
            </a:r>
            <a:endParaRPr kumimoji="0" lang="zh-CN" altLang="en-US" sz="1050" b="0" i="0" u="none" strike="noStrike" kern="1200" cap="none" spc="0" normalizeH="0" baseline="0" noProof="0" dirty="0">
              <a:ln>
                <a:noFill/>
              </a:ln>
              <a:solidFill>
                <a:srgbClr val="637052"/>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p:cNvSpPr txBox="1"/>
          <p:nvPr/>
        </p:nvSpPr>
        <p:spPr>
          <a:xfrm>
            <a:off x="733876" y="1043296"/>
            <a:ext cx="4958080" cy="66929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合同节水管理与现有水资源管理手段有机结合</a:t>
            </a:r>
            <a:endParaRPr kumimoji="0" lang="zh-CN" altLang="en-US"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75"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47803" y="1021642"/>
            <a:ext cx="5303615" cy="380365"/>
          </a:xfrm>
          <a:prstGeom prst="rect">
            <a:avLst/>
          </a:prstGeom>
          <a:noFill/>
        </p:spPr>
        <p:txBody>
          <a:bodyPr wrap="square" rtlCol="0">
            <a:spAutoFit/>
          </a:bodyPr>
          <a:lstStyle/>
          <a:p>
            <a:pPr>
              <a:defRPr/>
            </a:pPr>
            <a:r>
              <a:rPr lang="zh-CN" altLang="en-US" sz="1875"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合同节水管理模式的优势作用</a:t>
            </a:r>
            <a:endParaRPr lang="zh-CN" altLang="en-US" sz="1875" b="1" dirty="0">
              <a:solidFill>
                <a:srgbClr val="FF0000"/>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28" name="TextBox 1"/>
          <p:cNvSpPr>
            <a:spLocks noChangeArrowheads="1"/>
          </p:cNvSpPr>
          <p:nvPr/>
        </p:nvSpPr>
        <p:spPr bwMode="auto">
          <a:xfrm>
            <a:off x="1669380" y="2098844"/>
            <a:ext cx="1448232"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350" b="1" dirty="0">
                <a:solidFill>
                  <a:srgbClr val="004F87"/>
                </a:solidFill>
                <a:latin typeface="微软雅黑" panose="020B0503020204020204" pitchFamily="34" charset="-122"/>
                <a:ea typeface="微软雅黑" panose="020B0503020204020204" pitchFamily="34" charset="-122"/>
                <a:sym typeface="微软雅黑" panose="020B0503020204020204" pitchFamily="34" charset="-122"/>
              </a:rPr>
              <a:t>工程建设模式</a:t>
            </a:r>
            <a:endParaRPr lang="zh-CN" altLang="en-US" sz="1350" b="1" dirty="0">
              <a:solidFill>
                <a:srgbClr val="004F8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31"/>
          <p:cNvSpPr>
            <a:spLocks noChangeArrowheads="1"/>
          </p:cNvSpPr>
          <p:nvPr/>
        </p:nvSpPr>
        <p:spPr bwMode="auto">
          <a:xfrm>
            <a:off x="5179688" y="2071013"/>
            <a:ext cx="1971026" cy="299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350" b="1" dirty="0">
                <a:solidFill>
                  <a:srgbClr val="004F87"/>
                </a:solidFill>
                <a:latin typeface="微软雅黑" panose="020B0503020204020204" pitchFamily="34" charset="-122"/>
                <a:ea typeface="微软雅黑" panose="020B0503020204020204" pitchFamily="34" charset="-122"/>
                <a:sym typeface="微软雅黑" panose="020B0503020204020204" pitchFamily="34" charset="-122"/>
              </a:rPr>
              <a:t>合同节水管理模式</a:t>
            </a:r>
            <a:endParaRPr lang="zh-CN" altLang="en-US" sz="1350" b="1" dirty="0">
              <a:solidFill>
                <a:srgbClr val="004F87"/>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AutoShape 14"/>
          <p:cNvSpPr>
            <a:spLocks noChangeArrowheads="1"/>
          </p:cNvSpPr>
          <p:nvPr/>
        </p:nvSpPr>
        <p:spPr bwMode="auto">
          <a:xfrm>
            <a:off x="1354931" y="2616994"/>
            <a:ext cx="2160000" cy="810000"/>
          </a:xfrm>
          <a:prstGeom prst="roundRect">
            <a:avLst>
              <a:gd name="adj" fmla="val 11917"/>
            </a:avLst>
          </a:prstGeom>
          <a:gradFill rotWithShape="1">
            <a:gsLst>
              <a:gs pos="0">
                <a:srgbClr val="009999"/>
              </a:gs>
              <a:gs pos="100000">
                <a:srgbClr val="006969"/>
              </a:gs>
            </a:gsLst>
            <a:lin ang="5400000" scaled="1"/>
          </a:gradFill>
          <a:ln w="25400">
            <a:solidFill>
              <a:srgbClr val="FFFFFF"/>
            </a:solidFill>
            <a:beve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9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1" name="Freeform 15"/>
          <p:cNvSpPr>
            <a:spLocks noChangeArrowheads="1"/>
          </p:cNvSpPr>
          <p:nvPr/>
        </p:nvSpPr>
        <p:spPr bwMode="auto">
          <a:xfrm>
            <a:off x="1455143" y="2698552"/>
            <a:ext cx="897542" cy="348791"/>
          </a:xfrm>
          <a:custGeom>
            <a:avLst/>
            <a:gdLst>
              <a:gd name="T0" fmla="*/ 0 w 596"/>
              <a:gd name="T1" fmla="*/ 0 h 598"/>
              <a:gd name="T2" fmla="*/ 0 w 596"/>
              <a:gd name="T3" fmla="*/ 0 h 598"/>
              <a:gd name="T4" fmla="*/ 0 w 596"/>
              <a:gd name="T5" fmla="*/ 0 h 598"/>
              <a:gd name="T6" fmla="*/ 0 w 596"/>
              <a:gd name="T7" fmla="*/ 0 h 598"/>
              <a:gd name="T8" fmla="*/ 0 w 596"/>
              <a:gd name="T9" fmla="*/ 0 h 598"/>
              <a:gd name="T10" fmla="*/ 0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85CFCF"/>
              </a:gs>
              <a:gs pos="50000">
                <a:srgbClr val="009999"/>
              </a:gs>
              <a:gs pos="100000">
                <a:srgbClr val="85CFCF"/>
              </a:gs>
            </a:gsLst>
            <a:lin ang="2700000" scaled="1"/>
          </a:gradFill>
          <a:ln>
            <a:noFill/>
          </a:ln>
          <a:extLst>
            <a:ext uri="{91240B29-F687-4F45-9708-019B960494DF}">
              <a14:hiddenLine xmlns:a14="http://schemas.microsoft.com/office/drawing/2010/main" w="0">
                <a:solidFill>
                  <a:srgbClr val="000000"/>
                </a:solidFill>
                <a:bevel/>
              </a14:hiddenLine>
            </a:ext>
          </a:extLst>
        </p:spPr>
        <p:txBody>
          <a:bodyPr/>
          <a:lstStyle/>
          <a:p>
            <a:endParaRPr lang="zh-CN" altLang="en-US" sz="1350"/>
          </a:p>
        </p:txBody>
      </p:sp>
      <p:sp>
        <p:nvSpPr>
          <p:cNvPr id="59" name="Rectangle 17"/>
          <p:cNvSpPr>
            <a:spLocks noChangeArrowheads="1"/>
          </p:cNvSpPr>
          <p:nvPr/>
        </p:nvSpPr>
        <p:spPr bwMode="auto">
          <a:xfrm>
            <a:off x="1599903" y="2756395"/>
            <a:ext cx="1829096"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政府投资建设</a:t>
            </a:r>
            <a:endParaRPr lang="en-US" altLang="zh-CN"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pPr>
            <a:r>
              <a:rPr lang="zh-CN" altLang="en-US"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节水或水环境治理工程项目 </a:t>
            </a:r>
            <a:endParaRPr lang="en-US" altLang="zh-CN"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AutoShape 14"/>
          <p:cNvSpPr>
            <a:spLocks noChangeArrowheads="1"/>
          </p:cNvSpPr>
          <p:nvPr/>
        </p:nvSpPr>
        <p:spPr bwMode="auto">
          <a:xfrm>
            <a:off x="1394222" y="3545681"/>
            <a:ext cx="2160000" cy="810000"/>
          </a:xfrm>
          <a:prstGeom prst="roundRect">
            <a:avLst>
              <a:gd name="adj" fmla="val 11917"/>
            </a:avLst>
          </a:prstGeom>
          <a:gradFill rotWithShape="1">
            <a:gsLst>
              <a:gs pos="0">
                <a:srgbClr val="009999"/>
              </a:gs>
              <a:gs pos="100000">
                <a:srgbClr val="006969"/>
              </a:gs>
            </a:gsLst>
            <a:lin ang="5400000" scaled="1"/>
          </a:gradFill>
          <a:ln w="25400">
            <a:solidFill>
              <a:srgbClr val="FFFFFF"/>
            </a:solidFill>
            <a:beve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9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6" name="Freeform 15"/>
          <p:cNvSpPr>
            <a:spLocks noChangeArrowheads="1"/>
          </p:cNvSpPr>
          <p:nvPr/>
        </p:nvSpPr>
        <p:spPr bwMode="auto">
          <a:xfrm>
            <a:off x="1505037" y="3593592"/>
            <a:ext cx="877991" cy="370389"/>
          </a:xfrm>
          <a:custGeom>
            <a:avLst/>
            <a:gdLst>
              <a:gd name="T0" fmla="*/ 0 w 596"/>
              <a:gd name="T1" fmla="*/ 0 h 598"/>
              <a:gd name="T2" fmla="*/ 0 w 596"/>
              <a:gd name="T3" fmla="*/ 0 h 598"/>
              <a:gd name="T4" fmla="*/ 0 w 596"/>
              <a:gd name="T5" fmla="*/ 0 h 598"/>
              <a:gd name="T6" fmla="*/ 0 w 596"/>
              <a:gd name="T7" fmla="*/ 0 h 598"/>
              <a:gd name="T8" fmla="*/ 0 w 596"/>
              <a:gd name="T9" fmla="*/ 0 h 598"/>
              <a:gd name="T10" fmla="*/ 0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85CFCF"/>
              </a:gs>
              <a:gs pos="50000">
                <a:srgbClr val="009999"/>
              </a:gs>
              <a:gs pos="100000">
                <a:srgbClr val="85CFCF"/>
              </a:gs>
            </a:gsLst>
            <a:lin ang="2700000" scaled="1"/>
          </a:gradFill>
          <a:ln>
            <a:noFill/>
          </a:ln>
          <a:extLst>
            <a:ext uri="{91240B29-F687-4F45-9708-019B960494DF}">
              <a14:hiddenLine xmlns:a14="http://schemas.microsoft.com/office/drawing/2010/main" w="0">
                <a:solidFill>
                  <a:srgbClr val="000000"/>
                </a:solidFill>
                <a:bevel/>
              </a14:hiddenLine>
            </a:ext>
          </a:extLst>
        </p:spPr>
        <p:txBody>
          <a:bodyPr/>
          <a:lstStyle/>
          <a:p>
            <a:endParaRPr lang="zh-CN" altLang="en-US" sz="1350"/>
          </a:p>
        </p:txBody>
      </p:sp>
      <p:sp>
        <p:nvSpPr>
          <p:cNvPr id="64" name="Rectangle 17"/>
          <p:cNvSpPr>
            <a:spLocks noChangeArrowheads="1"/>
          </p:cNvSpPr>
          <p:nvPr/>
        </p:nvSpPr>
        <p:spPr bwMode="auto">
          <a:xfrm>
            <a:off x="1618881" y="3820771"/>
            <a:ext cx="1791139"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基层水利部门管理节水工程</a:t>
            </a:r>
            <a:endParaRPr lang="zh-CN" altLang="en-US"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pPr>
            <a:endParaRPr lang="zh-CN" altLang="en-US"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AutoShape 11"/>
          <p:cNvSpPr>
            <a:spLocks noChangeArrowheads="1"/>
          </p:cNvSpPr>
          <p:nvPr/>
        </p:nvSpPr>
        <p:spPr bwMode="auto">
          <a:xfrm>
            <a:off x="1418034" y="4493419"/>
            <a:ext cx="2160000" cy="810000"/>
          </a:xfrm>
          <a:prstGeom prst="roundRect">
            <a:avLst>
              <a:gd name="adj" fmla="val 11917"/>
            </a:avLst>
          </a:prstGeom>
          <a:gradFill rotWithShape="1">
            <a:gsLst>
              <a:gs pos="0">
                <a:srgbClr val="333399"/>
              </a:gs>
              <a:gs pos="100000">
                <a:srgbClr val="232369"/>
              </a:gs>
            </a:gsLst>
            <a:lin ang="5400000" scaled="1"/>
          </a:gradFill>
          <a:ln w="25400">
            <a:solidFill>
              <a:srgbClr val="FFFFFF"/>
            </a:solidFill>
            <a:beve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9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1" name="Freeform 12"/>
          <p:cNvSpPr>
            <a:spLocks noChangeArrowheads="1"/>
          </p:cNvSpPr>
          <p:nvPr/>
        </p:nvSpPr>
        <p:spPr bwMode="auto">
          <a:xfrm>
            <a:off x="1527354" y="4543319"/>
            <a:ext cx="866142" cy="385763"/>
          </a:xfrm>
          <a:custGeom>
            <a:avLst/>
            <a:gdLst>
              <a:gd name="T0" fmla="*/ 0 w 596"/>
              <a:gd name="T1" fmla="*/ 0 h 598"/>
              <a:gd name="T2" fmla="*/ 0 w 596"/>
              <a:gd name="T3" fmla="*/ 0 h 598"/>
              <a:gd name="T4" fmla="*/ 0 w 596"/>
              <a:gd name="T5" fmla="*/ 0 h 598"/>
              <a:gd name="T6" fmla="*/ 0 w 596"/>
              <a:gd name="T7" fmla="*/ 0 h 598"/>
              <a:gd name="T8" fmla="*/ 0 w 596"/>
              <a:gd name="T9" fmla="*/ 0 h 598"/>
              <a:gd name="T10" fmla="*/ 0 w 596"/>
              <a:gd name="T11" fmla="*/ 0 h 598"/>
              <a:gd name="T12" fmla="*/ 0 60000 65536"/>
              <a:gd name="T13" fmla="*/ 0 60000 65536"/>
              <a:gd name="T14" fmla="*/ 0 60000 65536"/>
              <a:gd name="T15" fmla="*/ 0 60000 65536"/>
              <a:gd name="T16" fmla="*/ 0 60000 65536"/>
              <a:gd name="T17" fmla="*/ 0 60000 65536"/>
              <a:gd name="T18" fmla="*/ 0 w 596"/>
              <a:gd name="T19" fmla="*/ 0 h 598"/>
              <a:gd name="T20" fmla="*/ 596 w 596"/>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D9DCF"/>
              </a:gs>
              <a:gs pos="50000">
                <a:srgbClr val="333399"/>
              </a:gs>
              <a:gs pos="100000">
                <a:srgbClr val="9D9DCF"/>
              </a:gs>
            </a:gsLst>
            <a:lin ang="2700000" scaled="1"/>
          </a:gradFill>
          <a:ln>
            <a:noFill/>
          </a:ln>
          <a:extLst>
            <a:ext uri="{91240B29-F687-4F45-9708-019B960494DF}">
              <a14:hiddenLine xmlns:a14="http://schemas.microsoft.com/office/drawing/2010/main" w="0">
                <a:solidFill>
                  <a:srgbClr val="000000"/>
                </a:solidFill>
                <a:bevel/>
              </a14:hiddenLine>
            </a:ext>
          </a:extLst>
        </p:spPr>
        <p:txBody>
          <a:bodyPr/>
          <a:lstStyle/>
          <a:p>
            <a:endParaRPr lang="zh-CN" altLang="en-US" sz="1350"/>
          </a:p>
        </p:txBody>
      </p:sp>
      <p:sp>
        <p:nvSpPr>
          <p:cNvPr id="69" name="Rectangle 16"/>
          <p:cNvSpPr>
            <a:spLocks noChangeArrowheads="1"/>
          </p:cNvSpPr>
          <p:nvPr/>
        </p:nvSpPr>
        <p:spPr bwMode="auto">
          <a:xfrm>
            <a:off x="1651685" y="4618466"/>
            <a:ext cx="1427530" cy="72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运行管理经费不足</a:t>
            </a:r>
            <a:endParaRPr lang="en-US" altLang="zh-CN"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pPr>
            <a:r>
              <a:rPr lang="zh-CN" altLang="en-US"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管理效率较低</a:t>
            </a:r>
            <a:endParaRPr lang="en-US" altLang="zh-CN"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pPr>
            <a:r>
              <a:rPr lang="zh-CN" altLang="en-US"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节水效果不确定</a:t>
            </a:r>
            <a:endParaRPr lang="en-US" altLang="zh-CN"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AutoShape 7"/>
          <p:cNvSpPr>
            <a:spLocks noChangeArrowheads="1"/>
          </p:cNvSpPr>
          <p:nvPr/>
        </p:nvSpPr>
        <p:spPr bwMode="auto">
          <a:xfrm>
            <a:off x="4869872" y="2616994"/>
            <a:ext cx="2160000" cy="810000"/>
          </a:xfrm>
          <a:prstGeom prst="roundRect">
            <a:avLst>
              <a:gd name="adj" fmla="val 11917"/>
            </a:avLst>
          </a:prstGeom>
          <a:gradFill rotWithShape="1">
            <a:gsLst>
              <a:gs pos="0">
                <a:srgbClr val="BBE0E3"/>
              </a:gs>
              <a:gs pos="100000">
                <a:srgbClr val="809A9B"/>
              </a:gs>
            </a:gsLst>
            <a:lin ang="5400000" scaled="1"/>
          </a:gradFill>
          <a:ln w="25400">
            <a:solidFill>
              <a:srgbClr val="FFFFFF"/>
            </a:solidFill>
            <a:beve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9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4" name="Rectangle 17"/>
          <p:cNvSpPr>
            <a:spLocks noChangeArrowheads="1"/>
          </p:cNvSpPr>
          <p:nvPr/>
        </p:nvSpPr>
        <p:spPr bwMode="auto">
          <a:xfrm>
            <a:off x="5184607" y="2759477"/>
            <a:ext cx="1693859" cy="57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政府出资购买节水</a:t>
            </a:r>
            <a:endParaRPr lang="en-US" altLang="zh-CN"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50000"/>
              </a:lnSpc>
            </a:pPr>
            <a:r>
              <a:rPr lang="zh-CN" altLang="en-US"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或水环境治理效果服务 </a:t>
            </a:r>
            <a:endParaRPr lang="en-US" altLang="zh-CN"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AutoShape 7"/>
          <p:cNvSpPr>
            <a:spLocks noChangeArrowheads="1"/>
          </p:cNvSpPr>
          <p:nvPr/>
        </p:nvSpPr>
        <p:spPr bwMode="auto">
          <a:xfrm>
            <a:off x="4869872" y="3593592"/>
            <a:ext cx="2160000" cy="810000"/>
          </a:xfrm>
          <a:prstGeom prst="roundRect">
            <a:avLst>
              <a:gd name="adj" fmla="val 11917"/>
            </a:avLst>
          </a:prstGeom>
          <a:gradFill rotWithShape="1">
            <a:gsLst>
              <a:gs pos="0">
                <a:srgbClr val="BBE0E3"/>
              </a:gs>
              <a:gs pos="100000">
                <a:srgbClr val="809A9B"/>
              </a:gs>
            </a:gsLst>
            <a:lin ang="5400000" scaled="1"/>
          </a:gradFill>
          <a:ln w="25400">
            <a:solidFill>
              <a:srgbClr val="FFFFFF"/>
            </a:solidFill>
            <a:beve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9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7" name="Rectangle 17"/>
          <p:cNvSpPr>
            <a:spLocks noChangeArrowheads="1"/>
          </p:cNvSpPr>
          <p:nvPr/>
        </p:nvSpPr>
        <p:spPr bwMode="auto">
          <a:xfrm>
            <a:off x="5179688" y="3683389"/>
            <a:ext cx="1875836" cy="720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社会资本出资</a:t>
            </a:r>
            <a:endParaRPr lang="en-US" altLang="zh-CN"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pPr>
            <a:r>
              <a:rPr lang="zh-CN" altLang="en-US"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提供节水或水环境治理</a:t>
            </a:r>
            <a:endParaRPr lang="en-US" altLang="zh-CN"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pPr>
            <a:r>
              <a:rPr lang="zh-CN" altLang="en-US"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效果服务 </a:t>
            </a:r>
            <a:endParaRPr lang="en-US" altLang="zh-CN"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AutoShape 7"/>
          <p:cNvSpPr>
            <a:spLocks noChangeArrowheads="1"/>
          </p:cNvSpPr>
          <p:nvPr/>
        </p:nvSpPr>
        <p:spPr bwMode="auto">
          <a:xfrm>
            <a:off x="4869872" y="4555007"/>
            <a:ext cx="2160000" cy="810000"/>
          </a:xfrm>
          <a:prstGeom prst="roundRect">
            <a:avLst>
              <a:gd name="adj" fmla="val 11917"/>
            </a:avLst>
          </a:prstGeom>
          <a:solidFill>
            <a:srgbClr val="00B0F0"/>
          </a:solidFill>
          <a:ln w="25400">
            <a:solidFill>
              <a:srgbClr val="FFFFFF"/>
            </a:solidFill>
            <a:beve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9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0" name="Rectangle 17"/>
          <p:cNvSpPr>
            <a:spLocks noChangeArrowheads="1"/>
          </p:cNvSpPr>
          <p:nvPr/>
        </p:nvSpPr>
        <p:spPr bwMode="auto">
          <a:xfrm>
            <a:off x="5011259" y="4639208"/>
            <a:ext cx="2061890" cy="720090"/>
          </a:xfrm>
          <a:prstGeom prst="rect">
            <a:avLst/>
          </a:prstGeom>
          <a:noFill/>
          <a:ln>
            <a:noFill/>
          </a:ln>
          <a:extLs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采用市场配置资源</a:t>
            </a:r>
            <a:endParaRPr lang="en-US" altLang="zh-CN"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pPr>
            <a:r>
              <a:rPr lang="zh-CN" altLang="en-US"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管理效率高</a:t>
            </a:r>
            <a:endParaRPr lang="en-US" altLang="zh-CN"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eaLnBrk="1" hangingPunct="1">
              <a:lnSpc>
                <a:spcPct val="130000"/>
              </a:lnSpc>
            </a:pPr>
            <a:r>
              <a:rPr lang="zh-CN" altLang="en-US"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按照节水或水环境治理效果收益</a:t>
            </a:r>
            <a:endParaRPr lang="en-US" altLang="zh-CN" sz="105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Freeform 6"/>
          <p:cNvSpPr/>
          <p:nvPr/>
        </p:nvSpPr>
        <p:spPr bwMode="gray">
          <a:xfrm>
            <a:off x="4985607" y="2697991"/>
            <a:ext cx="896400" cy="3483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BE0E3">
                  <a:gamma/>
                  <a:tint val="54510"/>
                  <a:invGamma/>
                </a:srgbClr>
              </a:gs>
              <a:gs pos="50000">
                <a:srgbClr val="BBE0E3">
                  <a:alpha val="0"/>
                </a:srgbClr>
              </a:gs>
              <a:gs pos="100000">
                <a:srgbClr val="BBE0E3">
                  <a:gamma/>
                  <a:tint val="54510"/>
                  <a:invGamma/>
                </a:srgbClr>
              </a:gs>
            </a:gsLst>
            <a:lin ang="2700000" scaled="1"/>
          </a:gradFill>
          <a:ln w="0">
            <a:noFill/>
            <a:prstDash val="solid"/>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84" name="Freeform 6"/>
          <p:cNvSpPr/>
          <p:nvPr/>
        </p:nvSpPr>
        <p:spPr bwMode="gray">
          <a:xfrm>
            <a:off x="5011259" y="3658163"/>
            <a:ext cx="896400" cy="3483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BE0E3">
                  <a:gamma/>
                  <a:tint val="54510"/>
                  <a:invGamma/>
                </a:srgbClr>
              </a:gs>
              <a:gs pos="50000">
                <a:srgbClr val="BBE0E3">
                  <a:alpha val="0"/>
                </a:srgbClr>
              </a:gs>
              <a:gs pos="100000">
                <a:srgbClr val="BBE0E3">
                  <a:gamma/>
                  <a:tint val="54510"/>
                  <a:invGamma/>
                </a:srgbClr>
              </a:gs>
            </a:gsLst>
            <a:lin ang="2700000" scaled="1"/>
          </a:gradFill>
          <a:ln w="0">
            <a:noFill/>
            <a:prstDash val="solid"/>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
        <p:nvSpPr>
          <p:cNvPr id="87" name="Freeform 6"/>
          <p:cNvSpPr/>
          <p:nvPr/>
        </p:nvSpPr>
        <p:spPr bwMode="gray">
          <a:xfrm>
            <a:off x="4987231" y="4619877"/>
            <a:ext cx="896400" cy="34830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BBE0E3">
                  <a:gamma/>
                  <a:tint val="54510"/>
                  <a:invGamma/>
                </a:srgbClr>
              </a:gs>
              <a:gs pos="50000">
                <a:srgbClr val="BBE0E3">
                  <a:alpha val="0"/>
                </a:srgbClr>
              </a:gs>
              <a:gs pos="100000">
                <a:srgbClr val="BBE0E3">
                  <a:gamma/>
                  <a:tint val="54510"/>
                  <a:invGamma/>
                </a:srgbClr>
              </a:gs>
            </a:gsLst>
            <a:lin ang="2700000" scaled="1"/>
          </a:gradFill>
          <a:ln w="0">
            <a:noFill/>
            <a:prstDash val="solid"/>
            <a:round/>
          </a:ln>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350" b="0" i="0" u="none" strike="noStrike" kern="0" cap="none" spc="0" normalizeH="0" baseline="0" noProof="0">
              <a:ln>
                <a:noFill/>
              </a:ln>
              <a:solidFill>
                <a:srgbClr val="000000"/>
              </a:solidFill>
              <a:effectLst/>
              <a:uLnTx/>
              <a:uFillTx/>
              <a:latin typeface="Arial" panose="020B0604020202020204" pitchFamily="34" charset="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图片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629" y="854274"/>
            <a:ext cx="9235170" cy="520491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0" y="858285"/>
            <a:ext cx="4930813" cy="5220960"/>
            <a:chOff x="0" y="0"/>
            <a:chExt cx="4877898" cy="5164932"/>
          </a:xfrm>
          <a:solidFill>
            <a:srgbClr val="004F87"/>
          </a:solidFill>
        </p:grpSpPr>
        <p:sp>
          <p:nvSpPr>
            <p:cNvPr id="4" name="矩形 3"/>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等腰三角形 4"/>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6" name="椭圆 5"/>
          <p:cNvSpPr/>
          <p:nvPr/>
        </p:nvSpPr>
        <p:spPr>
          <a:xfrm>
            <a:off x="1471006" y="2099014"/>
            <a:ext cx="1659566" cy="1659566"/>
          </a:xfrm>
          <a:prstGeom prst="ellipse">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1566425" y="2194433"/>
            <a:ext cx="1485253" cy="1485253"/>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1880270" y="2464988"/>
            <a:ext cx="962082" cy="995680"/>
          </a:xfrm>
          <a:prstGeom prst="rect">
            <a:avLst/>
          </a:prstGeom>
        </p:spPr>
        <p:txBody>
          <a:bodyPr wrap="square" lIns="72577" tIns="36289" rIns="72577" bIns="36289">
            <a:spAutoFit/>
          </a:bodyPr>
          <a:lstStyle/>
          <a:p>
            <a:pPr algn="l" fontAlgn="auto">
              <a:spcBef>
                <a:spcPts val="0"/>
              </a:spcBef>
              <a:spcAft>
                <a:spcPts val="0"/>
              </a:spcAft>
              <a:defRPr/>
            </a:pPr>
            <a:r>
              <a:rPr lang="en-US" altLang="zh-CN" sz="6000" b="0" kern="0" dirty="0">
                <a:solidFill>
                  <a:srgbClr val="004F87"/>
                </a:solidFill>
                <a:effectLst>
                  <a:glow rad="63500">
                    <a:schemeClr val="bg1">
                      <a:lumMod val="65000"/>
                      <a:alpha val="40000"/>
                    </a:schemeClr>
                  </a:glow>
                </a:effectLst>
                <a:latin typeface="Impact" panose="020B0806030902050204" pitchFamily="34" charset="0"/>
              </a:rPr>
              <a:t>03</a:t>
            </a:r>
            <a:endParaRPr lang="zh-CN" altLang="en-US" sz="6000" b="0" kern="0" dirty="0">
              <a:solidFill>
                <a:srgbClr val="004F87"/>
              </a:solidFill>
              <a:effectLst>
                <a:glow rad="63500">
                  <a:schemeClr val="bg1">
                    <a:lumMod val="65000"/>
                    <a:alpha val="40000"/>
                  </a:schemeClr>
                </a:glow>
              </a:effectLst>
              <a:latin typeface="Impact" panose="020B0806030902050204" pitchFamily="34" charset="0"/>
            </a:endParaRPr>
          </a:p>
        </p:txBody>
      </p:sp>
      <p:sp>
        <p:nvSpPr>
          <p:cNvPr id="9" name="矩形 8"/>
          <p:cNvSpPr/>
          <p:nvPr/>
        </p:nvSpPr>
        <p:spPr>
          <a:xfrm>
            <a:off x="1740318" y="4029135"/>
            <a:ext cx="2387825" cy="361315"/>
          </a:xfrm>
          <a:prstGeom prst="rect">
            <a:avLst/>
          </a:prstGeom>
        </p:spPr>
        <p:txBody>
          <a:bodyPr wrap="square" lIns="72577" tIns="36289" rIns="72577" bIns="36289">
            <a:spAutoFit/>
          </a:bodyPr>
          <a:lstStyle/>
          <a:p>
            <a:pPr fontAlgn="auto">
              <a:spcBef>
                <a:spcPts val="0"/>
              </a:spcBef>
              <a:spcAft>
                <a:spcPts val="0"/>
              </a:spcAft>
              <a:defRPr/>
            </a:pPr>
            <a:r>
              <a:rPr lang="zh-CN" altLang="en-US" sz="1875"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第</a:t>
            </a:r>
            <a:r>
              <a:rPr lang="zh-CN" altLang="en-US" sz="1875"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三</a:t>
            </a:r>
            <a:r>
              <a:rPr lang="zh-CN" altLang="en-US" sz="1875"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部分</a:t>
            </a:r>
            <a:endParaRPr lang="zh-CN" altLang="en-US" sz="1875"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sp>
        <p:nvSpPr>
          <p:cNvPr id="10" name="矩形 9"/>
          <p:cNvSpPr/>
          <p:nvPr/>
        </p:nvSpPr>
        <p:spPr>
          <a:xfrm>
            <a:off x="5188733" y="3392118"/>
            <a:ext cx="3798143" cy="476885"/>
          </a:xfrm>
          <a:prstGeom prst="rect">
            <a:avLst/>
          </a:prstGeom>
        </p:spPr>
        <p:txBody>
          <a:bodyPr wrap="square" lIns="72577" tIns="36289" rIns="72577" bIns="36289">
            <a:spAutoFit/>
          </a:bodyPr>
          <a:lstStyle/>
          <a:p>
            <a:pPr algn="l" fontAlgn="auto">
              <a:spcBef>
                <a:spcPts val="0"/>
              </a:spcBef>
              <a:spcAft>
                <a:spcPts val="0"/>
              </a:spcAft>
              <a:defRPr/>
            </a:pPr>
            <a:r>
              <a:rPr lang="zh-CN" altLang="en-US" sz="2625" b="1" kern="0" dirty="0">
                <a:solidFill>
                  <a:srgbClr val="004F87"/>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重要意义</a:t>
            </a:r>
            <a:endParaRPr lang="zh-CN" altLang="en-US" sz="2625" b="1" kern="0" dirty="0">
              <a:solidFill>
                <a:srgbClr val="004F87"/>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5166962" y="2979967"/>
            <a:ext cx="2316480" cy="414020"/>
          </a:xfrm>
          <a:prstGeom prst="rect">
            <a:avLst/>
          </a:prstGeom>
          <a:noFill/>
        </p:spPr>
        <p:txBody>
          <a:bodyPr wrap="none" rtlCol="0">
            <a:spAutoFit/>
          </a:bodyPr>
          <a:lstStyle/>
          <a:p>
            <a:r>
              <a:rPr lang="zh-CN" altLang="en-US" sz="2100" dirty="0">
                <a:solidFill>
                  <a:schemeClr val="bg1">
                    <a:lumMod val="65000"/>
                  </a:schemeClr>
                </a:solidFill>
                <a:latin typeface="微软雅黑" panose="020B0503020204020204" pitchFamily="34" charset="-122"/>
                <a:ea typeface="微软雅黑" panose="020B0503020204020204" pitchFamily="34" charset="-122"/>
              </a:rPr>
              <a:t>合同节水管理模式</a:t>
            </a:r>
            <a:endParaRPr lang="zh-CN" altLang="en-US" sz="21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197" y="821531"/>
            <a:ext cx="9245918" cy="1610678"/>
          </a:xfrm>
          <a:prstGeom prst="rect">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004F87"/>
              </a:solidFill>
            </a:endParaRPr>
          </a:p>
        </p:txBody>
      </p:sp>
      <p:sp>
        <p:nvSpPr>
          <p:cNvPr id="30" name="文本框 29"/>
          <p:cNvSpPr txBox="1"/>
          <p:nvPr/>
        </p:nvSpPr>
        <p:spPr>
          <a:xfrm>
            <a:off x="3683271" y="1018279"/>
            <a:ext cx="1735931" cy="852805"/>
          </a:xfrm>
          <a:prstGeom prst="rect">
            <a:avLst/>
          </a:prstGeom>
          <a:noFill/>
        </p:spPr>
        <p:txBody>
          <a:bodyPr wrap="square" rtlCol="0">
            <a:spAutoFit/>
          </a:bodyPr>
          <a:lstStyle/>
          <a:p>
            <a:r>
              <a:rPr lang="zh-CN" altLang="en-US" sz="4950" b="1" spc="600" dirty="0">
                <a:solidFill>
                  <a:schemeClr val="bg1">
                    <a:lumMod val="95000"/>
                  </a:schemeClr>
                </a:solidFill>
                <a:latin typeface="微软雅黑" panose="020B0503020204020204" pitchFamily="34" charset="-122"/>
                <a:ea typeface="微软雅黑" panose="020B0503020204020204" pitchFamily="34" charset="-122"/>
              </a:rPr>
              <a:t>目录</a:t>
            </a:r>
            <a:endParaRPr lang="zh-CN" altLang="en-US" sz="4950" b="1" spc="60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3578066" y="1860233"/>
            <a:ext cx="1622584" cy="414020"/>
          </a:xfrm>
          <a:prstGeom prst="rect">
            <a:avLst/>
          </a:prstGeom>
          <a:noFill/>
        </p:spPr>
        <p:txBody>
          <a:bodyPr wrap="square" rtlCol="0">
            <a:spAutoFit/>
          </a:bodyPr>
          <a:lstStyle/>
          <a:p>
            <a:pPr algn="ctr"/>
            <a:r>
              <a:rPr lang="en-US" altLang="zh-CN" sz="2100" dirty="0">
                <a:solidFill>
                  <a:schemeClr val="bg1">
                    <a:lumMod val="95000"/>
                  </a:schemeClr>
                </a:solidFill>
              </a:rPr>
              <a:t>CONTENTS</a:t>
            </a:r>
            <a:endParaRPr lang="zh-CN" altLang="en-US" sz="2100" dirty="0">
              <a:solidFill>
                <a:schemeClr val="bg1">
                  <a:lumMod val="95000"/>
                </a:schemeClr>
              </a:solidFill>
            </a:endParaRPr>
          </a:p>
        </p:txBody>
      </p:sp>
      <p:sp>
        <p:nvSpPr>
          <p:cNvPr id="20" name="矩形 19"/>
          <p:cNvSpPr/>
          <p:nvPr/>
        </p:nvSpPr>
        <p:spPr>
          <a:xfrm>
            <a:off x="3244344" y="1032831"/>
            <a:ext cx="2393156" cy="1208872"/>
          </a:xfrm>
          <a:prstGeom prst="rect">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3" name="文本框 2"/>
          <p:cNvSpPr txBox="1"/>
          <p:nvPr/>
        </p:nvSpPr>
        <p:spPr>
          <a:xfrm>
            <a:off x="2784634" y="2896076"/>
            <a:ext cx="4168140" cy="2814955"/>
          </a:xfrm>
          <a:prstGeom prst="rect">
            <a:avLst/>
          </a:prstGeom>
          <a:noFill/>
        </p:spPr>
        <p:txBody>
          <a:bodyPr wrap="square" rtlCol="0" anchor="t">
            <a:spAutoFit/>
          </a:bodyPr>
          <a:lstStyle/>
          <a:p>
            <a:pPr lvl="0" fontAlgn="auto">
              <a:lnSpc>
                <a:spcPct val="200000"/>
              </a:lnSpc>
              <a:spcBef>
                <a:spcPts val="600"/>
              </a:spcBef>
            </a:pPr>
            <a:r>
              <a:rPr lang="zh-CN" altLang="en-US" b="1" dirty="0">
                <a:solidFill>
                  <a:srgbClr val="004F87"/>
                </a:solidFill>
                <a:latin typeface="微软雅黑" panose="020B0503020204020204" pitchFamily="34" charset="-122"/>
                <a:ea typeface="微软雅黑" panose="020B0503020204020204" pitchFamily="34" charset="-122"/>
                <a:sym typeface="微软雅黑" panose="020B0503020204020204" pitchFamily="34" charset="-122"/>
              </a:rPr>
              <a:t>一、合同节水管理模式的发展过程</a:t>
            </a:r>
            <a:endParaRPr lang="zh-CN" altLang="en-US" b="1" dirty="0">
              <a:solidFill>
                <a:srgbClr val="004F87"/>
              </a:solidFill>
              <a:latin typeface="微软雅黑" panose="020B0503020204020204" pitchFamily="34" charset="-122"/>
              <a:ea typeface="微软雅黑" panose="020B0503020204020204" pitchFamily="34" charset="-122"/>
              <a:sym typeface="微软雅黑" panose="020B0503020204020204" pitchFamily="34" charset="-122"/>
            </a:endParaRPr>
          </a:p>
          <a:p>
            <a:pPr lvl="0" fontAlgn="auto">
              <a:lnSpc>
                <a:spcPct val="200000"/>
              </a:lnSpc>
              <a:spcBef>
                <a:spcPts val="600"/>
              </a:spcBef>
            </a:pPr>
            <a:r>
              <a:rPr lang="zh-CN" altLang="en-US" b="1" dirty="0">
                <a:solidFill>
                  <a:srgbClr val="004F87"/>
                </a:solidFill>
                <a:latin typeface="微软雅黑" panose="020B0503020204020204" pitchFamily="34" charset="-122"/>
                <a:ea typeface="微软雅黑" panose="020B0503020204020204" pitchFamily="34" charset="-122"/>
                <a:sym typeface="微软雅黑" panose="020B0503020204020204" pitchFamily="34" charset="-122"/>
              </a:rPr>
              <a:t>二、合同节水管理模式的理想模型</a:t>
            </a:r>
            <a:endParaRPr lang="zh-CN" altLang="en-US" b="1" dirty="0">
              <a:solidFill>
                <a:srgbClr val="004F87"/>
              </a:solidFill>
              <a:latin typeface="微软雅黑" panose="020B0503020204020204" pitchFamily="34" charset="-122"/>
              <a:ea typeface="微软雅黑" panose="020B0503020204020204" pitchFamily="34" charset="-122"/>
              <a:sym typeface="微软雅黑" panose="020B0503020204020204" pitchFamily="34" charset="-122"/>
            </a:endParaRPr>
          </a:p>
          <a:p>
            <a:pPr lvl="0" fontAlgn="auto">
              <a:lnSpc>
                <a:spcPct val="200000"/>
              </a:lnSpc>
              <a:spcBef>
                <a:spcPts val="600"/>
              </a:spcBef>
            </a:pPr>
            <a:r>
              <a:rPr lang="zh-CN" altLang="en-US" b="1" dirty="0">
                <a:solidFill>
                  <a:srgbClr val="004F87"/>
                </a:solidFill>
                <a:latin typeface="微软雅黑" panose="020B0503020204020204" pitchFamily="34" charset="-122"/>
                <a:ea typeface="微软雅黑" panose="020B0503020204020204" pitchFamily="34" charset="-122"/>
                <a:sym typeface="微软雅黑" panose="020B0503020204020204" pitchFamily="34" charset="-122"/>
              </a:rPr>
              <a:t>三、合同节水管理模式的重要意义</a:t>
            </a:r>
            <a:endParaRPr lang="zh-CN" altLang="en-US" b="1" dirty="0">
              <a:solidFill>
                <a:srgbClr val="004F87"/>
              </a:solidFill>
              <a:latin typeface="微软雅黑" panose="020B0503020204020204" pitchFamily="34" charset="-122"/>
              <a:ea typeface="微软雅黑" panose="020B0503020204020204" pitchFamily="34" charset="-122"/>
              <a:sym typeface="微软雅黑" panose="020B0503020204020204" pitchFamily="34" charset="-122"/>
            </a:endParaRPr>
          </a:p>
          <a:p>
            <a:pPr lvl="0" fontAlgn="auto">
              <a:lnSpc>
                <a:spcPct val="200000"/>
              </a:lnSpc>
              <a:spcBef>
                <a:spcPts val="600"/>
              </a:spcBef>
            </a:pPr>
            <a:endParaRPr lang="zh-CN" altLang="en-US" sz="135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a:p>
            <a:pPr lvl="0" eaLnBrk="1" hangingPunct="1">
              <a:lnSpc>
                <a:spcPct val="200000"/>
              </a:lnSpc>
            </a:pPr>
            <a:endParaRPr lang="zh-CN" altLang="en-US" sz="1350" dirty="0">
              <a:solidFill>
                <a:srgbClr val="0070C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12470" y="1883569"/>
            <a:ext cx="7714557" cy="4393406"/>
          </a:xfrm>
        </p:spPr>
        <p:txBody>
          <a:bodyPr>
            <a:normAutofit/>
          </a:bodyPr>
          <a:lstStyle/>
          <a:p>
            <a:pPr fontAlgn="auto">
              <a:lnSpc>
                <a:spcPct val="150000"/>
              </a:lnSpc>
              <a:spcBef>
                <a:spcPts val="600"/>
              </a:spcBef>
              <a:spcAft>
                <a:spcPts val="0"/>
              </a:spcAft>
              <a:buClr>
                <a:srgbClr val="002060"/>
              </a:buClr>
              <a:buFont typeface="Wingdings" panose="05000000000000000000" charset="0"/>
              <a:buChar char=""/>
            </a:pPr>
            <a:r>
              <a:rPr lang="en-US" altLang="zh-CN" sz="1350" b="1" dirty="0">
                <a:solidFill>
                  <a:srgbClr val="004F87"/>
                </a:solidFill>
                <a:latin typeface="微软雅黑" panose="020B0503020204020204" pitchFamily="34" charset="-122"/>
                <a:ea typeface="微软雅黑" panose="020B0503020204020204" pitchFamily="34" charset="-122"/>
              </a:rPr>
              <a:t>  </a:t>
            </a:r>
            <a:r>
              <a:rPr lang="zh-CN" altLang="en-US" sz="1350" b="1" dirty="0">
                <a:solidFill>
                  <a:srgbClr val="004F87"/>
                </a:solidFill>
                <a:latin typeface="微软雅黑" panose="020B0503020204020204" pitchFamily="34" charset="-122"/>
                <a:ea typeface="微软雅黑" panose="020B0503020204020204" pitchFamily="34" charset="-122"/>
              </a:rPr>
              <a:t>实行合同节水管理，促进水资源领域的科技进步</a:t>
            </a:r>
            <a:endParaRPr lang="zh-CN" altLang="en-US" sz="1350" b="1" dirty="0">
              <a:solidFill>
                <a:srgbClr val="004F87"/>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zh-CN" altLang="en-US" sz="1350" dirty="0">
                <a:latin typeface="微软雅黑" panose="020B0503020204020204" pitchFamily="34" charset="-122"/>
                <a:ea typeface="微软雅黑" panose="020B0503020204020204" pitchFamily="34" charset="-122"/>
              </a:rPr>
              <a:t>合同节水管理是以新技术的节水效果为依据制定新用水定额，实行多级累进水价制度，快速促进新技术大规模推广应用，从而极大地激励全社会的优势资源集中力量投入到节水技术的研发中，形成使用先进节水技术获益，推广先进节水技术获利，使用落后技术受罚的局面，全方位地促进水资源管理领域的技术进步，为国家节水行动提供技术支撑。</a:t>
            </a:r>
            <a:endParaRPr lang="zh-CN" altLang="en-US" sz="1350" dirty="0">
              <a:latin typeface="微软雅黑" panose="020B0503020204020204" pitchFamily="34" charset="-122"/>
              <a:ea typeface="微软雅黑" panose="020B0503020204020204" pitchFamily="34" charset="-122"/>
            </a:endParaRPr>
          </a:p>
          <a:p>
            <a:pPr fontAlgn="auto">
              <a:lnSpc>
                <a:spcPct val="150000"/>
              </a:lnSpc>
              <a:spcBef>
                <a:spcPts val="1800"/>
              </a:spcBef>
              <a:spcAft>
                <a:spcPts val="0"/>
              </a:spcAft>
              <a:buClr>
                <a:srgbClr val="002060"/>
              </a:buClr>
              <a:buFont typeface="Wingdings" panose="05000000000000000000" charset="0"/>
              <a:buChar char=""/>
            </a:pPr>
            <a:r>
              <a:rPr lang="en-US" altLang="zh-CN" sz="1350" b="1" dirty="0">
                <a:solidFill>
                  <a:srgbClr val="004F87"/>
                </a:solidFill>
                <a:latin typeface="微软雅黑" panose="020B0503020204020204" pitchFamily="34" charset="-122"/>
                <a:ea typeface="微软雅黑" panose="020B0503020204020204" pitchFamily="34" charset="-122"/>
              </a:rPr>
              <a:t>  </a:t>
            </a:r>
            <a:r>
              <a:rPr lang="zh-CN" altLang="en-US" sz="1350" b="1" dirty="0">
                <a:solidFill>
                  <a:srgbClr val="004F87"/>
                </a:solidFill>
                <a:latin typeface="微软雅黑" panose="020B0503020204020204" pitchFamily="34" charset="-122"/>
                <a:ea typeface="微软雅黑" panose="020B0503020204020204" pitchFamily="34" charset="-122"/>
              </a:rPr>
              <a:t>实行合同节水管理，有利于政府创新管理方式</a:t>
            </a:r>
            <a:endParaRPr lang="zh-CN" altLang="en-US" sz="1350" b="1" dirty="0">
              <a:solidFill>
                <a:srgbClr val="004F87"/>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buNone/>
            </a:pPr>
            <a:r>
              <a:rPr lang="zh-CN" altLang="en-US" sz="1350" dirty="0">
                <a:latin typeface="微软雅黑" panose="020B0503020204020204" pitchFamily="34" charset="-122"/>
                <a:ea typeface="微软雅黑" panose="020B0503020204020204" pitchFamily="34" charset="-122"/>
              </a:rPr>
              <a:t>  政府的角色从工程建设项目的投资、建设及运营的直接介入者，转变为对项目运营效果的考核监管者，政府及水资源管理部门充分发挥水资源管理职能，建立比较完善的节约水资源、保护水环境市场机制，大大提升了管理效果。水资源管理职能进一步加强，包括制定全面、完善的实行合同节水管理配套办法和实施细则，组织完成水资源价值、节水量和水环境治理的理论节水量等关键参数的认定，建立按照水资源价值购买节水效果服务财政制度。</a:t>
            </a:r>
            <a:endParaRPr lang="zh-CN" altLang="en-US" sz="1350" dirty="0">
              <a:latin typeface="微软雅黑" panose="020B0503020204020204" pitchFamily="34" charset="-122"/>
              <a:ea typeface="微软雅黑" panose="020B0503020204020204" pitchFamily="34" charset="-122"/>
            </a:endParaRPr>
          </a:p>
          <a:p>
            <a:pPr>
              <a:lnSpc>
                <a:spcPct val="170000"/>
              </a:lnSpc>
            </a:pPr>
            <a:endParaRPr lang="zh-CN" altLang="en-US" sz="1350" dirty="0">
              <a:latin typeface="微软雅黑" panose="020B0503020204020204" pitchFamily="34" charset="-122"/>
              <a:ea typeface="微软雅黑" panose="020B0503020204020204" pitchFamily="34" charset="-122"/>
            </a:endParaRPr>
          </a:p>
        </p:txBody>
      </p:sp>
      <p:sp>
        <p:nvSpPr>
          <p:cNvPr id="3" name="矩形 2"/>
          <p:cNvSpPr/>
          <p:nvPr/>
        </p:nvSpPr>
        <p:spPr>
          <a:xfrm>
            <a:off x="860825" y="1055600"/>
            <a:ext cx="3154680" cy="368300"/>
          </a:xfrm>
          <a:prstGeom prst="rect">
            <a:avLst/>
          </a:prstGeom>
        </p:spPr>
        <p:txBody>
          <a:bodyPr wrap="none">
            <a:spAutoFit/>
          </a:bodyPr>
          <a:lstStyle/>
          <a:p>
            <a:r>
              <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合同节水管理模式的重要意义</a:t>
            </a:r>
            <a:endPar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75072" y="1966754"/>
            <a:ext cx="7993856" cy="3405585"/>
          </a:xfrm>
        </p:spPr>
        <p:txBody>
          <a:bodyPr>
            <a:normAutofit fontScale="70000"/>
          </a:bodyPr>
          <a:lstStyle/>
          <a:p>
            <a:pPr fontAlgn="auto">
              <a:lnSpc>
                <a:spcPct val="150000"/>
              </a:lnSpc>
              <a:spcBef>
                <a:spcPts val="600"/>
              </a:spcBef>
              <a:spcAft>
                <a:spcPts val="0"/>
              </a:spcAft>
              <a:buClr>
                <a:srgbClr val="002060"/>
              </a:buClr>
              <a:buFont typeface="Wingdings" panose="05000000000000000000" charset="0"/>
              <a:buChar char=""/>
            </a:pPr>
            <a:r>
              <a:rPr lang="en-US" altLang="zh-CN" b="1" dirty="0">
                <a:solidFill>
                  <a:srgbClr val="004F87"/>
                </a:solidFill>
                <a:latin typeface="微软雅黑" panose="020B0503020204020204" pitchFamily="34" charset="-122"/>
                <a:ea typeface="微软雅黑" panose="020B0503020204020204" pitchFamily="34" charset="-122"/>
              </a:rPr>
              <a:t> </a:t>
            </a:r>
            <a:r>
              <a:rPr lang="zh-CN" altLang="en-US" b="1" dirty="0">
                <a:solidFill>
                  <a:srgbClr val="004F87"/>
                </a:solidFill>
                <a:latin typeface="微软雅黑" panose="020B0503020204020204" pitchFamily="34" charset="-122"/>
                <a:ea typeface="微软雅黑" panose="020B0503020204020204" pitchFamily="34" charset="-122"/>
              </a:rPr>
              <a:t>实行合同节水管理，保障了国家资金的有效利用。</a:t>
            </a:r>
            <a:endParaRPr lang="zh-CN" altLang="en-US" b="1" dirty="0">
              <a:solidFill>
                <a:srgbClr val="004F87"/>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政府以水资源价值购买节水效果服务方式，节水服务机构为了达到更佳的服务效果以获得更好的投资回报，采用最先进及可靠的节水技术、最有效的管理手段，来提高工程建设的质量和长期稳定的节水效果，从而形成并建立了长效运行机制。从资金配置的全局看来，减少了财政资金一次性投入，采用依效付费，优化了财政投入的效果，契合我国“十九大”提出的“</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国家高质量发展战略</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1800"/>
              </a:spcBef>
              <a:spcAft>
                <a:spcPts val="0"/>
              </a:spcAft>
              <a:buClr>
                <a:srgbClr val="002060"/>
              </a:buClr>
              <a:buFont typeface="Wingdings" panose="05000000000000000000" charset="0"/>
              <a:buChar char=""/>
            </a:pPr>
            <a:r>
              <a:rPr lang="zh-CN" altLang="en-US" b="1" dirty="0">
                <a:solidFill>
                  <a:srgbClr val="004F87"/>
                </a:solidFill>
                <a:latin typeface="微软雅黑" panose="020B0503020204020204" pitchFamily="34" charset="-122"/>
                <a:ea typeface="微软雅黑" panose="020B0503020204020204" pitchFamily="34" charset="-122"/>
              </a:rPr>
              <a:t> 实行合同节水管理，促进节水服务市场良性发展。</a:t>
            </a:r>
            <a:endParaRPr lang="zh-CN" altLang="en-US" b="1" dirty="0">
              <a:solidFill>
                <a:srgbClr val="004F87"/>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节水服务机构按照水资源价值获得节水收益，投资回报率高，形成较大的市场空间，对</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金融资本</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具有极大的吸引力，对促进节水服务市场良性发展带来巨大的资本推动力。</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采用政府购买节水服务</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，降低了用水行业的生产成本，符合供给侧改革关于“</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降成本</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”的要求。</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40823" y="1066077"/>
            <a:ext cx="3154680" cy="368300"/>
          </a:xfrm>
          <a:prstGeom prst="rect">
            <a:avLst/>
          </a:prstGeom>
        </p:spPr>
        <p:txBody>
          <a:bodyPr wrap="none">
            <a:spAutoFit/>
          </a:bodyPr>
          <a:lstStyle/>
          <a:p>
            <a:r>
              <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合同节水管理模式的重要意义</a:t>
            </a:r>
            <a:endPar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29126" y="1973580"/>
            <a:ext cx="7891419" cy="4069556"/>
          </a:xfrm>
        </p:spPr>
        <p:txBody>
          <a:bodyPr>
            <a:normAutofit/>
          </a:bodyPr>
          <a:lstStyle/>
          <a:p>
            <a:pPr fontAlgn="auto">
              <a:lnSpc>
                <a:spcPct val="150000"/>
              </a:lnSpc>
              <a:spcBef>
                <a:spcPts val="600"/>
              </a:spcBef>
              <a:spcAft>
                <a:spcPts val="0"/>
              </a:spcAft>
              <a:buClr>
                <a:srgbClr val="002060"/>
              </a:buClr>
              <a:buFont typeface="Wingdings" panose="05000000000000000000" charset="0"/>
              <a:buChar char=""/>
            </a:pPr>
            <a:r>
              <a:rPr lang="en-US" altLang="zh-CN" sz="1350" b="1" dirty="0">
                <a:solidFill>
                  <a:srgbClr val="004F87"/>
                </a:solidFill>
                <a:latin typeface="微软雅黑" panose="020B0503020204020204" pitchFamily="34" charset="-122"/>
                <a:ea typeface="微软雅黑" panose="020B0503020204020204" pitchFamily="34" charset="-122"/>
              </a:rPr>
              <a:t> </a:t>
            </a:r>
            <a:r>
              <a:rPr lang="zh-CN" altLang="en-US" sz="1350" b="1" dirty="0">
                <a:solidFill>
                  <a:srgbClr val="004F87"/>
                </a:solidFill>
                <a:latin typeface="微软雅黑" panose="020B0503020204020204" pitchFamily="34" charset="-122"/>
                <a:ea typeface="微软雅黑" panose="020B0503020204020204" pitchFamily="34" charset="-122"/>
              </a:rPr>
              <a:t>实行合同节水管理，对全面实行河长制提供有效支撑。</a:t>
            </a:r>
            <a:endParaRPr lang="zh-CN" altLang="en-US" sz="1350" b="1" dirty="0">
              <a:solidFill>
                <a:srgbClr val="004F87"/>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关于全面推行河长制的意见</a:t>
            </a:r>
            <a:r>
              <a:rPr lang="en-US" altLang="zh-CN" sz="13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是解决我国复杂水问题、维护河湖健康生命的有效举措，是完善水治理体系、保障国家水安全的</a:t>
            </a:r>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制度创新</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河流湖泊水库的管理不仅是河湖水域水体治理，还与河湖水域相关的所有领域的水资源节约、保护、水污染防治、水环境治理、水生态修复各个方面，工作任务十分繁重，需要调动全社会的力量共同发力，投入工业、农业、生活服务业节水减污及水环境治理领域。采用合同节水管理模式，由专业服务机构为各级河（湖）长提供长期有效服务，为促进河长制的全面实施与持续发展提供一种</a:t>
            </a:r>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市场化服务创新机制</a:t>
            </a: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auto">
              <a:lnSpc>
                <a:spcPct val="150000"/>
              </a:lnSpc>
              <a:spcBef>
                <a:spcPts val="1800"/>
              </a:spcBef>
              <a:spcAft>
                <a:spcPts val="0"/>
              </a:spcAft>
              <a:buClr>
                <a:srgbClr val="002060"/>
              </a:buClr>
              <a:buFont typeface="Wingdings" panose="05000000000000000000" charset="0"/>
              <a:buChar char=""/>
            </a:pPr>
            <a:r>
              <a:rPr lang="zh-CN" altLang="en-US" sz="1350" b="1" dirty="0">
                <a:solidFill>
                  <a:srgbClr val="004F87"/>
                </a:solidFill>
                <a:latin typeface="微软雅黑" panose="020B0503020204020204" pitchFamily="34" charset="-122"/>
                <a:ea typeface="微软雅黑" panose="020B0503020204020204" pitchFamily="34" charset="-122"/>
              </a:rPr>
              <a:t>符合习近平总书记提出“节水优先、空间均衡、系统治理、两手发力”新时期水利工作方针。</a:t>
            </a:r>
            <a:endParaRPr lang="zh-CN" altLang="en-US" sz="1350" b="1" dirty="0">
              <a:solidFill>
                <a:srgbClr val="004F87"/>
              </a:solidFill>
              <a:latin typeface="微软雅黑" panose="020B0503020204020204" pitchFamily="34" charset="-122"/>
              <a:ea typeface="微软雅黑" panose="020B0503020204020204" pitchFamily="34" charset="-122"/>
            </a:endParaRPr>
          </a:p>
          <a:p>
            <a:pPr fontAlgn="auto">
              <a:lnSpc>
                <a:spcPct val="150000"/>
              </a:lnSpc>
              <a:spcBef>
                <a:spcPts val="600"/>
              </a:spcBef>
              <a:spcAft>
                <a:spcPts val="0"/>
              </a:spcAft>
            </a:pPr>
            <a:r>
              <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rPr>
              <a:t>市场机制激发全社会力量及金融资本投入水资源节约、水环境保护的全过程，实现了政府和市场协同发力。对实施国家节水行动，加快节水型社会建设，优化水资源配置，调整产业结构，提高水资源利用效率和效益，实现水资源、水环境与经济社会的协调发展，推进水生态文明建设提供有力支撑。</a:t>
            </a:r>
            <a:endParaRPr lang="zh-CN" altLang="en-US" sz="13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872255" y="1065601"/>
            <a:ext cx="3154680" cy="368300"/>
          </a:xfrm>
          <a:prstGeom prst="rect">
            <a:avLst/>
          </a:prstGeom>
        </p:spPr>
        <p:txBody>
          <a:bodyPr wrap="none">
            <a:spAutoFit/>
          </a:bodyPr>
          <a:lstStyle/>
          <a:p>
            <a:r>
              <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合同节水管理模式的重要意义</a:t>
            </a:r>
            <a:endPar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2" descr="图片1"/>
          <p:cNvPicPr>
            <a:picLocks noGrp="1" noChangeAspect="1"/>
          </p:cNvPicPr>
          <p:nvPr>
            <p:ph idx="1"/>
          </p:nvPr>
        </p:nvPicPr>
        <p:blipFill>
          <a:blip r:embed="rId1"/>
          <a:stretch>
            <a:fillRect/>
          </a:stretch>
        </p:blipFill>
        <p:spPr>
          <a:xfrm>
            <a:off x="-28575" y="836771"/>
            <a:ext cx="9596438" cy="5775960"/>
          </a:xfrm>
          <a:prstGeom prst="rect">
            <a:avLst/>
          </a:prstGeom>
        </p:spPr>
      </p:pic>
      <p:sp>
        <p:nvSpPr>
          <p:cNvPr id="4" name="文本框 3"/>
          <p:cNvSpPr txBox="1"/>
          <p:nvPr/>
        </p:nvSpPr>
        <p:spPr>
          <a:xfrm>
            <a:off x="2998232" y="2753448"/>
            <a:ext cx="2278380" cy="59880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3300" b="1" i="0" u="none" strike="noStrike" kern="0" cap="none" spc="0" normalizeH="0" baseline="0" noProof="0" dirty="0">
                <a:ln>
                  <a:noFill/>
                </a:ln>
                <a:solidFill>
                  <a:prstClr val="white"/>
                </a:solidFill>
                <a:effectLst>
                  <a:glow rad="63500">
                    <a:prstClr val="white">
                      <a:lumMod val="65000"/>
                      <a:alpha val="40000"/>
                    </a:prstClr>
                  </a:glow>
                </a:effectLst>
                <a:uLnTx/>
                <a:uFillTx/>
                <a:latin typeface="微软雅黑" panose="020B0503020204020204" pitchFamily="34" charset="-122"/>
                <a:ea typeface="微软雅黑" panose="020B0503020204020204" pitchFamily="34" charset="-122"/>
                <a:cs typeface="+mn-cs"/>
              </a:rPr>
              <a:t>谢谢大家！</a:t>
            </a:r>
            <a:endParaRPr kumimoji="0" lang="zh-CN" altLang="en-US" sz="3300" b="1" i="0" u="none" strike="noStrike" kern="0" cap="none" spc="0" normalizeH="0" baseline="0" noProof="0" dirty="0">
              <a:ln>
                <a:noFill/>
              </a:ln>
              <a:solidFill>
                <a:prstClr val="white"/>
              </a:solidFill>
              <a:effectLst>
                <a:glow rad="63500">
                  <a:prstClr val="white">
                    <a:lumMod val="65000"/>
                    <a:alpha val="40000"/>
                  </a:prstClr>
                </a:glow>
              </a:effectLst>
              <a:uLnTx/>
              <a:uFillTx/>
              <a:latin typeface="微软雅黑" panose="020B0503020204020204" pitchFamily="34" charset="-122"/>
              <a:ea typeface="微软雅黑" panose="020B0503020204020204" pitchFamily="34" charset="-122"/>
              <a:cs typeface="+mn-cs"/>
            </a:endParaRPr>
          </a:p>
        </p:txBody>
      </p:sp>
      <p:sp>
        <p:nvSpPr>
          <p:cNvPr id="5" name="矩形 4"/>
          <p:cNvSpPr>
            <a:spLocks noChangeArrowheads="1"/>
          </p:cNvSpPr>
          <p:nvPr/>
        </p:nvSpPr>
        <p:spPr bwMode="auto">
          <a:xfrm>
            <a:off x="667546" y="4407653"/>
            <a:ext cx="437621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457200" rtl="0" eaLnBrk="1" fontAlgn="base" latinLnBrk="0" hangingPunct="1">
              <a:lnSpc>
                <a:spcPct val="150000"/>
              </a:lnSpc>
              <a:spcBef>
                <a:spcPts val="600"/>
              </a:spcBef>
              <a:spcAft>
                <a:spcPct val="0"/>
              </a:spcAft>
              <a:buClrTx/>
              <a:buSzTx/>
              <a:buFontTx/>
              <a:buNone/>
              <a:defRPr/>
            </a:pPr>
            <a:r>
              <a:rPr kumimoji="0" lang="zh-CN" altLang="en-US" sz="15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水利部科技推广中心</a:t>
            </a:r>
            <a:endParaRPr kumimoji="0" lang="zh-CN" altLang="en-US" sz="15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a:p>
            <a:pPr marL="0" marR="0" lvl="0" indent="0" algn="l" defTabSz="457200" rtl="0" eaLnBrk="1" fontAlgn="base" latinLnBrk="0" hangingPunct="1">
              <a:lnSpc>
                <a:spcPct val="150000"/>
              </a:lnSpc>
              <a:spcBef>
                <a:spcPts val="600"/>
              </a:spcBef>
              <a:spcAft>
                <a:spcPct val="0"/>
              </a:spcAft>
              <a:buClrTx/>
              <a:buSzTx/>
              <a:buFontTx/>
              <a:buNone/>
              <a:defRPr/>
            </a:pPr>
            <a:r>
              <a:rPr kumimoji="0" lang="zh-CN" altLang="en-US" sz="15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合同节水产业创新联盟   </a:t>
            </a:r>
            <a:endParaRPr kumimoji="0" lang="en-US" altLang="zh-CN" sz="1500" b="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6" name="TextBox 6"/>
          <p:cNvSpPr txBox="1">
            <a:spLocks noChangeArrowheads="1"/>
          </p:cNvSpPr>
          <p:nvPr/>
        </p:nvSpPr>
        <p:spPr bwMode="auto">
          <a:xfrm>
            <a:off x="3107102" y="4640348"/>
            <a:ext cx="1125428" cy="32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0" marR="0" lvl="0" indent="0" algn="l" defTabSz="457200" rtl="0" eaLnBrk="0" fontAlgn="base" latinLnBrk="0" hangingPunct="0">
              <a:lnSpc>
                <a:spcPct val="100000"/>
              </a:lnSpc>
              <a:spcBef>
                <a:spcPct val="0"/>
              </a:spcBef>
              <a:spcAft>
                <a:spcPct val="0"/>
              </a:spcAft>
              <a:buClrTx/>
              <a:buSzTx/>
              <a:buFontTx/>
              <a:buNone/>
              <a:defRPr/>
            </a:pPr>
            <a:r>
              <a:rPr kumimoji="0" lang="zh-CN" altLang="en-US" sz="150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肖新民</a:t>
            </a:r>
            <a:endParaRPr kumimoji="0" lang="zh-CN" altLang="en-US" sz="1500" i="0" u="none" strike="noStrike" kern="1200" cap="none" spc="0" normalizeH="0" baseline="0" noProof="0" dirty="0">
              <a:ln>
                <a:noFill/>
              </a:ln>
              <a:solidFill>
                <a:prstClr val="white">
                  <a:lumMod val="9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pic>
        <p:nvPicPr>
          <p:cNvPr id="8"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02" y="1044151"/>
            <a:ext cx="696686" cy="70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sp>
        <p:nvSpPr>
          <p:cNvPr id="9" name="矩形 8"/>
          <p:cNvSpPr/>
          <p:nvPr/>
        </p:nvSpPr>
        <p:spPr>
          <a:xfrm>
            <a:off x="667703" y="5500688"/>
            <a:ext cx="4986338" cy="514350"/>
          </a:xfrm>
          <a:prstGeom prst="rect">
            <a:avLst/>
          </a:prstGeom>
        </p:spPr>
        <p:txBody>
          <a:bodyPr wrap="square">
            <a:spAutoFit/>
          </a:bodyPr>
          <a:lstStyle/>
          <a:p>
            <a:pPr marL="0" marR="0" lvl="0" indent="0" algn="l" defTabSz="457200" rtl="0" eaLnBrk="1" fontAlgn="auto" latinLnBrk="0" hangingPunct="1">
              <a:lnSpc>
                <a:spcPts val="33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cs"/>
              </a:rPr>
              <a:t>电话：</a:t>
            </a:r>
            <a:r>
              <a:rPr kumimoji="0" lang="en-US" altLang="zh-CN" sz="1500" b="1" i="0" u="none" strike="noStrike" kern="120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cs"/>
              </a:rPr>
              <a:t>18201267722</a:t>
            </a:r>
            <a:r>
              <a:rPr kumimoji="0" lang="zh-CN" altLang="en-US" sz="1500" b="1" i="0" u="none" strike="noStrike" kern="120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cs"/>
              </a:rPr>
              <a:t>     邮箱：</a:t>
            </a:r>
            <a:r>
              <a:rPr kumimoji="0" lang="en-US" altLang="zh-CN" sz="1500" b="1" i="0" u="none" strike="noStrike" kern="120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cs"/>
              </a:rPr>
              <a:t>xiao6029@126.com</a:t>
            </a:r>
            <a:endParaRPr kumimoji="0" lang="en-US" altLang="zh-CN" sz="1500" b="1" i="0" u="none" strike="noStrike" kern="1200" cap="none" spc="0" normalizeH="0" baseline="0" noProof="0" dirty="0">
              <a:ln>
                <a:noFill/>
              </a:ln>
              <a:solidFill>
                <a:schemeClr val="bg2"/>
              </a:solidFill>
              <a:effectLst/>
              <a:uLnTx/>
              <a:uFillTx/>
              <a:latin typeface="微软雅黑" panose="020B0503020204020204" pitchFamily="34" charset="-122"/>
              <a:ea typeface="微软雅黑" panose="020B0503020204020204" pitchFamily="34" charset="-122"/>
              <a:cs typeface="+mn-cs"/>
            </a:endParaRPr>
          </a:p>
        </p:txBody>
      </p:sp>
      <p:cxnSp>
        <p:nvCxnSpPr>
          <p:cNvPr id="11" name="直接连接符 10"/>
          <p:cNvCxnSpPr/>
          <p:nvPr/>
        </p:nvCxnSpPr>
        <p:spPr>
          <a:xfrm>
            <a:off x="524876" y="5367084"/>
            <a:ext cx="48600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2" name="内容占位符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766" y="826076"/>
            <a:ext cx="1375077" cy="113400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图片1.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857250"/>
            <a:ext cx="9235170" cy="520491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0" y="858285"/>
            <a:ext cx="4930813" cy="5220960"/>
            <a:chOff x="0" y="0"/>
            <a:chExt cx="4877898" cy="5164932"/>
          </a:xfrm>
          <a:solidFill>
            <a:srgbClr val="004F87"/>
          </a:solidFill>
        </p:grpSpPr>
        <p:sp>
          <p:nvSpPr>
            <p:cNvPr id="4" name="矩形 3"/>
            <p:cNvSpPr/>
            <p:nvPr/>
          </p:nvSpPr>
          <p:spPr>
            <a:xfrm>
              <a:off x="0" y="0"/>
              <a:ext cx="4572794" cy="51649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 name="等腰三角形 4"/>
            <p:cNvSpPr/>
            <p:nvPr/>
          </p:nvSpPr>
          <p:spPr>
            <a:xfrm rot="5400000">
              <a:off x="4541013" y="2426502"/>
              <a:ext cx="361839" cy="31193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6" name="椭圆 5"/>
          <p:cNvSpPr/>
          <p:nvPr/>
        </p:nvSpPr>
        <p:spPr>
          <a:xfrm>
            <a:off x="1471006" y="2099014"/>
            <a:ext cx="1659566" cy="1659566"/>
          </a:xfrm>
          <a:prstGeom prst="ellipse">
            <a:avLst/>
          </a:prstGeom>
          <a:noFill/>
          <a:ln w="12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椭圆 6"/>
          <p:cNvSpPr/>
          <p:nvPr/>
        </p:nvSpPr>
        <p:spPr>
          <a:xfrm>
            <a:off x="1566425" y="2194433"/>
            <a:ext cx="1485253" cy="1485253"/>
          </a:xfrm>
          <a:prstGeom prst="ellipse">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矩形 7"/>
          <p:cNvSpPr/>
          <p:nvPr/>
        </p:nvSpPr>
        <p:spPr>
          <a:xfrm>
            <a:off x="1880270" y="2464988"/>
            <a:ext cx="962082" cy="995680"/>
          </a:xfrm>
          <a:prstGeom prst="rect">
            <a:avLst/>
          </a:prstGeom>
        </p:spPr>
        <p:txBody>
          <a:bodyPr wrap="square" lIns="72577" tIns="36289" rIns="72577" bIns="36289">
            <a:spAutoFit/>
          </a:bodyPr>
          <a:lstStyle/>
          <a:p>
            <a:pPr algn="l" fontAlgn="auto">
              <a:spcBef>
                <a:spcPts val="0"/>
              </a:spcBef>
              <a:spcAft>
                <a:spcPts val="0"/>
              </a:spcAft>
              <a:defRPr/>
            </a:pPr>
            <a:r>
              <a:rPr lang="en-US" altLang="zh-CN" sz="6000" b="0" kern="0" dirty="0">
                <a:solidFill>
                  <a:srgbClr val="004F87"/>
                </a:solidFill>
                <a:effectLst>
                  <a:glow rad="63500">
                    <a:schemeClr val="bg1">
                      <a:lumMod val="65000"/>
                      <a:alpha val="40000"/>
                    </a:schemeClr>
                  </a:glow>
                </a:effectLst>
                <a:latin typeface="Impact" panose="020B0806030902050204" pitchFamily="34" charset="0"/>
              </a:rPr>
              <a:t>01</a:t>
            </a:r>
            <a:endParaRPr lang="zh-CN" altLang="en-US" sz="6000" b="0" kern="0" dirty="0">
              <a:solidFill>
                <a:srgbClr val="004F87"/>
              </a:solidFill>
              <a:effectLst>
                <a:glow rad="63500">
                  <a:schemeClr val="bg1">
                    <a:lumMod val="65000"/>
                    <a:alpha val="40000"/>
                  </a:schemeClr>
                </a:glow>
              </a:effectLst>
              <a:latin typeface="Impact" panose="020B0806030902050204" pitchFamily="34" charset="0"/>
            </a:endParaRPr>
          </a:p>
        </p:txBody>
      </p:sp>
      <p:sp>
        <p:nvSpPr>
          <p:cNvPr id="9" name="矩形 8"/>
          <p:cNvSpPr/>
          <p:nvPr/>
        </p:nvSpPr>
        <p:spPr>
          <a:xfrm>
            <a:off x="1740318" y="4029135"/>
            <a:ext cx="2387825" cy="361315"/>
          </a:xfrm>
          <a:prstGeom prst="rect">
            <a:avLst/>
          </a:prstGeom>
        </p:spPr>
        <p:txBody>
          <a:bodyPr wrap="square" lIns="72577" tIns="36289" rIns="72577" bIns="36289">
            <a:spAutoFit/>
          </a:bodyPr>
          <a:lstStyle/>
          <a:p>
            <a:pPr fontAlgn="auto">
              <a:spcBef>
                <a:spcPts val="0"/>
              </a:spcBef>
              <a:spcAft>
                <a:spcPts val="0"/>
              </a:spcAft>
              <a:defRPr/>
            </a:pPr>
            <a:r>
              <a:rPr lang="zh-CN" altLang="en-US" sz="1875"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第一部分</a:t>
            </a:r>
            <a:endParaRPr lang="zh-CN" altLang="en-US" sz="1875" b="0" kern="0" dirty="0">
              <a:solidFill>
                <a:schemeClr val="bg1"/>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sp>
        <p:nvSpPr>
          <p:cNvPr id="10" name="矩形 9"/>
          <p:cNvSpPr/>
          <p:nvPr/>
        </p:nvSpPr>
        <p:spPr>
          <a:xfrm>
            <a:off x="5188733" y="3395860"/>
            <a:ext cx="3798143" cy="476885"/>
          </a:xfrm>
          <a:prstGeom prst="rect">
            <a:avLst/>
          </a:prstGeom>
        </p:spPr>
        <p:txBody>
          <a:bodyPr wrap="square" lIns="72577" tIns="36289" rIns="72577" bIns="36289">
            <a:spAutoFit/>
          </a:bodyPr>
          <a:lstStyle/>
          <a:p>
            <a:pPr algn="l" fontAlgn="auto">
              <a:spcBef>
                <a:spcPts val="0"/>
              </a:spcBef>
              <a:spcAft>
                <a:spcPts val="0"/>
              </a:spcAft>
              <a:defRPr/>
            </a:pPr>
            <a:r>
              <a:rPr lang="zh-CN" altLang="en-US" sz="2625" b="1" kern="0" dirty="0">
                <a:solidFill>
                  <a:srgbClr val="004F87"/>
                </a:solidFill>
                <a:effectLst>
                  <a:glow rad="63500">
                    <a:schemeClr val="bg1">
                      <a:lumMod val="65000"/>
                      <a:alpha val="40000"/>
                    </a:schemeClr>
                  </a:glow>
                </a:effectLst>
                <a:latin typeface="微软雅黑" panose="020B0503020204020204" pitchFamily="34" charset="-122"/>
                <a:ea typeface="微软雅黑" panose="020B0503020204020204" pitchFamily="34" charset="-122"/>
              </a:rPr>
              <a:t>发展过程</a:t>
            </a:r>
            <a:endParaRPr lang="zh-CN" altLang="en-US" sz="2625" b="1" kern="0" dirty="0">
              <a:solidFill>
                <a:srgbClr val="004F87"/>
              </a:solidFill>
              <a:effectLst>
                <a:glow rad="63500">
                  <a:schemeClr val="bg1">
                    <a:lumMod val="65000"/>
                    <a:alpha val="40000"/>
                  </a:schemeClr>
                </a:glow>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5188744" y="3003233"/>
            <a:ext cx="2316480" cy="414020"/>
          </a:xfrm>
          <a:prstGeom prst="rect">
            <a:avLst/>
          </a:prstGeom>
          <a:noFill/>
        </p:spPr>
        <p:txBody>
          <a:bodyPr wrap="none" rtlCol="0" anchor="t">
            <a:spAutoFit/>
          </a:bodyPr>
          <a:lstStyle/>
          <a:p>
            <a:r>
              <a:rPr lang="zh-CN" altLang="en-US" sz="2100" dirty="0">
                <a:solidFill>
                  <a:schemeClr val="bg1">
                    <a:lumMod val="65000"/>
                  </a:schemeClr>
                </a:solidFill>
                <a:latin typeface="微软雅黑" panose="020B0503020204020204" pitchFamily="34" charset="-122"/>
                <a:ea typeface="微软雅黑" panose="020B0503020204020204" pitchFamily="34" charset="-122"/>
                <a:sym typeface="Arial" panose="020B0604020202020204" pitchFamily="34" charset="0"/>
              </a:rPr>
              <a:t>合同节水管理模式</a:t>
            </a:r>
            <a:endParaRPr lang="zh-CN" altLang="en-US" sz="2100" dirty="0">
              <a:solidFill>
                <a:schemeClr val="bg1">
                  <a:lumMod val="65000"/>
                </a:schemeClr>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18268" y="1104419"/>
            <a:ext cx="3611880" cy="368300"/>
          </a:xfrm>
          <a:prstGeom prst="rect">
            <a:avLst/>
          </a:prstGeom>
          <a:noFill/>
        </p:spPr>
        <p:txBody>
          <a:bodyPr wrap="none" rtlCol="0">
            <a:spAutoFit/>
          </a:bodyPr>
          <a:lstStyle/>
          <a:p>
            <a:pPr algn="ctr">
              <a:defRPr/>
            </a:pPr>
            <a:r>
              <a:rPr lang="zh-CN" altLang="zh-CN"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合同节水管理</a:t>
            </a: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模式研究及发展过程</a:t>
            </a:r>
            <a:endPar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 name="Rectangle 3"/>
          <p:cNvSpPr txBox="1">
            <a:spLocks noChangeArrowheads="1"/>
          </p:cNvSpPr>
          <p:nvPr/>
        </p:nvSpPr>
        <p:spPr bwMode="auto">
          <a:xfrm>
            <a:off x="496235" y="1833846"/>
            <a:ext cx="3991826" cy="323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43" tIns="30272" rIns="60543" bIns="30272"/>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285750" indent="-285750">
              <a:lnSpc>
                <a:spcPct val="150000"/>
              </a:lnSpc>
              <a:spcBef>
                <a:spcPct val="20000"/>
              </a:spcBef>
              <a:buClr>
                <a:srgbClr val="004F87"/>
              </a:buClr>
              <a:buFont typeface="Wingdings" panose="05000000000000000000" pitchFamily="2" charset="2"/>
              <a:buChar char="l"/>
            </a:pPr>
            <a:r>
              <a:rPr lang="zh-CN" altLang="en-US"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 初期研究及发展过程</a:t>
            </a:r>
            <a:endParaRPr lang="en-US" altLang="zh-CN"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Isosceles Triangle 7"/>
          <p:cNvSpPr/>
          <p:nvPr/>
        </p:nvSpPr>
        <p:spPr>
          <a:xfrm flipV="1">
            <a:off x="4109149" y="4666605"/>
            <a:ext cx="493328" cy="627671"/>
          </a:xfrm>
          <a:prstGeom prst="triangle">
            <a:avLst/>
          </a:prstGeom>
          <a:solidFill>
            <a:srgbClr val="D3AB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Isosceles Triangle 8"/>
          <p:cNvSpPr/>
          <p:nvPr/>
        </p:nvSpPr>
        <p:spPr>
          <a:xfrm flipV="1">
            <a:off x="4256351" y="5041182"/>
            <a:ext cx="198923" cy="253093"/>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9"/>
          <p:cNvSpPr/>
          <p:nvPr/>
        </p:nvSpPr>
        <p:spPr>
          <a:xfrm>
            <a:off x="4045353" y="4374608"/>
            <a:ext cx="127591" cy="127591"/>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0"/>
          <p:cNvSpPr/>
          <p:nvPr/>
        </p:nvSpPr>
        <p:spPr>
          <a:xfrm>
            <a:off x="4273007" y="4403794"/>
            <a:ext cx="71457" cy="71457"/>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1"/>
          <p:cNvSpPr/>
          <p:nvPr/>
        </p:nvSpPr>
        <p:spPr>
          <a:xfrm>
            <a:off x="4534624" y="4374608"/>
            <a:ext cx="127591" cy="127591"/>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2"/>
          <p:cNvSpPr/>
          <p:nvPr/>
        </p:nvSpPr>
        <p:spPr>
          <a:xfrm>
            <a:off x="4045353" y="4035179"/>
            <a:ext cx="127591" cy="127591"/>
          </a:xfrm>
          <a:prstGeom prst="ellipse">
            <a:avLst/>
          </a:prstGeom>
          <a:solidFill>
            <a:srgbClr val="0F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3"/>
          <p:cNvSpPr/>
          <p:nvPr/>
        </p:nvSpPr>
        <p:spPr>
          <a:xfrm>
            <a:off x="4067454" y="3727994"/>
            <a:ext cx="78984" cy="78984"/>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Oval 14"/>
          <p:cNvSpPr/>
          <p:nvPr/>
        </p:nvSpPr>
        <p:spPr>
          <a:xfrm>
            <a:off x="4045353" y="3313269"/>
            <a:ext cx="127591" cy="127591"/>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5"/>
          <p:cNvSpPr/>
          <p:nvPr/>
        </p:nvSpPr>
        <p:spPr>
          <a:xfrm>
            <a:off x="4045353" y="2266156"/>
            <a:ext cx="127591" cy="127591"/>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6"/>
          <p:cNvSpPr/>
          <p:nvPr/>
        </p:nvSpPr>
        <p:spPr>
          <a:xfrm>
            <a:off x="4045353" y="2585101"/>
            <a:ext cx="127591" cy="127591"/>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Oval 17"/>
          <p:cNvSpPr/>
          <p:nvPr/>
        </p:nvSpPr>
        <p:spPr>
          <a:xfrm>
            <a:off x="4063207" y="2954832"/>
            <a:ext cx="78984" cy="78984"/>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Oval 18"/>
          <p:cNvSpPr/>
          <p:nvPr/>
        </p:nvSpPr>
        <p:spPr>
          <a:xfrm>
            <a:off x="4516580" y="2266156"/>
            <a:ext cx="127591" cy="127591"/>
          </a:xfrm>
          <a:prstGeom prst="ellipse">
            <a:avLst/>
          </a:prstGeom>
          <a:solidFill>
            <a:srgbClr val="0F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19"/>
          <p:cNvSpPr/>
          <p:nvPr/>
        </p:nvSpPr>
        <p:spPr>
          <a:xfrm>
            <a:off x="4305270" y="2276234"/>
            <a:ext cx="78984" cy="78984"/>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0"/>
          <p:cNvSpPr/>
          <p:nvPr/>
        </p:nvSpPr>
        <p:spPr>
          <a:xfrm>
            <a:off x="4558927" y="2914071"/>
            <a:ext cx="78984" cy="78984"/>
          </a:xfrm>
          <a:prstGeom prst="ellipse">
            <a:avLst/>
          </a:prstGeom>
          <a:solidFill>
            <a:srgbClr val="0F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Oval 21"/>
          <p:cNvSpPr/>
          <p:nvPr/>
        </p:nvSpPr>
        <p:spPr>
          <a:xfrm>
            <a:off x="4520825" y="2590113"/>
            <a:ext cx="127591" cy="127591"/>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Oval 22"/>
          <p:cNvSpPr/>
          <p:nvPr/>
        </p:nvSpPr>
        <p:spPr>
          <a:xfrm>
            <a:off x="4534624" y="3083825"/>
            <a:ext cx="127591" cy="127591"/>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3"/>
          <p:cNvSpPr/>
          <p:nvPr/>
        </p:nvSpPr>
        <p:spPr>
          <a:xfrm>
            <a:off x="4558927" y="3538044"/>
            <a:ext cx="78984" cy="78984"/>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4"/>
          <p:cNvSpPr/>
          <p:nvPr/>
        </p:nvSpPr>
        <p:spPr>
          <a:xfrm>
            <a:off x="4534623" y="3753667"/>
            <a:ext cx="127591" cy="127591"/>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5"/>
          <p:cNvSpPr/>
          <p:nvPr/>
        </p:nvSpPr>
        <p:spPr>
          <a:xfrm>
            <a:off x="4558927" y="4131217"/>
            <a:ext cx="78984" cy="78984"/>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6"/>
          <p:cNvSpPr/>
          <p:nvPr/>
        </p:nvSpPr>
        <p:spPr>
          <a:xfrm>
            <a:off x="4292354" y="3086570"/>
            <a:ext cx="78984" cy="78984"/>
          </a:xfrm>
          <a:prstGeom prst="ellipse">
            <a:avLst/>
          </a:prstGeom>
          <a:solidFill>
            <a:srgbClr val="0F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27"/>
          <p:cNvSpPr/>
          <p:nvPr/>
        </p:nvSpPr>
        <p:spPr>
          <a:xfrm>
            <a:off x="4320458" y="3313268"/>
            <a:ext cx="127591" cy="127591"/>
          </a:xfrm>
          <a:prstGeom prst="ellipse">
            <a:avLst/>
          </a:prstGeom>
          <a:solidFill>
            <a:srgbClr val="0F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28"/>
          <p:cNvSpPr/>
          <p:nvPr/>
        </p:nvSpPr>
        <p:spPr>
          <a:xfrm>
            <a:off x="4175442" y="3770231"/>
            <a:ext cx="185366" cy="185366"/>
          </a:xfrm>
          <a:prstGeom prst="ellipse">
            <a:avLst/>
          </a:prstGeom>
          <a:solidFill>
            <a:srgbClr val="0F7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29"/>
          <p:cNvSpPr/>
          <p:nvPr/>
        </p:nvSpPr>
        <p:spPr>
          <a:xfrm>
            <a:off x="4265778" y="2500476"/>
            <a:ext cx="108000" cy="108000"/>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0"/>
          <p:cNvSpPr/>
          <p:nvPr/>
        </p:nvSpPr>
        <p:spPr>
          <a:xfrm>
            <a:off x="4310299" y="2698315"/>
            <a:ext cx="162000" cy="162000"/>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1"/>
          <p:cNvSpPr/>
          <p:nvPr/>
        </p:nvSpPr>
        <p:spPr>
          <a:xfrm>
            <a:off x="4355813" y="4163043"/>
            <a:ext cx="127591" cy="127591"/>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Oval 32"/>
          <p:cNvSpPr/>
          <p:nvPr/>
        </p:nvSpPr>
        <p:spPr>
          <a:xfrm>
            <a:off x="4226286" y="3533870"/>
            <a:ext cx="78984" cy="78984"/>
          </a:xfrm>
          <a:prstGeom prst="ellipse">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7" name="Straight Connector 33"/>
          <p:cNvCxnSpPr>
            <a:stCxn id="13" idx="6"/>
            <a:endCxn id="14" idx="2"/>
          </p:cNvCxnSpPr>
          <p:nvPr/>
        </p:nvCxnSpPr>
        <p:spPr>
          <a:xfrm>
            <a:off x="4172944" y="4438403"/>
            <a:ext cx="100064" cy="111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4"/>
          <p:cNvCxnSpPr>
            <a:stCxn id="14" idx="6"/>
            <a:endCxn id="15" idx="2"/>
          </p:cNvCxnSpPr>
          <p:nvPr/>
        </p:nvCxnSpPr>
        <p:spPr>
          <a:xfrm flipV="1">
            <a:off x="4344464" y="4438403"/>
            <a:ext cx="190160" cy="111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5"/>
          <p:cNvCxnSpPr>
            <a:stCxn id="15" idx="0"/>
            <a:endCxn id="29" idx="4"/>
          </p:cNvCxnSpPr>
          <p:nvPr/>
        </p:nvCxnSpPr>
        <p:spPr>
          <a:xfrm flipH="1" flipV="1">
            <a:off x="4598419" y="4210201"/>
            <a:ext cx="1" cy="164407"/>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6"/>
          <p:cNvCxnSpPr>
            <a:stCxn id="29" idx="0"/>
            <a:endCxn id="28" idx="4"/>
          </p:cNvCxnSpPr>
          <p:nvPr/>
        </p:nvCxnSpPr>
        <p:spPr>
          <a:xfrm flipV="1">
            <a:off x="4598419" y="3881258"/>
            <a:ext cx="0" cy="249959"/>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37"/>
          <p:cNvCxnSpPr>
            <a:stCxn id="28" idx="0"/>
            <a:endCxn id="27" idx="4"/>
          </p:cNvCxnSpPr>
          <p:nvPr/>
        </p:nvCxnSpPr>
        <p:spPr>
          <a:xfrm flipV="1">
            <a:off x="4598419" y="3617028"/>
            <a:ext cx="0" cy="136639"/>
          </a:xfrm>
          <a:prstGeom prst="line">
            <a:avLst/>
          </a:prstGeom>
          <a:ln w="3175">
            <a:solidFill>
              <a:srgbClr val="BF9E59"/>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38"/>
          <p:cNvCxnSpPr>
            <a:stCxn id="27" idx="0"/>
            <a:endCxn id="26" idx="4"/>
          </p:cNvCxnSpPr>
          <p:nvPr/>
        </p:nvCxnSpPr>
        <p:spPr>
          <a:xfrm flipV="1">
            <a:off x="4598419" y="3211415"/>
            <a:ext cx="1" cy="326629"/>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39"/>
          <p:cNvCxnSpPr>
            <a:stCxn id="26" idx="0"/>
            <a:endCxn id="24" idx="4"/>
          </p:cNvCxnSpPr>
          <p:nvPr/>
        </p:nvCxnSpPr>
        <p:spPr>
          <a:xfrm flipH="1" flipV="1">
            <a:off x="4598419" y="2993055"/>
            <a:ext cx="1" cy="90770"/>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0"/>
          <p:cNvCxnSpPr>
            <a:stCxn id="24" idx="0"/>
            <a:endCxn id="25" idx="4"/>
          </p:cNvCxnSpPr>
          <p:nvPr/>
        </p:nvCxnSpPr>
        <p:spPr>
          <a:xfrm flipH="1" flipV="1">
            <a:off x="4584621" y="2717704"/>
            <a:ext cx="13798" cy="196367"/>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1"/>
          <p:cNvCxnSpPr>
            <a:stCxn id="25" idx="0"/>
            <a:endCxn id="22" idx="4"/>
          </p:cNvCxnSpPr>
          <p:nvPr/>
        </p:nvCxnSpPr>
        <p:spPr>
          <a:xfrm flipH="1" flipV="1">
            <a:off x="4580376" y="2393747"/>
            <a:ext cx="4245" cy="196367"/>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2"/>
          <p:cNvCxnSpPr>
            <a:stCxn id="22" idx="2"/>
            <a:endCxn id="23" idx="6"/>
          </p:cNvCxnSpPr>
          <p:nvPr/>
        </p:nvCxnSpPr>
        <p:spPr>
          <a:xfrm flipH="1" flipV="1">
            <a:off x="4384254" y="2315726"/>
            <a:ext cx="132326" cy="14225"/>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3"/>
          <p:cNvCxnSpPr>
            <a:stCxn id="23" idx="2"/>
            <a:endCxn id="19" idx="6"/>
          </p:cNvCxnSpPr>
          <p:nvPr/>
        </p:nvCxnSpPr>
        <p:spPr>
          <a:xfrm flipH="1">
            <a:off x="4172944" y="2315726"/>
            <a:ext cx="132326" cy="14225"/>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4"/>
          <p:cNvCxnSpPr>
            <a:stCxn id="19" idx="4"/>
            <a:endCxn id="20" idx="0"/>
          </p:cNvCxnSpPr>
          <p:nvPr/>
        </p:nvCxnSpPr>
        <p:spPr>
          <a:xfrm>
            <a:off x="4109149" y="2393747"/>
            <a:ext cx="0" cy="191354"/>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5"/>
          <p:cNvCxnSpPr>
            <a:stCxn id="20" idx="4"/>
            <a:endCxn id="21" idx="0"/>
          </p:cNvCxnSpPr>
          <p:nvPr/>
        </p:nvCxnSpPr>
        <p:spPr>
          <a:xfrm flipH="1">
            <a:off x="4102699" y="2712692"/>
            <a:ext cx="6450" cy="242141"/>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6"/>
          <p:cNvCxnSpPr>
            <a:stCxn id="21" idx="4"/>
            <a:endCxn id="18" idx="0"/>
          </p:cNvCxnSpPr>
          <p:nvPr/>
        </p:nvCxnSpPr>
        <p:spPr>
          <a:xfrm>
            <a:off x="4102699" y="3033816"/>
            <a:ext cx="6450" cy="279453"/>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47"/>
          <p:cNvCxnSpPr>
            <a:stCxn id="18" idx="4"/>
            <a:endCxn id="17" idx="0"/>
          </p:cNvCxnSpPr>
          <p:nvPr/>
        </p:nvCxnSpPr>
        <p:spPr>
          <a:xfrm flipH="1">
            <a:off x="4106946" y="3440860"/>
            <a:ext cx="2203" cy="287134"/>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48"/>
          <p:cNvCxnSpPr>
            <a:stCxn id="17" idx="4"/>
            <a:endCxn id="16" idx="0"/>
          </p:cNvCxnSpPr>
          <p:nvPr/>
        </p:nvCxnSpPr>
        <p:spPr>
          <a:xfrm>
            <a:off x="4106946" y="3806978"/>
            <a:ext cx="2203" cy="228202"/>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49"/>
          <p:cNvCxnSpPr>
            <a:stCxn id="16" idx="4"/>
            <a:endCxn id="13" idx="0"/>
          </p:cNvCxnSpPr>
          <p:nvPr/>
        </p:nvCxnSpPr>
        <p:spPr>
          <a:xfrm>
            <a:off x="4109149" y="4162770"/>
            <a:ext cx="0" cy="211838"/>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0"/>
          <p:cNvCxnSpPr>
            <a:stCxn id="13" idx="7"/>
            <a:endCxn id="35" idx="2"/>
          </p:cNvCxnSpPr>
          <p:nvPr/>
        </p:nvCxnSpPr>
        <p:spPr>
          <a:xfrm flipV="1">
            <a:off x="4154258" y="4226839"/>
            <a:ext cx="201554" cy="166454"/>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1"/>
          <p:cNvCxnSpPr>
            <a:stCxn id="35" idx="6"/>
            <a:endCxn id="15" idx="1"/>
          </p:cNvCxnSpPr>
          <p:nvPr/>
        </p:nvCxnSpPr>
        <p:spPr>
          <a:xfrm>
            <a:off x="4483403" y="4226839"/>
            <a:ext cx="69906" cy="166454"/>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2"/>
          <p:cNvCxnSpPr>
            <a:stCxn id="35" idx="4"/>
            <a:endCxn id="14" idx="7"/>
          </p:cNvCxnSpPr>
          <p:nvPr/>
        </p:nvCxnSpPr>
        <p:spPr>
          <a:xfrm flipH="1">
            <a:off x="4334000" y="4290634"/>
            <a:ext cx="85609" cy="123625"/>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3"/>
          <p:cNvCxnSpPr>
            <a:stCxn id="35" idx="1"/>
            <a:endCxn id="16" idx="6"/>
          </p:cNvCxnSpPr>
          <p:nvPr/>
        </p:nvCxnSpPr>
        <p:spPr>
          <a:xfrm flipH="1" flipV="1">
            <a:off x="4172944" y="4098975"/>
            <a:ext cx="201554" cy="82754"/>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4"/>
          <p:cNvCxnSpPr>
            <a:stCxn id="16" idx="7"/>
            <a:endCxn id="32" idx="3"/>
          </p:cNvCxnSpPr>
          <p:nvPr/>
        </p:nvCxnSpPr>
        <p:spPr>
          <a:xfrm flipV="1">
            <a:off x="4154258" y="3928451"/>
            <a:ext cx="48330" cy="125414"/>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5"/>
          <p:cNvCxnSpPr>
            <a:stCxn id="32" idx="6"/>
            <a:endCxn id="28" idx="2"/>
          </p:cNvCxnSpPr>
          <p:nvPr/>
        </p:nvCxnSpPr>
        <p:spPr>
          <a:xfrm flipV="1">
            <a:off x="4360808" y="3817463"/>
            <a:ext cx="173815" cy="45452"/>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6"/>
          <p:cNvCxnSpPr>
            <a:stCxn id="29" idx="1"/>
            <a:endCxn id="32" idx="5"/>
          </p:cNvCxnSpPr>
          <p:nvPr/>
        </p:nvCxnSpPr>
        <p:spPr>
          <a:xfrm flipH="1" flipV="1">
            <a:off x="4333662" y="3928451"/>
            <a:ext cx="236832" cy="214334"/>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57"/>
          <p:cNvCxnSpPr>
            <a:stCxn id="35" idx="0"/>
            <a:endCxn id="28" idx="3"/>
          </p:cNvCxnSpPr>
          <p:nvPr/>
        </p:nvCxnSpPr>
        <p:spPr>
          <a:xfrm flipV="1">
            <a:off x="4419608" y="3862572"/>
            <a:ext cx="133700" cy="300471"/>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58"/>
          <p:cNvCxnSpPr>
            <a:stCxn id="28" idx="1"/>
            <a:endCxn id="36" idx="5"/>
          </p:cNvCxnSpPr>
          <p:nvPr/>
        </p:nvCxnSpPr>
        <p:spPr>
          <a:xfrm flipH="1" flipV="1">
            <a:off x="4293703" y="3601287"/>
            <a:ext cx="259606" cy="171065"/>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59"/>
          <p:cNvCxnSpPr>
            <a:stCxn id="17" idx="7"/>
            <a:endCxn id="36" idx="3"/>
          </p:cNvCxnSpPr>
          <p:nvPr/>
        </p:nvCxnSpPr>
        <p:spPr>
          <a:xfrm flipV="1">
            <a:off x="4134871" y="3601287"/>
            <a:ext cx="102983" cy="138274"/>
          </a:xfrm>
          <a:prstGeom prst="line">
            <a:avLst/>
          </a:prstGeom>
          <a:ln w="3175">
            <a:solidFill>
              <a:srgbClr val="BF9E59"/>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0"/>
          <p:cNvCxnSpPr>
            <a:stCxn id="36" idx="7"/>
            <a:endCxn id="31" idx="3"/>
          </p:cNvCxnSpPr>
          <p:nvPr/>
        </p:nvCxnSpPr>
        <p:spPr>
          <a:xfrm flipV="1">
            <a:off x="4293703" y="3422174"/>
            <a:ext cx="45441" cy="123264"/>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1"/>
          <p:cNvCxnSpPr>
            <a:stCxn id="27" idx="1"/>
            <a:endCxn id="31" idx="5"/>
          </p:cNvCxnSpPr>
          <p:nvPr/>
        </p:nvCxnSpPr>
        <p:spPr>
          <a:xfrm flipH="1" flipV="1">
            <a:off x="4429364" y="3422174"/>
            <a:ext cx="141131" cy="127438"/>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2"/>
          <p:cNvCxnSpPr>
            <a:stCxn id="32" idx="0"/>
            <a:endCxn id="36" idx="4"/>
          </p:cNvCxnSpPr>
          <p:nvPr/>
        </p:nvCxnSpPr>
        <p:spPr>
          <a:xfrm flipH="1" flipV="1">
            <a:off x="4265778" y="3612854"/>
            <a:ext cx="2348" cy="157376"/>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3"/>
          <p:cNvCxnSpPr>
            <a:stCxn id="36" idx="0"/>
            <a:endCxn id="18" idx="5"/>
          </p:cNvCxnSpPr>
          <p:nvPr/>
        </p:nvCxnSpPr>
        <p:spPr>
          <a:xfrm flipH="1" flipV="1">
            <a:off x="4154258" y="3422174"/>
            <a:ext cx="111520" cy="111696"/>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4"/>
          <p:cNvCxnSpPr>
            <a:stCxn id="18" idx="7"/>
            <a:endCxn id="30" idx="3"/>
          </p:cNvCxnSpPr>
          <p:nvPr/>
        </p:nvCxnSpPr>
        <p:spPr>
          <a:xfrm flipV="1">
            <a:off x="4154258" y="3153986"/>
            <a:ext cx="149663" cy="177968"/>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5"/>
          <p:cNvCxnSpPr>
            <a:stCxn id="30" idx="1"/>
            <a:endCxn id="21" idx="6"/>
          </p:cNvCxnSpPr>
          <p:nvPr/>
        </p:nvCxnSpPr>
        <p:spPr>
          <a:xfrm flipH="1" flipV="1">
            <a:off x="4142191" y="2994324"/>
            <a:ext cx="161731" cy="103813"/>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6"/>
          <p:cNvCxnSpPr>
            <a:stCxn id="21" idx="7"/>
            <a:endCxn id="34" idx="2"/>
          </p:cNvCxnSpPr>
          <p:nvPr/>
        </p:nvCxnSpPr>
        <p:spPr>
          <a:xfrm flipV="1">
            <a:off x="4130624" y="2779315"/>
            <a:ext cx="179675" cy="187085"/>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67"/>
          <p:cNvCxnSpPr>
            <a:stCxn id="30" idx="0"/>
            <a:endCxn id="34" idx="4"/>
          </p:cNvCxnSpPr>
          <p:nvPr/>
        </p:nvCxnSpPr>
        <p:spPr>
          <a:xfrm flipV="1">
            <a:off x="4331846" y="2860315"/>
            <a:ext cx="59453" cy="226255"/>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68"/>
          <p:cNvCxnSpPr>
            <a:stCxn id="31" idx="0"/>
            <a:endCxn id="30" idx="5"/>
          </p:cNvCxnSpPr>
          <p:nvPr/>
        </p:nvCxnSpPr>
        <p:spPr>
          <a:xfrm flipH="1" flipV="1">
            <a:off x="4359771" y="3153986"/>
            <a:ext cx="24483" cy="159282"/>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69"/>
          <p:cNvCxnSpPr>
            <a:stCxn id="30" idx="7"/>
            <a:endCxn id="24" idx="2"/>
          </p:cNvCxnSpPr>
          <p:nvPr/>
        </p:nvCxnSpPr>
        <p:spPr>
          <a:xfrm flipV="1">
            <a:off x="4359771" y="2953563"/>
            <a:ext cx="199156" cy="144574"/>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0"/>
          <p:cNvCxnSpPr>
            <a:stCxn id="24" idx="1"/>
            <a:endCxn id="34" idx="6"/>
          </p:cNvCxnSpPr>
          <p:nvPr/>
        </p:nvCxnSpPr>
        <p:spPr>
          <a:xfrm flipH="1" flipV="1">
            <a:off x="4472299" y="2779315"/>
            <a:ext cx="98195" cy="146324"/>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1"/>
          <p:cNvCxnSpPr>
            <a:stCxn id="34" idx="7"/>
            <a:endCxn id="25" idx="3"/>
          </p:cNvCxnSpPr>
          <p:nvPr/>
        </p:nvCxnSpPr>
        <p:spPr>
          <a:xfrm flipV="1">
            <a:off x="4448575" y="2699018"/>
            <a:ext cx="90936" cy="23021"/>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2"/>
          <p:cNvCxnSpPr>
            <a:stCxn id="34" idx="1"/>
          </p:cNvCxnSpPr>
          <p:nvPr/>
        </p:nvCxnSpPr>
        <p:spPr>
          <a:xfrm flipV="1">
            <a:off x="4334023" y="2653206"/>
            <a:ext cx="5437" cy="68833"/>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3"/>
          <p:cNvCxnSpPr>
            <a:stCxn id="20" idx="7"/>
          </p:cNvCxnSpPr>
          <p:nvPr/>
        </p:nvCxnSpPr>
        <p:spPr>
          <a:xfrm flipV="1">
            <a:off x="4154258" y="2576841"/>
            <a:ext cx="111520" cy="2694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4"/>
          <p:cNvCxnSpPr>
            <a:stCxn id="33" idx="1"/>
            <a:endCxn id="19" idx="5"/>
          </p:cNvCxnSpPr>
          <p:nvPr/>
        </p:nvCxnSpPr>
        <p:spPr>
          <a:xfrm flipH="1" flipV="1">
            <a:off x="4154258" y="2375061"/>
            <a:ext cx="127336" cy="141231"/>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9" name="Straight Connector 75"/>
          <p:cNvCxnSpPr>
            <a:stCxn id="33" idx="0"/>
            <a:endCxn id="23" idx="4"/>
          </p:cNvCxnSpPr>
          <p:nvPr/>
        </p:nvCxnSpPr>
        <p:spPr>
          <a:xfrm flipV="1">
            <a:off x="4319778" y="2355218"/>
            <a:ext cx="24984" cy="145258"/>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0" name="Straight Connector 76"/>
          <p:cNvCxnSpPr>
            <a:stCxn id="33" idx="7"/>
            <a:endCxn id="22" idx="3"/>
          </p:cNvCxnSpPr>
          <p:nvPr/>
        </p:nvCxnSpPr>
        <p:spPr>
          <a:xfrm flipV="1">
            <a:off x="4357962" y="2375061"/>
            <a:ext cx="177304" cy="141231"/>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81" name="Straight Connector 77"/>
          <p:cNvCxnSpPr>
            <a:stCxn id="33" idx="6"/>
            <a:endCxn id="25" idx="1"/>
          </p:cNvCxnSpPr>
          <p:nvPr/>
        </p:nvCxnSpPr>
        <p:spPr>
          <a:xfrm>
            <a:off x="4373778" y="2554476"/>
            <a:ext cx="165733" cy="54323"/>
          </a:xfrm>
          <a:prstGeom prst="line">
            <a:avLst/>
          </a:prstGeom>
          <a:ln w="3175">
            <a:solidFill>
              <a:schemeClr val="bg1">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82" name="Oval 78"/>
          <p:cNvSpPr/>
          <p:nvPr/>
        </p:nvSpPr>
        <p:spPr>
          <a:xfrm>
            <a:off x="4258207" y="5008826"/>
            <a:ext cx="195212" cy="6471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3" name="Straight Connector 82"/>
          <p:cNvCxnSpPr/>
          <p:nvPr/>
        </p:nvCxnSpPr>
        <p:spPr>
          <a:xfrm>
            <a:off x="4662214" y="2322839"/>
            <a:ext cx="853263" cy="0"/>
          </a:xfrm>
          <a:prstGeom prst="line">
            <a:avLst/>
          </a:prstGeom>
          <a:ln w="3175">
            <a:solidFill>
              <a:srgbClr val="0F7D99"/>
            </a:solidFill>
            <a:prstDash val="dash"/>
            <a:tailEnd type="oval"/>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4558927" y="3117588"/>
            <a:ext cx="2169734" cy="428732"/>
            <a:chOff x="6507240" y="2795084"/>
            <a:chExt cx="1137684" cy="306086"/>
          </a:xfrm>
        </p:grpSpPr>
        <p:cxnSp>
          <p:nvCxnSpPr>
            <p:cNvPr id="86" name="Straight Connector 84"/>
            <p:cNvCxnSpPr/>
            <p:nvPr/>
          </p:nvCxnSpPr>
          <p:spPr>
            <a:xfrm>
              <a:off x="6507240" y="2795084"/>
              <a:ext cx="1137684" cy="0"/>
            </a:xfrm>
            <a:prstGeom prst="line">
              <a:avLst/>
            </a:prstGeom>
            <a:ln w="3175">
              <a:solidFill>
                <a:srgbClr val="0F7D99"/>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7644924" y="2795084"/>
              <a:ext cx="0" cy="306086"/>
            </a:xfrm>
            <a:prstGeom prst="line">
              <a:avLst/>
            </a:prstGeom>
            <a:ln>
              <a:solidFill>
                <a:srgbClr val="0F7D99"/>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89" name="组合 88"/>
          <p:cNvGrpSpPr/>
          <p:nvPr/>
        </p:nvGrpSpPr>
        <p:grpSpPr>
          <a:xfrm>
            <a:off x="4491882" y="3918074"/>
            <a:ext cx="678330" cy="302470"/>
            <a:chOff x="6539898" y="4072742"/>
            <a:chExt cx="2377440" cy="702129"/>
          </a:xfrm>
        </p:grpSpPr>
        <p:cxnSp>
          <p:nvCxnSpPr>
            <p:cNvPr id="90" name="Straight Connector 88"/>
            <p:cNvCxnSpPr/>
            <p:nvPr/>
          </p:nvCxnSpPr>
          <p:spPr>
            <a:xfrm>
              <a:off x="6539898" y="4774871"/>
              <a:ext cx="2377440" cy="0"/>
            </a:xfrm>
            <a:prstGeom prst="line">
              <a:avLst/>
            </a:prstGeom>
            <a:ln w="3175">
              <a:solidFill>
                <a:srgbClr val="004F87"/>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917338" y="4072742"/>
              <a:ext cx="0" cy="702129"/>
            </a:xfrm>
            <a:prstGeom prst="line">
              <a:avLst/>
            </a:prstGeom>
            <a:ln>
              <a:solidFill>
                <a:srgbClr val="004F87"/>
              </a:solidFill>
              <a:prstDash val="dash"/>
              <a:headEnd type="oval"/>
            </a:ln>
          </p:spPr>
          <p:style>
            <a:lnRef idx="1">
              <a:schemeClr val="accent1"/>
            </a:lnRef>
            <a:fillRef idx="0">
              <a:schemeClr val="accent1"/>
            </a:fillRef>
            <a:effectRef idx="0">
              <a:schemeClr val="accent1"/>
            </a:effectRef>
            <a:fontRef idx="minor">
              <a:schemeClr val="tx1"/>
            </a:fontRef>
          </p:style>
        </p:cxnSp>
      </p:grpSp>
      <p:sp>
        <p:nvSpPr>
          <p:cNvPr id="92" name="TextBox 91"/>
          <p:cNvSpPr txBox="1"/>
          <p:nvPr/>
        </p:nvSpPr>
        <p:spPr>
          <a:xfrm>
            <a:off x="1210127" y="4527080"/>
            <a:ext cx="2162813" cy="829945"/>
          </a:xfrm>
          <a:prstGeom prst="rect">
            <a:avLst/>
          </a:prstGeom>
          <a:noFill/>
        </p:spPr>
        <p:txBody>
          <a:bodyPr wrap="square" rtlCol="0">
            <a:spAutoFit/>
          </a:bodyPr>
          <a:lstStyle/>
          <a:p>
            <a:r>
              <a:rPr lang="zh-CN" altLang="en-US" sz="1200" b="1"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明确水环境治理工程的应用</a:t>
            </a:r>
            <a:endParaRPr lang="en-US" altLang="zh-CN" sz="1200" b="1"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a:p>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2014</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年</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10</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月在</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中国水利</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第十九期发表发表</a:t>
            </a:r>
            <a:r>
              <a:rPr lang="en-US" altLang="zh-CN" sz="900" dirty="0">
                <a:solidFill>
                  <a:srgbClr val="C00000"/>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r>
              <a:rPr lang="zh-CN" altLang="en-US" sz="900" dirty="0">
                <a:solidFill>
                  <a:srgbClr val="C00000"/>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水资源价值评价理论下水生态治理工程运行模式探讨</a:t>
            </a:r>
            <a:r>
              <a:rPr lang="en-US" altLang="zh-CN" sz="900" dirty="0">
                <a:solidFill>
                  <a:srgbClr val="C00000"/>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明确将水环境治理工程也可以纳入合同节水管理模式；</a:t>
            </a:r>
            <a:endPar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cxnSp>
        <p:nvCxnSpPr>
          <p:cNvPr id="93" name="Straight Connector 93"/>
          <p:cNvCxnSpPr/>
          <p:nvPr/>
        </p:nvCxnSpPr>
        <p:spPr>
          <a:xfrm>
            <a:off x="2389864" y="3881258"/>
            <a:ext cx="1783080" cy="0"/>
          </a:xfrm>
          <a:prstGeom prst="line">
            <a:avLst/>
          </a:prstGeom>
          <a:ln w="3175">
            <a:solidFill>
              <a:srgbClr val="0F7D9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94" name="TextBox 94"/>
          <p:cNvSpPr txBox="1"/>
          <p:nvPr/>
        </p:nvSpPr>
        <p:spPr>
          <a:xfrm>
            <a:off x="287846" y="3516089"/>
            <a:ext cx="1970945" cy="968375"/>
          </a:xfrm>
          <a:prstGeom prst="rect">
            <a:avLst/>
          </a:prstGeom>
          <a:noFill/>
        </p:spPr>
        <p:txBody>
          <a:bodyPr wrap="square" rtlCol="0">
            <a:spAutoFit/>
          </a:bodyPr>
          <a:lstStyle/>
          <a:p>
            <a:r>
              <a:rPr lang="zh-CN" altLang="en-US" sz="1200" b="1"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提出与</a:t>
            </a:r>
            <a:r>
              <a:rPr lang="en-US" altLang="zh-CN" sz="1200" b="1"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PPP</a:t>
            </a:r>
            <a:r>
              <a:rPr lang="zh-CN" altLang="en-US" sz="1200" b="1"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模式有机结合</a:t>
            </a:r>
            <a:endParaRPr lang="en-US" altLang="zh-CN" sz="1200" b="1"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a:p>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2014</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年</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6</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月</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12</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日</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中国水利报</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发表了</a:t>
            </a:r>
            <a:r>
              <a:rPr lang="en-US" altLang="zh-CN" sz="900" dirty="0">
                <a:solidFill>
                  <a:srgbClr val="C00000"/>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r>
              <a:rPr lang="zh-CN" altLang="en-US" sz="900" dirty="0">
                <a:solidFill>
                  <a:srgbClr val="C00000"/>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水资源管理引入合同管理模式是两手发力的有效形式</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的文章；进一步提出将</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PPP</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模式与合同水资源管理模式有机结合的建议；</a:t>
            </a:r>
            <a:endPar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grpSp>
        <p:nvGrpSpPr>
          <p:cNvPr id="95" name="组合 94"/>
          <p:cNvGrpSpPr/>
          <p:nvPr/>
        </p:nvGrpSpPr>
        <p:grpSpPr>
          <a:xfrm>
            <a:off x="3264782" y="2630750"/>
            <a:ext cx="853263" cy="229565"/>
            <a:chOff x="4525303" y="2395544"/>
            <a:chExt cx="1137684" cy="306086"/>
          </a:xfrm>
        </p:grpSpPr>
        <p:cxnSp>
          <p:nvCxnSpPr>
            <p:cNvPr id="96" name="Straight Connector 95"/>
            <p:cNvCxnSpPr/>
            <p:nvPr/>
          </p:nvCxnSpPr>
          <p:spPr>
            <a:xfrm>
              <a:off x="4525303" y="2395544"/>
              <a:ext cx="1137684" cy="0"/>
            </a:xfrm>
            <a:prstGeom prst="line">
              <a:avLst/>
            </a:prstGeom>
            <a:ln w="3175">
              <a:solidFill>
                <a:srgbClr val="004F87"/>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525303" y="2395544"/>
              <a:ext cx="0" cy="306086"/>
            </a:xfrm>
            <a:prstGeom prst="line">
              <a:avLst/>
            </a:prstGeom>
            <a:ln>
              <a:solidFill>
                <a:srgbClr val="004F87"/>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99" name="Rectangle 3"/>
          <p:cNvSpPr txBox="1">
            <a:spLocks noChangeArrowheads="1"/>
          </p:cNvSpPr>
          <p:nvPr/>
        </p:nvSpPr>
        <p:spPr bwMode="auto">
          <a:xfrm>
            <a:off x="1746647" y="5466492"/>
            <a:ext cx="5475685" cy="53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43" tIns="30272" rIns="60543" bIns="30272"/>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ct val="20000"/>
              </a:spcBef>
              <a:buClr>
                <a:srgbClr val="1E8ED5"/>
              </a:buClr>
            </a:pPr>
            <a:r>
              <a:rPr lang="zh-CN" altLang="en-US" sz="1350" b="1" dirty="0">
                <a:solidFill>
                  <a:srgbClr val="004F87"/>
                </a:solidFill>
                <a:latin typeface="微软雅黑" panose="020B0503020204020204" pitchFamily="34" charset="-122"/>
                <a:ea typeface="微软雅黑" panose="020B0503020204020204" pitchFamily="34" charset="-122"/>
                <a:sym typeface="Arial" panose="020B0604020202020204" pitchFamily="34" charset="0"/>
              </a:rPr>
              <a:t>发改委水利部有关部门开始组织试验示范  积极推动出台相关政策</a:t>
            </a:r>
            <a:endParaRPr lang="zh-CN" altLang="en-US" sz="1350" b="1" dirty="0">
              <a:solidFill>
                <a:srgbClr val="004F87"/>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spcBef>
                <a:spcPct val="20000"/>
              </a:spcBef>
              <a:buClr>
                <a:srgbClr val="1E8ED5"/>
              </a:buClr>
            </a:pPr>
            <a:endParaRPr lang="en-US" altLang="zh-CN" sz="1350" dirty="0">
              <a:solidFill>
                <a:srgbClr val="004F87"/>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0" name="TextBox 83"/>
          <p:cNvSpPr txBox="1"/>
          <p:nvPr/>
        </p:nvSpPr>
        <p:spPr>
          <a:xfrm>
            <a:off x="5568478" y="2028901"/>
            <a:ext cx="2617184" cy="691515"/>
          </a:xfrm>
          <a:prstGeom prst="rect">
            <a:avLst/>
          </a:prstGeom>
          <a:noFill/>
        </p:spPr>
        <p:txBody>
          <a:bodyPr wrap="square" rtlCol="0">
            <a:spAutoFit/>
          </a:bodyPr>
          <a:lstStyle/>
          <a:p>
            <a:r>
              <a:rPr lang="zh-CN" altLang="en-US" sz="1200" b="1"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首次提出概念</a:t>
            </a:r>
            <a:endParaRPr lang="zh-CN" altLang="en-US" sz="1200" b="1"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a:p>
            <a:pPr algn="just"/>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rPr>
              <a:t>2012</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rPr>
              <a:t>年</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rPr>
              <a:t>10</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rPr>
              <a:t>月在</a:t>
            </a:r>
            <a:r>
              <a:rPr lang="zh-CN"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rPr>
              <a:t>水利部</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rPr>
              <a:t>2012</a:t>
            </a:r>
            <a:r>
              <a:rPr lang="zh-CN"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rPr>
              <a:t>年秋季党校</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rPr>
              <a:t>(35</a:t>
            </a:r>
            <a:r>
              <a:rPr lang="zh-CN"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rPr>
              <a:t>班</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rPr>
              <a:t>)</a:t>
            </a:r>
            <a:r>
              <a:rPr lang="zh-CN"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rPr>
              <a:t>学习期间</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rPr>
              <a:t>提交</a:t>
            </a:r>
            <a:r>
              <a:rPr lang="zh-CN" altLang="zh-CN" sz="900" dirty="0">
                <a:solidFill>
                  <a:srgbClr val="C00000"/>
                </a:solidFill>
                <a:latin typeface="方正清刻本悦宋简体" panose="02000000000000000000" pitchFamily="2" charset="-122"/>
                <a:ea typeface="方正清刻本悦宋简体" panose="02000000000000000000" pitchFamily="2" charset="-122"/>
                <a:sym typeface="Arial" panose="020B0604020202020204" pitchFamily="34" charset="0"/>
              </a:rPr>
              <a:t>《高耗水行业水资源循环利用的思考》</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rPr>
              <a:t>，</a:t>
            </a:r>
            <a:r>
              <a:rPr lang="zh-CN"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rPr>
              <a:t>首次提出建立“</a:t>
            </a:r>
            <a:r>
              <a:rPr lang="zh-CN" altLang="zh-CN" sz="900" dirty="0">
                <a:solidFill>
                  <a:srgbClr val="C00000"/>
                </a:solidFill>
                <a:latin typeface="方正清刻本悦宋简体" panose="02000000000000000000" pitchFamily="2" charset="-122"/>
                <a:ea typeface="方正清刻本悦宋简体" panose="02000000000000000000" pitchFamily="2" charset="-122"/>
                <a:sym typeface="Arial" panose="020B0604020202020204" pitchFamily="34" charset="0"/>
              </a:rPr>
              <a:t>合同水资源管理模式</a:t>
            </a:r>
            <a:r>
              <a:rPr lang="zh-CN"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rPr>
              <a:t>”</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rPr>
              <a:t>的概念</a:t>
            </a:r>
            <a:r>
              <a:rPr lang="zh-CN"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rPr>
              <a:t>；</a:t>
            </a:r>
            <a:endParaRPr lang="zh-CN"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Arial" panose="020B0604020202020204" pitchFamily="34" charset="0"/>
            </a:endParaRPr>
          </a:p>
        </p:txBody>
      </p:sp>
      <p:sp>
        <p:nvSpPr>
          <p:cNvPr id="101" name="TextBox 97"/>
          <p:cNvSpPr txBox="1"/>
          <p:nvPr/>
        </p:nvSpPr>
        <p:spPr>
          <a:xfrm>
            <a:off x="1033642" y="2686122"/>
            <a:ext cx="2445927" cy="553085"/>
          </a:xfrm>
          <a:prstGeom prst="rect">
            <a:avLst/>
          </a:prstGeom>
          <a:noFill/>
        </p:spPr>
        <p:txBody>
          <a:bodyPr wrap="square" rtlCol="0">
            <a:spAutoFit/>
          </a:bodyPr>
          <a:lstStyle/>
          <a:p>
            <a:r>
              <a:rPr lang="zh-CN" altLang="en-US" sz="1200" b="1"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公开发表文章</a:t>
            </a:r>
            <a:endParaRPr lang="en-US" altLang="zh-CN" sz="1200" b="1"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a:p>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2014</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年</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2</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月向</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中国水利</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投稿</a:t>
            </a:r>
            <a:r>
              <a:rPr lang="en-US" altLang="zh-CN" sz="900" dirty="0">
                <a:solidFill>
                  <a:srgbClr val="C00000"/>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r>
              <a:rPr lang="zh-CN" altLang="en-US" sz="900" dirty="0">
                <a:solidFill>
                  <a:srgbClr val="C00000"/>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合同水资源管理模式初探</a:t>
            </a:r>
            <a:r>
              <a:rPr lang="en-US" altLang="zh-CN" sz="900" dirty="0">
                <a:solidFill>
                  <a:srgbClr val="C00000"/>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r>
              <a:rPr lang="zh-CN" altLang="en-US" sz="900" dirty="0">
                <a:solidFill>
                  <a:srgbClr val="C00000"/>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文章</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，刊登在</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2014</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年第七期；</a:t>
            </a:r>
            <a:endPar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102" name="TextBox 87"/>
          <p:cNvSpPr txBox="1"/>
          <p:nvPr/>
        </p:nvSpPr>
        <p:spPr>
          <a:xfrm>
            <a:off x="6806698" y="3007535"/>
            <a:ext cx="2136662" cy="1643380"/>
          </a:xfrm>
          <a:prstGeom prst="rect">
            <a:avLst/>
          </a:prstGeom>
          <a:noFill/>
        </p:spPr>
        <p:txBody>
          <a:bodyPr wrap="square" rtlCol="0">
            <a:spAutoFit/>
          </a:bodyPr>
          <a:lstStyle/>
          <a:p>
            <a:r>
              <a:rPr lang="zh-CN" altLang="en-US" sz="1200" b="1"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形成较完整的创新思路</a:t>
            </a:r>
            <a:endParaRPr lang="zh-CN" altLang="en-US" sz="1200" b="1" dirty="0">
              <a:solidFill>
                <a:schemeClr val="tx1">
                  <a:lumMod val="85000"/>
                  <a:lumOff val="15000"/>
                </a:schemeClr>
              </a:solidFill>
              <a:latin typeface="方正清刻本悦宋简体" panose="02000000000000000000" pitchFamily="2" charset="-122"/>
              <a:ea typeface="方正清刻本悦宋简体" panose="02000000000000000000" pitchFamily="2" charset="-122"/>
            </a:endParaRPr>
          </a:p>
          <a:p>
            <a:pPr>
              <a:lnSpc>
                <a:spcPct val="110000"/>
              </a:lnSpc>
              <a:spcBef>
                <a:spcPct val="0"/>
              </a:spcBef>
              <a:buNone/>
            </a:pP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2014</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年</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5</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月，在水利部综合事业局组织召开的落实“节水优先、空间均衡、系统治理、两手发力”的治水思路的研讨会期间提交了</a:t>
            </a:r>
            <a:r>
              <a:rPr lang="zh-CN" altLang="en-US" sz="900" dirty="0">
                <a:solidFill>
                  <a:srgbClr val="C00000"/>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“关于落实’节水优先、空间均衡、系统治理、两手发力’治水思路的建议”</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初稿和</a:t>
            </a:r>
            <a:r>
              <a:rPr lang="en-US" altLang="zh-CN" sz="900" dirty="0">
                <a:solidFill>
                  <a:srgbClr val="C00000"/>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r>
              <a:rPr lang="zh-CN" altLang="en-US" sz="900" dirty="0">
                <a:solidFill>
                  <a:srgbClr val="C00000"/>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合同水资源管理模式内涵及应用概述</a:t>
            </a:r>
            <a:r>
              <a:rPr lang="en-US" altLang="zh-CN" sz="900" dirty="0">
                <a:solidFill>
                  <a:srgbClr val="C00000"/>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等相关文章，较完整地阐述了合同水资源管理的创新思路，得到了相关领导的肯定；</a:t>
            </a:r>
            <a:endPar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sp>
        <p:nvSpPr>
          <p:cNvPr id="122" name="TextBox 91"/>
          <p:cNvSpPr txBox="1"/>
          <p:nvPr/>
        </p:nvSpPr>
        <p:spPr>
          <a:xfrm>
            <a:off x="5191716" y="3734798"/>
            <a:ext cx="1429783" cy="1383665"/>
          </a:xfrm>
          <a:prstGeom prst="rect">
            <a:avLst/>
          </a:prstGeom>
          <a:noFill/>
        </p:spPr>
        <p:txBody>
          <a:bodyPr wrap="square" rtlCol="0">
            <a:spAutoFit/>
          </a:bodyPr>
          <a:lstStyle/>
          <a:p>
            <a:r>
              <a:rPr lang="zh-CN" altLang="en-US" sz="1200" b="1" dirty="0">
                <a:solidFill>
                  <a:schemeClr val="tx1">
                    <a:lumMod val="85000"/>
                    <a:lumOff val="15000"/>
                  </a:schemeClr>
                </a:solidFill>
                <a:latin typeface="方正清刻本悦宋简体" panose="02000000000000000000" pitchFamily="2" charset="-122"/>
                <a:ea typeface="方正清刻本悦宋简体" panose="02000000000000000000" pitchFamily="2" charset="-122"/>
              </a:rPr>
              <a:t>正式确定管理模式</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2014</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年</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9</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月</a:t>
            </a:r>
            <a:r>
              <a:rPr lang="en-US" altLang="zh-CN"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26</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日根据综合事业局安排，在综合局青年讲坛做 </a:t>
            </a:r>
            <a:r>
              <a:rPr lang="en-US" altLang="zh-CN" sz="900" dirty="0">
                <a:solidFill>
                  <a:srgbClr val="C00000"/>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r>
              <a:rPr lang="zh-CN" altLang="en-US" sz="900" dirty="0">
                <a:solidFill>
                  <a:srgbClr val="C00000"/>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合同节水管理理论探讨和工作思路</a:t>
            </a:r>
            <a:r>
              <a:rPr lang="en-US" altLang="zh-CN" sz="900" dirty="0">
                <a:solidFill>
                  <a:srgbClr val="C00000"/>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a:t>
            </a:r>
            <a:r>
              <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rPr>
              <a:t>讲座，根据根据领导建议将这种管理模式正式确定为“合同节水管理模式”</a:t>
            </a:r>
            <a:endParaRPr lang="zh-CN" altLang="en-US" sz="900" dirty="0">
              <a:solidFill>
                <a:schemeClr val="tx1">
                  <a:lumMod val="85000"/>
                  <a:lumOff val="15000"/>
                </a:schemeClr>
              </a:solidFill>
              <a:latin typeface="方正清刻本悦宋简体" panose="02000000000000000000" pitchFamily="2" charset="-122"/>
              <a:ea typeface="方正清刻本悦宋简体" panose="02000000000000000000" pitchFamily="2" charset="-122"/>
              <a:sym typeface="微软雅黑" panose="020B0503020204020204" pitchFamily="34" charset="-122"/>
            </a:endParaRPr>
          </a:p>
        </p:txBody>
      </p:sp>
      <p:grpSp>
        <p:nvGrpSpPr>
          <p:cNvPr id="105" name="组合 104"/>
          <p:cNvGrpSpPr/>
          <p:nvPr/>
        </p:nvGrpSpPr>
        <p:grpSpPr>
          <a:xfrm>
            <a:off x="3200829" y="4418903"/>
            <a:ext cx="853263" cy="229565"/>
            <a:chOff x="4525303" y="2395544"/>
            <a:chExt cx="1137684" cy="306086"/>
          </a:xfrm>
        </p:grpSpPr>
        <p:cxnSp>
          <p:nvCxnSpPr>
            <p:cNvPr id="106" name="Straight Connector 95"/>
            <p:cNvCxnSpPr/>
            <p:nvPr/>
          </p:nvCxnSpPr>
          <p:spPr>
            <a:xfrm>
              <a:off x="4525303" y="2395544"/>
              <a:ext cx="1137684" cy="0"/>
            </a:xfrm>
            <a:prstGeom prst="line">
              <a:avLst/>
            </a:prstGeom>
            <a:ln w="3175">
              <a:solidFill>
                <a:srgbClr val="004F87"/>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96"/>
            <p:cNvCxnSpPr/>
            <p:nvPr/>
          </p:nvCxnSpPr>
          <p:spPr>
            <a:xfrm>
              <a:off x="4525303" y="2395544"/>
              <a:ext cx="0" cy="306086"/>
            </a:xfrm>
            <a:prstGeom prst="line">
              <a:avLst/>
            </a:prstGeom>
            <a:ln>
              <a:solidFill>
                <a:srgbClr val="004F87"/>
              </a:solidFill>
              <a:prstDash val="dash"/>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22" presetClass="entr" presetSubtype="2" fill="hold" nodeType="afterEffect">
                                  <p:stCondLst>
                                    <p:cond delay="2000"/>
                                  </p:stCondLst>
                                  <p:childTnLst>
                                    <p:set>
                                      <p:cBhvr>
                                        <p:cTn id="10" dur="1" fill="hold">
                                          <p:stCondLst>
                                            <p:cond delay="0"/>
                                          </p:stCondLst>
                                        </p:cTn>
                                        <p:tgtEl>
                                          <p:spTgt spid="95"/>
                                        </p:tgtEl>
                                        <p:attrNameLst>
                                          <p:attrName>style.visibility</p:attrName>
                                        </p:attrNameLst>
                                      </p:cBhvr>
                                      <p:to>
                                        <p:strVal val="visible"/>
                                      </p:to>
                                    </p:set>
                                    <p:animEffect transition="in" filter="wipe(right)">
                                      <p:cBhvr>
                                        <p:cTn id="11" dur="500"/>
                                        <p:tgtEl>
                                          <p:spTgt spid="95"/>
                                        </p:tgtEl>
                                      </p:cBhvr>
                                    </p:animEffect>
                                  </p:childTnLst>
                                </p:cTn>
                              </p:par>
                            </p:childTnLst>
                          </p:cTn>
                        </p:par>
                        <p:par>
                          <p:cTn id="12" fill="hold">
                            <p:stCondLst>
                              <p:cond delay="3000"/>
                            </p:stCondLst>
                            <p:childTnLst>
                              <p:par>
                                <p:cTn id="13" presetID="22" presetClass="entr" presetSubtype="8" fill="hold" nodeType="afterEffect">
                                  <p:stCondLst>
                                    <p:cond delay="4000"/>
                                  </p:stCondLst>
                                  <p:childTnLst>
                                    <p:set>
                                      <p:cBhvr>
                                        <p:cTn id="14" dur="1" fill="hold">
                                          <p:stCondLst>
                                            <p:cond delay="0"/>
                                          </p:stCondLst>
                                        </p:cTn>
                                        <p:tgtEl>
                                          <p:spTgt spid="85"/>
                                        </p:tgtEl>
                                        <p:attrNameLst>
                                          <p:attrName>style.visibility</p:attrName>
                                        </p:attrNameLst>
                                      </p:cBhvr>
                                      <p:to>
                                        <p:strVal val="visible"/>
                                      </p:to>
                                    </p:set>
                                    <p:animEffect transition="in" filter="wipe(left)">
                                      <p:cBhvr>
                                        <p:cTn id="15" dur="500"/>
                                        <p:tgtEl>
                                          <p:spTgt spid="85"/>
                                        </p:tgtEl>
                                      </p:cBhvr>
                                    </p:animEffect>
                                  </p:childTnLst>
                                </p:cTn>
                              </p:par>
                            </p:childTnLst>
                          </p:cTn>
                        </p:par>
                        <p:par>
                          <p:cTn id="16" fill="hold">
                            <p:stCondLst>
                              <p:cond delay="7500"/>
                            </p:stCondLst>
                            <p:childTnLst>
                              <p:par>
                                <p:cTn id="17" presetID="22" presetClass="entr" presetSubtype="2" fill="hold" nodeType="afterEffect">
                                  <p:stCondLst>
                                    <p:cond delay="1500"/>
                                  </p:stCondLst>
                                  <p:childTnLst>
                                    <p:set>
                                      <p:cBhvr>
                                        <p:cTn id="18" dur="1" fill="hold">
                                          <p:stCondLst>
                                            <p:cond delay="0"/>
                                          </p:stCondLst>
                                        </p:cTn>
                                        <p:tgtEl>
                                          <p:spTgt spid="93"/>
                                        </p:tgtEl>
                                        <p:attrNameLst>
                                          <p:attrName>style.visibility</p:attrName>
                                        </p:attrNameLst>
                                      </p:cBhvr>
                                      <p:to>
                                        <p:strVal val="visible"/>
                                      </p:to>
                                    </p:set>
                                    <p:animEffect transition="in" filter="wipe(right)">
                                      <p:cBhvr>
                                        <p:cTn id="19" dur="500"/>
                                        <p:tgtEl>
                                          <p:spTgt spid="93"/>
                                        </p:tgtEl>
                                      </p:cBhvr>
                                    </p:animEffect>
                                  </p:childTnLst>
                                </p:cTn>
                              </p:par>
                            </p:childTnLst>
                          </p:cTn>
                        </p:par>
                        <p:par>
                          <p:cTn id="20" fill="hold">
                            <p:stCondLst>
                              <p:cond delay="9500"/>
                            </p:stCondLst>
                            <p:childTnLst>
                              <p:par>
                                <p:cTn id="21" presetID="22" presetClass="entr" presetSubtype="8" fill="hold" nodeType="afterEffect">
                                  <p:stCondLst>
                                    <p:cond delay="2000"/>
                                  </p:stCondLst>
                                  <p:childTnLst>
                                    <p:set>
                                      <p:cBhvr>
                                        <p:cTn id="22" dur="1" fill="hold">
                                          <p:stCondLst>
                                            <p:cond delay="0"/>
                                          </p:stCondLst>
                                        </p:cTn>
                                        <p:tgtEl>
                                          <p:spTgt spid="89"/>
                                        </p:tgtEl>
                                        <p:attrNameLst>
                                          <p:attrName>style.visibility</p:attrName>
                                        </p:attrNameLst>
                                      </p:cBhvr>
                                      <p:to>
                                        <p:strVal val="visible"/>
                                      </p:to>
                                    </p:set>
                                    <p:animEffect transition="in" filter="wipe(left)">
                                      <p:cBhvr>
                                        <p:cTn id="23" dur="500"/>
                                        <p:tgtEl>
                                          <p:spTgt spid="89"/>
                                        </p:tgtEl>
                                      </p:cBhvr>
                                    </p:animEffect>
                                  </p:childTnLst>
                                </p:cTn>
                              </p:par>
                            </p:childTnLst>
                          </p:cTn>
                        </p:par>
                        <p:par>
                          <p:cTn id="24" fill="hold">
                            <p:stCondLst>
                              <p:cond delay="12000"/>
                            </p:stCondLst>
                            <p:childTnLst>
                              <p:par>
                                <p:cTn id="25" presetID="22" presetClass="entr" presetSubtype="2" fill="hold" nodeType="afterEffect">
                                  <p:stCondLst>
                                    <p:cond delay="2500"/>
                                  </p:stCondLst>
                                  <p:childTnLst>
                                    <p:set>
                                      <p:cBhvr>
                                        <p:cTn id="26" dur="1" fill="hold">
                                          <p:stCondLst>
                                            <p:cond delay="0"/>
                                          </p:stCondLst>
                                        </p:cTn>
                                        <p:tgtEl>
                                          <p:spTgt spid="105"/>
                                        </p:tgtEl>
                                        <p:attrNameLst>
                                          <p:attrName>style.visibility</p:attrName>
                                        </p:attrNameLst>
                                      </p:cBhvr>
                                      <p:to>
                                        <p:strVal val="visible"/>
                                      </p:to>
                                    </p:set>
                                    <p:animEffect transition="in" filter="wipe(right)">
                                      <p:cBhvr>
                                        <p:cTn id="2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31322" y="2793653"/>
            <a:ext cx="6764482" cy="368300"/>
          </a:xfrm>
          <a:prstGeom prst="rect">
            <a:avLst/>
          </a:prstGeom>
        </p:spPr>
        <p:txBody>
          <a:bodyPr wrap="square">
            <a:spAutoFit/>
          </a:bodyPr>
          <a:lstStyle/>
          <a:p>
            <a:pPr>
              <a:lnSpc>
                <a:spcPct val="120000"/>
              </a:lnSpc>
              <a:spcBef>
                <a:spcPts val="600"/>
              </a:spcBef>
            </a:pPr>
            <a:r>
              <a:rPr lang="zh-CN" altLang="en-US" sz="1500" b="1" dirty="0">
                <a:solidFill>
                  <a:srgbClr val="FF0000"/>
                </a:solidFill>
                <a:latin typeface="微软雅黑" panose="020B0503020204020204" pitchFamily="34" charset="-122"/>
                <a:ea typeface="微软雅黑" panose="020B0503020204020204" pitchFamily="34" charset="-122"/>
              </a:rPr>
              <a:t>“</a:t>
            </a:r>
            <a:r>
              <a:rPr lang="zh-CN" altLang="zh-CN" sz="1500" b="1" dirty="0">
                <a:solidFill>
                  <a:srgbClr val="FF0000"/>
                </a:solidFill>
                <a:latin typeface="微软雅黑" panose="020B0503020204020204" pitchFamily="34" charset="-122"/>
                <a:ea typeface="微软雅黑" panose="020B0503020204020204" pitchFamily="34" charset="-122"/>
              </a:rPr>
              <a:t>节水优先、空间均衡、系统治理、两手发力</a:t>
            </a:r>
            <a:r>
              <a:rPr lang="zh-CN" altLang="en-US" sz="1500" b="1" dirty="0">
                <a:solidFill>
                  <a:srgbClr val="FF0000"/>
                </a:solidFill>
                <a:latin typeface="微软雅黑" panose="020B0503020204020204" pitchFamily="34" charset="-122"/>
                <a:ea typeface="微软雅黑" panose="020B0503020204020204" pitchFamily="34" charset="-122"/>
              </a:rPr>
              <a:t>。”</a:t>
            </a:r>
            <a:endParaRPr lang="en-US" altLang="zh-CN" sz="1500" b="1" dirty="0">
              <a:solidFill>
                <a:srgbClr val="FF0000"/>
              </a:solidFill>
              <a:latin typeface="微软雅黑" panose="020B0503020204020204" pitchFamily="34" charset="-122"/>
              <a:ea typeface="微软雅黑" panose="020B0503020204020204" pitchFamily="34" charset="-122"/>
            </a:endParaRPr>
          </a:p>
        </p:txBody>
      </p:sp>
      <p:sp>
        <p:nvSpPr>
          <p:cNvPr id="9" name="矩形 8"/>
          <p:cNvSpPr/>
          <p:nvPr/>
        </p:nvSpPr>
        <p:spPr>
          <a:xfrm>
            <a:off x="683354" y="3963535"/>
            <a:ext cx="8094886" cy="645160"/>
          </a:xfrm>
          <a:prstGeom prst="rect">
            <a:avLst/>
          </a:prstGeom>
        </p:spPr>
        <p:txBody>
          <a:bodyPr wrap="square">
            <a:spAutoFit/>
          </a:bodyPr>
          <a:lstStyle/>
          <a:p>
            <a:pPr>
              <a:lnSpc>
                <a:spcPct val="120000"/>
              </a:lnSpc>
              <a:spcBef>
                <a:spcPts val="600"/>
              </a:spcBef>
            </a:pPr>
            <a:r>
              <a:rPr lang="zh-CN" altLang="en-US" sz="1500" b="1" dirty="0">
                <a:latin typeface="微软雅黑" panose="020B0503020204020204" pitchFamily="34" charset="-122"/>
                <a:ea typeface="微软雅黑" panose="020B0503020204020204" pitchFamily="34" charset="-122"/>
              </a:rPr>
              <a:t>“‘节水优先’是新时期治水工作必须始终遵循的根本方针</a:t>
            </a:r>
            <a:r>
              <a:rPr lang="en-US" altLang="zh-CN" sz="1500" b="1" dirty="0">
                <a:latin typeface="微软雅黑" panose="020B0503020204020204" pitchFamily="34" charset="-122"/>
                <a:ea typeface="微软雅黑" panose="020B0503020204020204" pitchFamily="34" charset="-122"/>
              </a:rPr>
              <a:t>……</a:t>
            </a:r>
            <a:r>
              <a:rPr lang="zh-CN" altLang="en-US" sz="1500" b="1" dirty="0">
                <a:latin typeface="微软雅黑" panose="020B0503020204020204" pitchFamily="34" charset="-122"/>
                <a:ea typeface="微软雅黑" panose="020B0503020204020204" pitchFamily="34" charset="-122"/>
              </a:rPr>
              <a:t>要像抓节能减排一样抓好节水。”</a:t>
            </a:r>
            <a:endParaRPr lang="en-US" altLang="zh-CN" sz="1500" b="1" dirty="0">
              <a:latin typeface="微软雅黑" panose="020B0503020204020204" pitchFamily="34" charset="-122"/>
              <a:ea typeface="微软雅黑" panose="020B0503020204020204" pitchFamily="34" charset="-122"/>
            </a:endParaRPr>
          </a:p>
        </p:txBody>
      </p:sp>
      <p:sp>
        <p:nvSpPr>
          <p:cNvPr id="10" name="矩形 9"/>
          <p:cNvSpPr/>
          <p:nvPr/>
        </p:nvSpPr>
        <p:spPr>
          <a:xfrm>
            <a:off x="2355530" y="3307889"/>
            <a:ext cx="6313412" cy="299085"/>
          </a:xfrm>
          <a:prstGeom prst="rect">
            <a:avLst/>
          </a:prstGeom>
        </p:spPr>
        <p:txBody>
          <a:bodyPr wrap="square">
            <a:spAutoFit/>
          </a:bodyPr>
          <a:lstStyle/>
          <a:p>
            <a:r>
              <a:rPr lang="en-US" altLang="zh-CN" sz="1350" dirty="0">
                <a:solidFill>
                  <a:srgbClr val="FF0000"/>
                </a:solidFill>
                <a:latin typeface="微软雅黑" panose="020B0503020204020204" pitchFamily="34" charset="-122"/>
                <a:ea typeface="微软雅黑" panose="020B0503020204020204" pitchFamily="34" charset="-122"/>
              </a:rPr>
              <a:t> ———— 2014</a:t>
            </a:r>
            <a:r>
              <a:rPr lang="zh-CN" altLang="en-US" sz="1350" dirty="0">
                <a:solidFill>
                  <a:srgbClr val="FF0000"/>
                </a:solidFill>
                <a:latin typeface="微软雅黑" panose="020B0503020204020204" pitchFamily="34" charset="-122"/>
                <a:ea typeface="微软雅黑" panose="020B0503020204020204" pitchFamily="34" charset="-122"/>
              </a:rPr>
              <a:t>年</a:t>
            </a:r>
            <a:r>
              <a:rPr lang="en-US" altLang="zh-CN" sz="1350" dirty="0">
                <a:solidFill>
                  <a:srgbClr val="FF0000"/>
                </a:solidFill>
                <a:latin typeface="微软雅黑" panose="020B0503020204020204" pitchFamily="34" charset="-122"/>
                <a:ea typeface="微软雅黑" panose="020B0503020204020204" pitchFamily="34" charset="-122"/>
              </a:rPr>
              <a:t>3</a:t>
            </a:r>
            <a:r>
              <a:rPr lang="zh-CN" altLang="en-US" sz="1350" dirty="0">
                <a:solidFill>
                  <a:srgbClr val="FF0000"/>
                </a:solidFill>
                <a:latin typeface="微软雅黑" panose="020B0503020204020204" pitchFamily="34" charset="-122"/>
                <a:ea typeface="微软雅黑" panose="020B0503020204020204" pitchFamily="34" charset="-122"/>
              </a:rPr>
              <a:t>月</a:t>
            </a:r>
            <a:r>
              <a:rPr lang="en-US" altLang="zh-CN" sz="1350" dirty="0">
                <a:solidFill>
                  <a:srgbClr val="FF0000"/>
                </a:solidFill>
                <a:latin typeface="微软雅黑" panose="020B0503020204020204" pitchFamily="34" charset="-122"/>
                <a:ea typeface="微软雅黑" panose="020B0503020204020204" pitchFamily="34" charset="-122"/>
              </a:rPr>
              <a:t>14</a:t>
            </a:r>
            <a:r>
              <a:rPr lang="zh-CN" altLang="en-US" sz="1350" dirty="0">
                <a:solidFill>
                  <a:srgbClr val="FF0000"/>
                </a:solidFill>
                <a:latin typeface="微软雅黑" panose="020B0503020204020204" pitchFamily="34" charset="-122"/>
                <a:ea typeface="微软雅黑" panose="020B0503020204020204" pitchFamily="34" charset="-122"/>
              </a:rPr>
              <a:t>日</a:t>
            </a:r>
            <a:r>
              <a:rPr lang="en-US" altLang="zh-CN" sz="1350" dirty="0">
                <a:solidFill>
                  <a:srgbClr val="FF0000"/>
                </a:solidFill>
                <a:latin typeface="微软雅黑" panose="020B0503020204020204" pitchFamily="34" charset="-122"/>
                <a:ea typeface="微软雅黑" panose="020B0503020204020204" pitchFamily="34" charset="-122"/>
              </a:rPr>
              <a:t>,</a:t>
            </a:r>
            <a:r>
              <a:rPr lang="zh-CN" altLang="en-US" sz="1350" dirty="0">
                <a:solidFill>
                  <a:srgbClr val="FF0000"/>
                </a:solidFill>
                <a:latin typeface="微软雅黑" panose="020B0503020204020204" pitchFamily="34" charset="-122"/>
                <a:ea typeface="微软雅黑" panose="020B0503020204020204" pitchFamily="34" charset="-122"/>
              </a:rPr>
              <a:t>习近平总书记明确提出新时期治水工作方针。</a:t>
            </a:r>
            <a:endParaRPr lang="zh-CN" altLang="en-US" sz="1350"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798359" y="4336252"/>
            <a:ext cx="5059181" cy="252730"/>
          </a:xfrm>
          <a:prstGeom prst="rect">
            <a:avLst/>
          </a:prstGeom>
        </p:spPr>
        <p:txBody>
          <a:bodyPr wrap="square">
            <a:spAutoFit/>
          </a:bodyPr>
          <a:lstStyle/>
          <a:p>
            <a:r>
              <a:rPr lang="en-US" altLang="zh-CN" sz="1050" dirty="0">
                <a:latin typeface="微软雅黑" panose="020B0503020204020204" pitchFamily="34" charset="-122"/>
                <a:ea typeface="微软雅黑" panose="020B0503020204020204" pitchFamily="34" charset="-122"/>
              </a:rPr>
              <a:t> ----- </a:t>
            </a:r>
            <a:r>
              <a:rPr lang="zh-CN" altLang="en-US" sz="1050" dirty="0">
                <a:latin typeface="微软雅黑" panose="020B0503020204020204" pitchFamily="34" charset="-122"/>
                <a:ea typeface="微软雅黑" panose="020B0503020204020204" pitchFamily="34" charset="-122"/>
              </a:rPr>
              <a:t> </a:t>
            </a:r>
            <a:r>
              <a:rPr lang="en-US" altLang="zh-CN" sz="1050" dirty="0">
                <a:latin typeface="微软雅黑" panose="020B0503020204020204" pitchFamily="34" charset="-122"/>
                <a:ea typeface="微软雅黑" panose="020B0503020204020204" pitchFamily="34" charset="-122"/>
              </a:rPr>
              <a:t> 2014</a:t>
            </a:r>
            <a:r>
              <a:rPr lang="zh-CN" altLang="en-US" sz="1050" dirty="0">
                <a:latin typeface="微软雅黑" panose="020B0503020204020204" pitchFamily="34" charset="-122"/>
                <a:ea typeface="微软雅黑" panose="020B0503020204020204" pitchFamily="34" charset="-122"/>
              </a:rPr>
              <a:t>年</a:t>
            </a:r>
            <a:r>
              <a:rPr lang="en-US" altLang="zh-CN" sz="1050" dirty="0">
                <a:latin typeface="微软雅黑" panose="020B0503020204020204" pitchFamily="34" charset="-122"/>
                <a:ea typeface="微软雅黑" panose="020B0503020204020204" pitchFamily="34" charset="-122"/>
              </a:rPr>
              <a:t>4</a:t>
            </a:r>
            <a:r>
              <a:rPr lang="zh-CN" altLang="en-US" sz="1050" dirty="0">
                <a:latin typeface="微软雅黑" panose="020B0503020204020204" pitchFamily="34" charset="-122"/>
                <a:ea typeface="微软雅黑" panose="020B0503020204020204" pitchFamily="34" charset="-122"/>
              </a:rPr>
              <a:t>月</a:t>
            </a:r>
            <a:r>
              <a:rPr lang="en-US" altLang="zh-CN" sz="1050"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水利部党组学习贯彻习近平总书记关于保障水安全重要讲话精神。</a:t>
            </a:r>
            <a:endParaRPr lang="zh-CN" altLang="en-US" sz="1050" b="1" dirty="0">
              <a:latin typeface="微软雅黑" panose="020B0503020204020204" pitchFamily="34" charset="-122"/>
              <a:ea typeface="微软雅黑" panose="020B0503020204020204" pitchFamily="34" charset="-122"/>
            </a:endParaRPr>
          </a:p>
        </p:txBody>
      </p:sp>
      <p:sp>
        <p:nvSpPr>
          <p:cNvPr id="13" name="圆角矩形标注 12"/>
          <p:cNvSpPr/>
          <p:nvPr/>
        </p:nvSpPr>
        <p:spPr>
          <a:xfrm>
            <a:off x="6040542" y="4457930"/>
            <a:ext cx="2057401" cy="792132"/>
          </a:xfrm>
          <a:prstGeom prst="wedgeRoundRectCallout">
            <a:avLst>
              <a:gd name="adj1" fmla="val 2472"/>
              <a:gd name="adj2" fmla="val -66053"/>
              <a:gd name="adj3" fmla="val 16667"/>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矩形 6"/>
          <p:cNvSpPr/>
          <p:nvPr/>
        </p:nvSpPr>
        <p:spPr>
          <a:xfrm>
            <a:off x="6072815" y="4516828"/>
            <a:ext cx="2057400" cy="922020"/>
          </a:xfrm>
          <a:prstGeom prst="rect">
            <a:avLst/>
          </a:prstGeom>
        </p:spPr>
        <p:txBody>
          <a:bodyPr wrap="square">
            <a:spAutoFit/>
          </a:bodyPr>
          <a:lstStyle/>
          <a:p>
            <a:r>
              <a:rPr lang="zh-CN" altLang="en-US" sz="135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rPr>
              <a:t>在节能减排工作中，最重要、最有效的手段之一就是</a:t>
            </a:r>
            <a:r>
              <a:rPr lang="zh-CN" altLang="en-US" sz="1350" b="1"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rPr>
              <a:t>实行合同能源管理</a:t>
            </a:r>
            <a:r>
              <a:rPr lang="zh-CN" altLang="en-US" sz="1350" dirty="0">
                <a:solidFill>
                  <a:schemeClr val="bg1">
                    <a:lumMod val="95000"/>
                  </a:schemeClr>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1350" dirty="0">
              <a:solidFill>
                <a:schemeClr val="bg1">
                  <a:lumMod val="95000"/>
                </a:schemeClr>
              </a:solidFill>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rotWithShape="1">
          <a:blip r:embed="rId1" cstate="print"/>
          <a:srcRect l="4626"/>
          <a:stretch>
            <a:fillRect/>
          </a:stretch>
        </p:blipFill>
        <p:spPr>
          <a:xfrm>
            <a:off x="1231322" y="1824721"/>
            <a:ext cx="801497" cy="728174"/>
          </a:xfrm>
          <a:prstGeom prst="rect">
            <a:avLst/>
          </a:prstGeom>
        </p:spPr>
      </p:pic>
      <p:pic>
        <p:nvPicPr>
          <p:cNvPr id="16" name="图片 15"/>
          <p:cNvPicPr>
            <a:picLocks noChangeAspect="1"/>
          </p:cNvPicPr>
          <p:nvPr/>
        </p:nvPicPr>
        <p:blipFill>
          <a:blip r:embed="rId2" cstate="print"/>
          <a:stretch>
            <a:fillRect/>
          </a:stretch>
        </p:blipFill>
        <p:spPr>
          <a:xfrm>
            <a:off x="2032820" y="1825733"/>
            <a:ext cx="747533" cy="729000"/>
          </a:xfrm>
          <a:prstGeom prst="rect">
            <a:avLst/>
          </a:prstGeom>
        </p:spPr>
      </p:pic>
      <p:sp>
        <p:nvSpPr>
          <p:cNvPr id="12" name="文本框 2"/>
          <p:cNvSpPr txBox="1"/>
          <p:nvPr/>
        </p:nvSpPr>
        <p:spPr>
          <a:xfrm>
            <a:off x="874962" y="1067327"/>
            <a:ext cx="3383280" cy="368300"/>
          </a:xfrm>
          <a:prstGeom prst="rect">
            <a:avLst/>
          </a:prstGeom>
          <a:noFill/>
        </p:spPr>
        <p:txBody>
          <a:bodyPr wrap="none" rtlCol="0">
            <a:spAutoFit/>
          </a:bodyPr>
          <a:lstStyle/>
          <a:p>
            <a:pPr algn="ctr">
              <a:defRPr/>
            </a:pPr>
            <a:r>
              <a:rPr lang="zh-CN" altLang="zh-CN"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合同节水管理</a:t>
            </a: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模式发展重要节点</a:t>
            </a:r>
            <a:endPar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3417" y="2199254"/>
            <a:ext cx="6761181" cy="423545"/>
          </a:xfrm>
          <a:prstGeom prst="rect">
            <a:avLst/>
          </a:prstGeom>
        </p:spPr>
        <p:txBody>
          <a:bodyPr wrap="square">
            <a:spAutoFit/>
          </a:bodyPr>
          <a:lstStyle/>
          <a:p>
            <a:pPr algn="ctr">
              <a:lnSpc>
                <a:spcPct val="120000"/>
              </a:lnSpc>
              <a:spcBef>
                <a:spcPts val="600"/>
              </a:spcBef>
            </a:pPr>
            <a:r>
              <a:rPr lang="zh-CN" altLang="en-US" b="1" dirty="0">
                <a:solidFill>
                  <a:srgbClr val="FF0000"/>
                </a:solidFill>
              </a:rPr>
              <a:t>中共中央关于制定国民经济和社会发展第十三个五年规划的建议</a:t>
            </a:r>
            <a:endParaRPr lang="en-US" altLang="zh-CN" b="1" dirty="0">
              <a:solidFill>
                <a:srgbClr val="FF0000"/>
              </a:solidFill>
            </a:endParaRPr>
          </a:p>
        </p:txBody>
      </p:sp>
      <p:sp>
        <p:nvSpPr>
          <p:cNvPr id="4" name="矩形 3"/>
          <p:cNvSpPr/>
          <p:nvPr/>
        </p:nvSpPr>
        <p:spPr>
          <a:xfrm>
            <a:off x="897040" y="2853955"/>
            <a:ext cx="7117773" cy="2457450"/>
          </a:xfrm>
          <a:prstGeom prst="rect">
            <a:avLst/>
          </a:prstGeom>
        </p:spPr>
        <p:txBody>
          <a:bodyPr wrap="square">
            <a:spAutoFit/>
          </a:bodyPr>
          <a:lstStyle/>
          <a:p>
            <a:pPr>
              <a:lnSpc>
                <a:spcPct val="150000"/>
              </a:lnSpc>
              <a:spcBef>
                <a:spcPts val="1200"/>
              </a:spcBef>
              <a:buClr>
                <a:srgbClr val="99CC00"/>
              </a:buClr>
            </a:pPr>
            <a:r>
              <a:rPr lang="zh-CN" altLang="en-US" sz="1350" dirty="0">
                <a:solidFill>
                  <a:srgbClr val="000000"/>
                </a:solidFill>
                <a:latin typeface="仿宋" panose="02010609060101010101" pitchFamily="49" charset="-122"/>
                <a:ea typeface="仿宋" panose="02010609060101010101" pitchFamily="49" charset="-122"/>
                <a:sym typeface="Arial" panose="020B0604020202020204" pitchFamily="34" charset="0"/>
              </a:rPr>
              <a:t>　　</a:t>
            </a:r>
            <a:r>
              <a:rPr lang="zh-CN" altLang="en-US" sz="1350" dirty="0">
                <a:solidFill>
                  <a:srgbClr val="000000"/>
                </a:solidFill>
                <a:latin typeface="仿宋" panose="02010609060101010101" pitchFamily="49" charset="-122"/>
                <a:ea typeface="仿宋" panose="02010609060101010101" pitchFamily="49" charset="-122"/>
              </a:rPr>
              <a:t>五、坚持绿色发展，着力改善生态环境</a:t>
            </a:r>
            <a:endParaRPr lang="en-US" altLang="zh-CN" sz="1350" dirty="0">
              <a:solidFill>
                <a:srgbClr val="000000"/>
              </a:solidFill>
              <a:latin typeface="仿宋" panose="02010609060101010101" pitchFamily="49" charset="-122"/>
              <a:ea typeface="仿宋" panose="02010609060101010101" pitchFamily="49" charset="-122"/>
            </a:endParaRPr>
          </a:p>
          <a:p>
            <a:pPr>
              <a:lnSpc>
                <a:spcPct val="150000"/>
              </a:lnSpc>
              <a:spcBef>
                <a:spcPts val="1200"/>
              </a:spcBef>
              <a:buClr>
                <a:srgbClr val="99CC00"/>
              </a:buClr>
            </a:pPr>
            <a:r>
              <a:rPr lang="zh-CN" altLang="en-US" sz="1350" dirty="0">
                <a:solidFill>
                  <a:srgbClr val="000000"/>
                </a:solidFill>
                <a:latin typeface="仿宋" panose="02010609060101010101" pitchFamily="49" charset="-122"/>
                <a:ea typeface="仿宋" panose="02010609060101010101" pitchFamily="49" charset="-122"/>
                <a:sym typeface="Arial" panose="020B0604020202020204" pitchFamily="34" charset="0"/>
              </a:rPr>
              <a:t>　 （四）全面节约和高效利用资源。坚持节约优先，树立节约集约循环利用的资源观。</a:t>
            </a:r>
            <a:r>
              <a:rPr lang="zh-CN" altLang="en-US" sz="135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　　</a:t>
            </a:r>
            <a:endParaRPr lang="en-US" altLang="zh-CN" sz="135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spcBef>
                <a:spcPts val="1200"/>
              </a:spcBef>
              <a:buClr>
                <a:srgbClr val="99CC00"/>
              </a:buClr>
            </a:pPr>
            <a:r>
              <a:rPr lang="zh-CN" altLang="en-US" sz="135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　　实行最严格的水资源管理制度，以水定产、以水定城，建设节水型社会。合理制定水价，编制节水规划，</a:t>
            </a:r>
            <a:r>
              <a:rPr lang="en-US" altLang="zh-CN" sz="135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a:t>
            </a:r>
            <a:endParaRPr lang="zh-CN" altLang="en-US" sz="135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p>
            <a:pPr>
              <a:lnSpc>
                <a:spcPct val="150000"/>
              </a:lnSpc>
              <a:spcBef>
                <a:spcPts val="1200"/>
              </a:spcBef>
              <a:buClr>
                <a:srgbClr val="99CC00"/>
              </a:buClr>
            </a:pPr>
            <a:r>
              <a:rPr lang="zh-CN" altLang="en-US" sz="135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　　建立健全用能权、用水权、排污权、碳排放权初始分配制度，创新有偿使用、预算管理、投融资机制，培育和发展交易市场。</a:t>
            </a:r>
            <a:r>
              <a:rPr lang="zh-CN" altLang="en-US" sz="15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推行合同能源管理和合同节水管理。</a:t>
            </a:r>
            <a:endParaRPr lang="zh-CN" altLang="en-US" sz="1500"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文本框 2"/>
          <p:cNvSpPr txBox="1"/>
          <p:nvPr/>
        </p:nvSpPr>
        <p:spPr>
          <a:xfrm>
            <a:off x="890678" y="1098760"/>
            <a:ext cx="3383280" cy="368300"/>
          </a:xfrm>
          <a:prstGeom prst="rect">
            <a:avLst/>
          </a:prstGeom>
          <a:noFill/>
        </p:spPr>
        <p:txBody>
          <a:bodyPr wrap="none" rtlCol="0">
            <a:spAutoFit/>
          </a:bodyPr>
          <a:lstStyle/>
          <a:p>
            <a:pPr algn="ctr">
              <a:defRPr/>
            </a:pPr>
            <a:r>
              <a:rPr lang="zh-CN" altLang="zh-CN"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合同节水管理</a:t>
            </a: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模式发展重要节点</a:t>
            </a:r>
            <a:endPar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45685" y="1876058"/>
            <a:ext cx="5558813" cy="423545"/>
          </a:xfrm>
          <a:prstGeom prst="rect">
            <a:avLst/>
          </a:prstGeom>
        </p:spPr>
        <p:txBody>
          <a:bodyPr wrap="square">
            <a:spAutoFit/>
          </a:bodyPr>
          <a:lstStyle/>
          <a:p>
            <a:pPr algn="ctr">
              <a:lnSpc>
                <a:spcPct val="120000"/>
              </a:lnSpc>
              <a:spcBef>
                <a:spcPts val="600"/>
              </a:spcBef>
            </a:pPr>
            <a:r>
              <a:rPr lang="zh-CN" altLang="en-US" b="1" dirty="0">
                <a:solidFill>
                  <a:srgbClr val="FF0000"/>
                </a:solidFill>
              </a:rPr>
              <a:t>关于推行合同节水管理促进节水服务产业发展的意见</a:t>
            </a:r>
            <a:endParaRPr lang="en-US" altLang="zh-CN" b="1" dirty="0">
              <a:solidFill>
                <a:srgbClr val="FF0000"/>
              </a:solidFill>
            </a:endParaRPr>
          </a:p>
        </p:txBody>
      </p:sp>
      <p:sp>
        <p:nvSpPr>
          <p:cNvPr id="6" name="矩形 5"/>
          <p:cNvSpPr>
            <a:spLocks noChangeArrowheads="1"/>
          </p:cNvSpPr>
          <p:nvPr/>
        </p:nvSpPr>
        <p:spPr bwMode="auto">
          <a:xfrm>
            <a:off x="3859492" y="2354993"/>
            <a:ext cx="1563370" cy="25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zh-CN" altLang="en-US" sz="1050" dirty="0">
                <a:latin typeface="微软雅黑" panose="020B0503020204020204" pitchFamily="34" charset="-122"/>
                <a:ea typeface="微软雅黑" panose="020B0503020204020204" pitchFamily="34" charset="-122"/>
              </a:rPr>
              <a:t>发改环资</a:t>
            </a:r>
            <a:r>
              <a:rPr lang="en-US" altLang="zh-CN" sz="1050" dirty="0">
                <a:latin typeface="微软雅黑" panose="020B0503020204020204" pitchFamily="34" charset="-122"/>
                <a:ea typeface="微软雅黑" panose="020B0503020204020204" pitchFamily="34" charset="-122"/>
              </a:rPr>
              <a:t>[2016]1629</a:t>
            </a:r>
            <a:r>
              <a:rPr lang="zh-CN" altLang="en-US" sz="1050" dirty="0">
                <a:latin typeface="微软雅黑" panose="020B0503020204020204" pitchFamily="34" charset="-122"/>
                <a:ea typeface="微软雅黑" panose="020B0503020204020204" pitchFamily="34" charset="-122"/>
              </a:rPr>
              <a:t>号</a:t>
            </a:r>
            <a:endParaRPr lang="zh-CN" altLang="en-US" sz="1050" dirty="0"/>
          </a:p>
        </p:txBody>
      </p:sp>
      <p:sp>
        <p:nvSpPr>
          <p:cNvPr id="8" name="副标题 2"/>
          <p:cNvSpPr txBox="1"/>
          <p:nvPr/>
        </p:nvSpPr>
        <p:spPr>
          <a:xfrm>
            <a:off x="571340" y="2630030"/>
            <a:ext cx="8150422" cy="2866455"/>
          </a:xfrm>
          <a:prstGeom prst="rect">
            <a:avLst/>
          </a:prstGeom>
        </p:spPr>
        <p:txBody>
          <a:bodyPr>
            <a:normAutofit fontScale="92500"/>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50000"/>
              </a:lnSpc>
              <a:spcBef>
                <a:spcPts val="0"/>
              </a:spcBef>
              <a:defRPr/>
            </a:pPr>
            <a:r>
              <a:rPr lang="zh-CN" altLang="zh-CN" sz="1200" kern="0" dirty="0">
                <a:latin typeface="微软雅黑" panose="020B0503020204020204" pitchFamily="34" charset="-122"/>
                <a:ea typeface="微软雅黑" panose="020B0503020204020204" pitchFamily="34" charset="-122"/>
              </a:rPr>
              <a:t>　　合同</a:t>
            </a:r>
            <a:r>
              <a:rPr lang="zh-CN" altLang="zh-CN" sz="1200" kern="0" dirty="0">
                <a:solidFill>
                  <a:schemeClr val="tx1"/>
                </a:solidFill>
                <a:latin typeface="微软雅黑" panose="020B0503020204020204" pitchFamily="34" charset="-122"/>
                <a:ea typeface="微软雅黑" panose="020B0503020204020204" pitchFamily="34" charset="-122"/>
              </a:rPr>
              <a:t>节水管理是指节水服务企业与用水户以合同形式，为用水户募集资本、集成先进技术，提供节水改造和管理等服务，以分享节水效益方式收回投资、获取收益的节水服务机制。</a:t>
            </a:r>
            <a:endParaRPr lang="en-US" altLang="zh-CN" sz="1200" kern="0" dirty="0">
              <a:solidFill>
                <a:schemeClr val="tx1"/>
              </a:solidFill>
              <a:latin typeface="微软雅黑" panose="020B0503020204020204" pitchFamily="34" charset="-122"/>
              <a:ea typeface="微软雅黑" panose="020B0503020204020204" pitchFamily="34" charset="-122"/>
            </a:endParaRPr>
          </a:p>
          <a:p>
            <a:pPr marL="357505">
              <a:lnSpc>
                <a:spcPct val="150000"/>
              </a:lnSpc>
              <a:spcBef>
                <a:spcPts val="0"/>
              </a:spcBef>
              <a:defRPr/>
            </a:pPr>
            <a:r>
              <a:rPr lang="zh-CN" altLang="zh-CN" sz="1200" b="1" kern="0" dirty="0">
                <a:latin typeface="微软雅黑" panose="020B0503020204020204" pitchFamily="34" charset="-122"/>
                <a:ea typeface="微软雅黑" panose="020B0503020204020204" pitchFamily="34" charset="-122"/>
              </a:rPr>
              <a:t>发展目标</a:t>
            </a:r>
            <a:endParaRPr lang="zh-CN" altLang="zh-CN" sz="1200" b="1" kern="0" dirty="0">
              <a:latin typeface="微软雅黑" panose="020B0503020204020204" pitchFamily="34" charset="-122"/>
              <a:ea typeface="微软雅黑" panose="020B0503020204020204" pitchFamily="34" charset="-122"/>
            </a:endParaRPr>
          </a:p>
          <a:p>
            <a:pPr marL="0" indent="0">
              <a:lnSpc>
                <a:spcPct val="150000"/>
              </a:lnSpc>
              <a:spcBef>
                <a:spcPts val="0"/>
              </a:spcBef>
              <a:buFontTx/>
              <a:buNone/>
              <a:defRPr/>
            </a:pPr>
            <a:r>
              <a:rPr lang="zh-CN" altLang="zh-CN" sz="1200" kern="0" dirty="0">
                <a:solidFill>
                  <a:schemeClr val="tx1"/>
                </a:solidFill>
                <a:latin typeface="微软雅黑" panose="020B0503020204020204" pitchFamily="34" charset="-122"/>
                <a:ea typeface="微软雅黑" panose="020B0503020204020204" pitchFamily="34" charset="-122"/>
              </a:rPr>
              <a:t>　　到</a:t>
            </a:r>
            <a:r>
              <a:rPr lang="en-US" altLang="zh-CN" sz="1200" kern="0" dirty="0">
                <a:solidFill>
                  <a:schemeClr val="tx1"/>
                </a:solidFill>
                <a:latin typeface="微软雅黑" panose="020B0503020204020204" pitchFamily="34" charset="-122"/>
                <a:ea typeface="微软雅黑" panose="020B0503020204020204" pitchFamily="34" charset="-122"/>
              </a:rPr>
              <a:t>2020</a:t>
            </a:r>
            <a:r>
              <a:rPr lang="zh-CN" altLang="zh-CN" sz="1200" kern="0" dirty="0">
                <a:solidFill>
                  <a:schemeClr val="tx1"/>
                </a:solidFill>
                <a:latin typeface="微软雅黑" panose="020B0503020204020204" pitchFamily="34" charset="-122"/>
                <a:ea typeface="微软雅黑" panose="020B0503020204020204" pitchFamily="34" charset="-122"/>
              </a:rPr>
              <a:t>年，合同节水管理成为公共机构、企业等用水户实施节水改造的重要方式之一，培育一批具有专业技术、融资能力强的节水服务企业，一大批先进适用的节水技术、工艺、装备和产品得到推广应用，形成科学有效的合同节水管理政策制度体系，节水服务市场竞争有序，发展环境进一步优化，用水效率和效益逐步提高，节水服务产业快速健康发展。</a:t>
            </a:r>
            <a:endParaRPr lang="en-US" altLang="zh-CN" sz="1200" kern="0" dirty="0">
              <a:latin typeface="微软雅黑" panose="020B0503020204020204" pitchFamily="34" charset="-122"/>
              <a:ea typeface="微软雅黑" panose="020B0503020204020204" pitchFamily="34" charset="-122"/>
            </a:endParaRPr>
          </a:p>
          <a:p>
            <a:pPr marL="0" indent="0">
              <a:lnSpc>
                <a:spcPct val="150000"/>
              </a:lnSpc>
              <a:spcBef>
                <a:spcPts val="0"/>
              </a:spcBef>
              <a:buFontTx/>
              <a:buNone/>
              <a:defRPr/>
            </a:pPr>
            <a:r>
              <a:rPr lang="en-US" altLang="zh-CN" sz="1200" kern="0" dirty="0">
                <a:latin typeface="微软雅黑" panose="020B0503020204020204" pitchFamily="34" charset="-122"/>
                <a:ea typeface="微软雅黑" panose="020B0503020204020204" pitchFamily="34" charset="-122"/>
              </a:rPr>
              <a:t>   </a:t>
            </a:r>
            <a:r>
              <a:rPr lang="zh-CN" altLang="zh-CN" sz="1200" kern="0" dirty="0">
                <a:latin typeface="微软雅黑" panose="020B0503020204020204" pitchFamily="34" charset="-122"/>
                <a:ea typeface="微软雅黑" panose="020B0503020204020204" pitchFamily="34" charset="-122"/>
              </a:rPr>
              <a:t>　</a:t>
            </a:r>
            <a:r>
              <a:rPr lang="zh-CN" altLang="zh-CN" sz="1200" b="1" kern="0" dirty="0">
                <a:latin typeface="微软雅黑" panose="020B0503020204020204" pitchFamily="34" charset="-122"/>
                <a:ea typeface="微软雅黑" panose="020B0503020204020204" pitchFamily="34" charset="-122"/>
              </a:rPr>
              <a:t>重点领域</a:t>
            </a:r>
            <a:endParaRPr lang="zh-CN" altLang="zh-CN" sz="1200" b="1" kern="0" dirty="0">
              <a:latin typeface="微软雅黑" panose="020B0503020204020204" pitchFamily="34" charset="-122"/>
              <a:ea typeface="微软雅黑" panose="020B0503020204020204" pitchFamily="34" charset="-122"/>
            </a:endParaRPr>
          </a:p>
          <a:p>
            <a:pPr marL="0" indent="0">
              <a:lnSpc>
                <a:spcPct val="150000"/>
              </a:lnSpc>
              <a:spcBef>
                <a:spcPts val="0"/>
              </a:spcBef>
              <a:buFontTx/>
              <a:buNone/>
              <a:defRPr/>
            </a:pPr>
            <a:r>
              <a:rPr lang="zh-CN" altLang="zh-CN" sz="1200" kern="0" dirty="0">
                <a:solidFill>
                  <a:schemeClr val="tx1"/>
                </a:solidFill>
                <a:latin typeface="微软雅黑" panose="020B0503020204020204" pitchFamily="34" charset="-122"/>
                <a:ea typeface="微软雅黑" panose="020B0503020204020204" pitchFamily="34" charset="-122"/>
              </a:rPr>
              <a:t>　　公共机构</a:t>
            </a:r>
            <a:r>
              <a:rPr lang="zh-CN" altLang="en-US" sz="1200" kern="0" dirty="0">
                <a:solidFill>
                  <a:schemeClr val="tx1"/>
                </a:solidFill>
                <a:latin typeface="微软雅黑" panose="020B0503020204020204" pitchFamily="34" charset="-122"/>
                <a:ea typeface="微软雅黑" panose="020B0503020204020204" pitchFamily="34" charset="-122"/>
              </a:rPr>
              <a:t>。</a:t>
            </a:r>
            <a:r>
              <a:rPr lang="zh-CN" altLang="zh-CN" sz="1200" kern="0" dirty="0">
                <a:solidFill>
                  <a:schemeClr val="tx1"/>
                </a:solidFill>
                <a:latin typeface="微软雅黑" panose="020B0503020204020204" pitchFamily="34" charset="-122"/>
                <a:ea typeface="微软雅黑" panose="020B0503020204020204" pitchFamily="34" charset="-122"/>
              </a:rPr>
              <a:t>公共建筑</a:t>
            </a:r>
            <a:r>
              <a:rPr lang="zh-CN" altLang="en-US" sz="1200" kern="0" dirty="0">
                <a:solidFill>
                  <a:schemeClr val="tx1"/>
                </a:solidFill>
                <a:latin typeface="微软雅黑" panose="020B0503020204020204" pitchFamily="34" charset="-122"/>
                <a:ea typeface="微软雅黑" panose="020B0503020204020204" pitchFamily="34" charset="-122"/>
              </a:rPr>
              <a:t>。</a:t>
            </a:r>
            <a:r>
              <a:rPr lang="zh-CN" altLang="zh-CN" sz="1200" kern="0" dirty="0">
                <a:solidFill>
                  <a:schemeClr val="tx1"/>
                </a:solidFill>
                <a:latin typeface="微软雅黑" panose="020B0503020204020204" pitchFamily="34" charset="-122"/>
                <a:ea typeface="微软雅黑" panose="020B0503020204020204" pitchFamily="34" charset="-122"/>
              </a:rPr>
              <a:t>高耗水工业</a:t>
            </a:r>
            <a:r>
              <a:rPr lang="zh-CN" altLang="en-US" sz="1200" kern="0" dirty="0">
                <a:solidFill>
                  <a:schemeClr val="tx1"/>
                </a:solidFill>
                <a:latin typeface="微软雅黑" panose="020B0503020204020204" pitchFamily="34" charset="-122"/>
                <a:ea typeface="微软雅黑" panose="020B0503020204020204" pitchFamily="34" charset="-122"/>
              </a:rPr>
              <a:t>。</a:t>
            </a:r>
            <a:r>
              <a:rPr lang="zh-CN" altLang="zh-CN" sz="1200" kern="0" dirty="0">
                <a:solidFill>
                  <a:schemeClr val="tx1"/>
                </a:solidFill>
                <a:latin typeface="微软雅黑" panose="020B0503020204020204" pitchFamily="34" charset="-122"/>
                <a:ea typeface="微软雅黑" panose="020B0503020204020204" pitchFamily="34" charset="-122"/>
              </a:rPr>
              <a:t>高耗水服务业。</a:t>
            </a:r>
            <a:endParaRPr lang="en-US" altLang="zh-CN" sz="1200" kern="0" dirty="0">
              <a:solidFill>
                <a:schemeClr val="tx1"/>
              </a:solidFill>
              <a:latin typeface="微软雅黑" panose="020B0503020204020204" pitchFamily="34" charset="-122"/>
              <a:ea typeface="微软雅黑" panose="020B0503020204020204" pitchFamily="34" charset="-122"/>
            </a:endParaRPr>
          </a:p>
          <a:p>
            <a:pPr marL="0" indent="0">
              <a:lnSpc>
                <a:spcPct val="150000"/>
              </a:lnSpc>
              <a:spcBef>
                <a:spcPts val="0"/>
              </a:spcBef>
              <a:buFontTx/>
              <a:buNone/>
              <a:defRPr/>
            </a:pPr>
            <a:r>
              <a:rPr lang="zh-CN" altLang="zh-CN" sz="1200" kern="0" dirty="0">
                <a:solidFill>
                  <a:schemeClr val="tx1"/>
                </a:solidFill>
                <a:latin typeface="微软雅黑" panose="020B0503020204020204" pitchFamily="34" charset="-122"/>
                <a:ea typeface="微软雅黑" panose="020B0503020204020204" pitchFamily="34" charset="-122"/>
              </a:rPr>
              <a:t>　</a:t>
            </a:r>
            <a:r>
              <a:rPr lang="en-US" altLang="zh-CN" sz="1200" kern="0" dirty="0">
                <a:solidFill>
                  <a:schemeClr val="tx1"/>
                </a:solidFill>
                <a:latin typeface="微软雅黑" panose="020B0503020204020204" pitchFamily="34" charset="-122"/>
                <a:ea typeface="微软雅黑" panose="020B0503020204020204" pitchFamily="34" charset="-122"/>
              </a:rPr>
              <a:t>    </a:t>
            </a:r>
            <a:r>
              <a:rPr lang="zh-CN" altLang="zh-CN" sz="1200" b="1" kern="0" dirty="0">
                <a:solidFill>
                  <a:schemeClr val="tx1"/>
                </a:solidFill>
                <a:latin typeface="微软雅黑" panose="020B0503020204020204" pitchFamily="34" charset="-122"/>
                <a:ea typeface="微软雅黑" panose="020B0503020204020204" pitchFamily="34" charset="-122"/>
              </a:rPr>
              <a:t>在高效节水灌溉、供水管网漏损控制和水环境治理等项目中，</a:t>
            </a:r>
            <a:r>
              <a:rPr lang="zh-CN" altLang="zh-CN" sz="1350" b="1" dirty="0">
                <a:solidFill>
                  <a:srgbClr val="FF0000"/>
                </a:solidFill>
                <a:latin typeface="微软雅黑" panose="020B0503020204020204" pitchFamily="34" charset="-122"/>
                <a:ea typeface="微软雅黑" panose="020B0503020204020204" pitchFamily="34" charset="-122"/>
              </a:rPr>
              <a:t>以政府和社会资本合作、政府购买服务等方式</a:t>
            </a:r>
            <a:r>
              <a:rPr lang="zh-CN" altLang="zh-CN" sz="1200" b="1" kern="0" dirty="0">
                <a:latin typeface="微软雅黑" panose="020B0503020204020204" pitchFamily="34" charset="-122"/>
                <a:ea typeface="微软雅黑" panose="020B0503020204020204" pitchFamily="34" charset="-122"/>
              </a:rPr>
              <a:t>，积极推行合同节水管理。</a:t>
            </a:r>
            <a:endParaRPr lang="en-US" altLang="zh-CN" sz="1200" b="1" kern="0" dirty="0">
              <a:latin typeface="微软雅黑" panose="020B0503020204020204" pitchFamily="34" charset="-122"/>
              <a:ea typeface="微软雅黑" panose="020B0503020204020204" pitchFamily="34" charset="-122"/>
            </a:endParaRPr>
          </a:p>
          <a:p>
            <a:pPr marL="0" indent="0">
              <a:buFontTx/>
              <a:buNone/>
              <a:defRPr/>
            </a:pPr>
            <a:endParaRPr lang="en-US" altLang="zh-CN" sz="1200" b="1" kern="0" dirty="0">
              <a:solidFill>
                <a:schemeClr val="tx1"/>
              </a:solidFill>
              <a:latin typeface="微软雅黑" panose="020B0503020204020204" pitchFamily="34" charset="-122"/>
              <a:ea typeface="微软雅黑" panose="020B0503020204020204" pitchFamily="34" charset="-122"/>
            </a:endParaRPr>
          </a:p>
          <a:p>
            <a:pPr marL="0" indent="0">
              <a:buFontTx/>
              <a:buNone/>
              <a:defRPr/>
            </a:pPr>
            <a:endParaRPr lang="en-US" altLang="zh-CN" sz="1200" b="1" kern="0" dirty="0">
              <a:solidFill>
                <a:schemeClr val="tx1"/>
              </a:solidFill>
              <a:latin typeface="微软雅黑" panose="020B0503020204020204" pitchFamily="34" charset="-122"/>
              <a:ea typeface="微软雅黑" panose="020B0503020204020204" pitchFamily="34" charset="-122"/>
            </a:endParaRPr>
          </a:p>
          <a:p>
            <a:pPr marL="0" indent="0">
              <a:buFontTx/>
              <a:buNone/>
              <a:defRPr/>
            </a:pPr>
            <a:endParaRPr lang="zh-CN" altLang="en-US" sz="1200" kern="0" dirty="0">
              <a:solidFill>
                <a:schemeClr val="tx1"/>
              </a:solidFill>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6602012" y="5182899"/>
            <a:ext cx="2408252"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gn="ctr"/>
            <a:r>
              <a:rPr lang="zh-CN" altLang="en-US" sz="1050" dirty="0">
                <a:latin typeface="微软雅黑" panose="020B0503020204020204" pitchFamily="34" charset="-122"/>
                <a:ea typeface="微软雅黑" panose="020B0503020204020204" pitchFamily="34" charset="-122"/>
              </a:rPr>
              <a:t>国家发展改革委</a:t>
            </a:r>
            <a:endParaRPr lang="zh-CN" altLang="en-US" sz="1050" dirty="0">
              <a:latin typeface="微软雅黑" panose="020B0503020204020204" pitchFamily="34" charset="-122"/>
              <a:ea typeface="微软雅黑" panose="020B0503020204020204" pitchFamily="34" charset="-122"/>
            </a:endParaRPr>
          </a:p>
          <a:p>
            <a:pPr algn="ctr"/>
            <a:r>
              <a:rPr lang="zh-CN" altLang="en-US" sz="1050" dirty="0">
                <a:latin typeface="微软雅黑" panose="020B0503020204020204" pitchFamily="34" charset="-122"/>
                <a:ea typeface="微软雅黑" panose="020B0503020204020204" pitchFamily="34" charset="-122"/>
              </a:rPr>
              <a:t>水      利       部</a:t>
            </a:r>
            <a:endParaRPr lang="zh-CN" altLang="en-US" sz="1050" dirty="0">
              <a:latin typeface="微软雅黑" panose="020B0503020204020204" pitchFamily="34" charset="-122"/>
              <a:ea typeface="微软雅黑" panose="020B0503020204020204" pitchFamily="34" charset="-122"/>
            </a:endParaRPr>
          </a:p>
          <a:p>
            <a:pPr algn="ctr"/>
            <a:r>
              <a:rPr lang="zh-CN" altLang="en-US" sz="1050" dirty="0">
                <a:latin typeface="微软雅黑" panose="020B0503020204020204" pitchFamily="34" charset="-122"/>
                <a:ea typeface="微软雅黑" panose="020B0503020204020204" pitchFamily="34" charset="-122"/>
              </a:rPr>
              <a:t>税　务　总　局</a:t>
            </a:r>
            <a:endParaRPr lang="zh-CN" altLang="en-US" sz="1050" dirty="0">
              <a:latin typeface="微软雅黑" panose="020B0503020204020204" pitchFamily="34" charset="-122"/>
              <a:ea typeface="微软雅黑" panose="020B0503020204020204" pitchFamily="34" charset="-122"/>
            </a:endParaRPr>
          </a:p>
          <a:p>
            <a:pPr algn="ctr"/>
            <a:r>
              <a:rPr lang="en-US" altLang="zh-CN" sz="1050" dirty="0">
                <a:latin typeface="微软雅黑" panose="020B0503020204020204" pitchFamily="34" charset="-122"/>
                <a:ea typeface="微软雅黑" panose="020B0503020204020204" pitchFamily="34" charset="-122"/>
              </a:rPr>
              <a:t>2016</a:t>
            </a:r>
            <a:r>
              <a:rPr lang="zh-CN" altLang="en-US" sz="1050" dirty="0">
                <a:latin typeface="微软雅黑" panose="020B0503020204020204" pitchFamily="34" charset="-122"/>
                <a:ea typeface="微软雅黑" panose="020B0503020204020204" pitchFamily="34" charset="-122"/>
              </a:rPr>
              <a:t>年</a:t>
            </a:r>
            <a:r>
              <a:rPr lang="en-US" altLang="zh-CN" sz="1050" dirty="0">
                <a:latin typeface="微软雅黑" panose="020B0503020204020204" pitchFamily="34" charset="-122"/>
                <a:ea typeface="微软雅黑" panose="020B0503020204020204" pitchFamily="34" charset="-122"/>
              </a:rPr>
              <a:t>7</a:t>
            </a:r>
            <a:r>
              <a:rPr lang="zh-CN" altLang="en-US" sz="1050" dirty="0">
                <a:latin typeface="微软雅黑" panose="020B0503020204020204" pitchFamily="34" charset="-122"/>
                <a:ea typeface="微软雅黑" panose="020B0503020204020204" pitchFamily="34" charset="-122"/>
              </a:rPr>
              <a:t>月</a:t>
            </a:r>
            <a:r>
              <a:rPr lang="en-US" altLang="zh-CN" sz="1050" dirty="0">
                <a:latin typeface="微软雅黑" panose="020B0503020204020204" pitchFamily="34" charset="-122"/>
                <a:ea typeface="微软雅黑" panose="020B0503020204020204" pitchFamily="34" charset="-122"/>
              </a:rPr>
              <a:t>27</a:t>
            </a:r>
            <a:r>
              <a:rPr lang="zh-CN" altLang="en-US" sz="1050" dirty="0">
                <a:latin typeface="微软雅黑" panose="020B0503020204020204" pitchFamily="34" charset="-122"/>
                <a:ea typeface="微软雅黑" panose="020B0503020204020204" pitchFamily="34" charset="-122"/>
              </a:rPr>
              <a:t>日</a:t>
            </a:r>
            <a:endParaRPr lang="zh-CN" altLang="en-US" sz="1050" dirty="0">
              <a:latin typeface="微软雅黑" panose="020B0503020204020204" pitchFamily="34" charset="-122"/>
              <a:ea typeface="微软雅黑" panose="020B0503020204020204" pitchFamily="34" charset="-122"/>
            </a:endParaRPr>
          </a:p>
        </p:txBody>
      </p:sp>
      <p:sp>
        <p:nvSpPr>
          <p:cNvPr id="10" name="文本框 2"/>
          <p:cNvSpPr txBox="1"/>
          <p:nvPr/>
        </p:nvSpPr>
        <p:spPr>
          <a:xfrm>
            <a:off x="894012" y="1088282"/>
            <a:ext cx="3383280" cy="368300"/>
          </a:xfrm>
          <a:prstGeom prst="rect">
            <a:avLst/>
          </a:prstGeom>
          <a:noFill/>
        </p:spPr>
        <p:txBody>
          <a:bodyPr wrap="none" rtlCol="0">
            <a:spAutoFit/>
          </a:bodyPr>
          <a:lstStyle/>
          <a:p>
            <a:pPr algn="ctr">
              <a:defRPr/>
            </a:pPr>
            <a:r>
              <a:rPr lang="zh-CN" altLang="zh-CN"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合同节水管理</a:t>
            </a:r>
            <a:r>
              <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模式发展重要节点</a:t>
            </a:r>
            <a:endParaRPr lang="zh-CN" altLang="en-US"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标注 12"/>
          <p:cNvSpPr/>
          <p:nvPr/>
        </p:nvSpPr>
        <p:spPr>
          <a:xfrm>
            <a:off x="5212556" y="3406123"/>
            <a:ext cx="3749993" cy="2045970"/>
          </a:xfrm>
          <a:prstGeom prst="wedgeRoundRectCallout">
            <a:avLst>
              <a:gd name="adj1" fmla="val 812"/>
              <a:gd name="adj2" fmla="val -59726"/>
              <a:gd name="adj3" fmla="val 16667"/>
            </a:avLst>
          </a:prstGeom>
          <a:solidFill>
            <a:srgbClr val="004F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文本框 11"/>
          <p:cNvSpPr txBox="1"/>
          <p:nvPr/>
        </p:nvSpPr>
        <p:spPr>
          <a:xfrm>
            <a:off x="5212556" y="3482340"/>
            <a:ext cx="3749993" cy="2552065"/>
          </a:xfrm>
          <a:prstGeom prst="rect">
            <a:avLst/>
          </a:prstGeom>
          <a:noFill/>
        </p:spPr>
        <p:txBody>
          <a:bodyPr wrap="square" rtlCol="0" anchor="t">
            <a:spAutoFit/>
          </a:bodyPr>
          <a:lstStyle/>
          <a:p>
            <a:pPr marL="285750" indent="-285750" fontAlgn="auto">
              <a:lnSpc>
                <a:spcPct val="130000"/>
              </a:lnSpc>
              <a:spcBef>
                <a:spcPts val="1200"/>
              </a:spcBef>
              <a:buFont typeface="Wingdings" panose="05000000000000000000" charset="0"/>
              <a:buChar char=""/>
            </a:pPr>
            <a:r>
              <a:rPr lang="zh-CN" altLang="en-US" sz="1200" dirty="0">
                <a:solidFill>
                  <a:schemeClr val="bg1"/>
                </a:solidFill>
                <a:latin typeface="微软雅黑" panose="020B0503020204020204" pitchFamily="34" charset="-122"/>
                <a:ea typeface="微软雅黑" panose="020B0503020204020204" pitchFamily="34" charset="-122"/>
                <a:sym typeface="+mn-ea"/>
              </a:rPr>
              <a:t>当前已经实施的用水户购买服务模式，由于没有引入多级累进水价的理念，节水量是按照改造前平均用水量与改造后实际用水量之差计算，适合应用于水价较高、用水超额较大、特殊用水行业等。</a:t>
            </a:r>
            <a:endParaRPr lang="zh-CN" altLang="en-US" sz="1200" dirty="0">
              <a:solidFill>
                <a:schemeClr val="bg1"/>
              </a:solidFill>
              <a:latin typeface="微软雅黑" panose="020B0503020204020204" pitchFamily="34" charset="-122"/>
              <a:ea typeface="微软雅黑" panose="020B0503020204020204" pitchFamily="34" charset="-122"/>
              <a:sym typeface="+mn-ea"/>
            </a:endParaRPr>
          </a:p>
          <a:p>
            <a:pPr marL="285750" indent="-285750" fontAlgn="auto">
              <a:lnSpc>
                <a:spcPct val="150000"/>
              </a:lnSpc>
              <a:spcBef>
                <a:spcPts val="1200"/>
              </a:spcBef>
              <a:buFont typeface="Wingdings" panose="05000000000000000000" charset="0"/>
              <a:buChar char=""/>
            </a:pPr>
            <a:r>
              <a:rPr lang="zh-CN" altLang="en-US" sz="1200" dirty="0">
                <a:solidFill>
                  <a:schemeClr val="bg1"/>
                </a:solidFill>
                <a:latin typeface="微软雅黑" panose="020B0503020204020204" pitchFamily="34" charset="-122"/>
                <a:ea typeface="微软雅黑" panose="020B0503020204020204" pitchFamily="34" charset="-122"/>
                <a:sym typeface="+mn-ea"/>
              </a:rPr>
              <a:t>通过按照节水效益分享和用水费用托管相当于按照原来的水价付费，节水服务机构的投资回报较低，很难广泛实行。</a:t>
            </a:r>
            <a:endParaRPr lang="zh-CN" altLang="en-US" sz="1200" dirty="0">
              <a:solidFill>
                <a:schemeClr val="bg1"/>
              </a:solidFill>
              <a:latin typeface="微软雅黑" panose="020B0503020204020204" pitchFamily="34" charset="-122"/>
              <a:ea typeface="微软雅黑" panose="020B0503020204020204" pitchFamily="34" charset="-122"/>
              <a:sym typeface="+mn-ea"/>
            </a:endParaRPr>
          </a:p>
          <a:p>
            <a:pPr>
              <a:lnSpc>
                <a:spcPct val="150000"/>
              </a:lnSpc>
            </a:pPr>
            <a:endParaRPr lang="zh-CN" altLang="en-US" sz="1200" dirty="0">
              <a:solidFill>
                <a:schemeClr val="bg1"/>
              </a:solidFill>
              <a:latin typeface="微软雅黑" panose="020B0503020204020204" pitchFamily="34" charset="-122"/>
              <a:ea typeface="微软雅黑" panose="020B0503020204020204" pitchFamily="34" charset="-122"/>
              <a:sym typeface="+mn-ea"/>
            </a:endParaRPr>
          </a:p>
        </p:txBody>
      </p:sp>
      <p:sp>
        <p:nvSpPr>
          <p:cNvPr id="2" name="内容占位符 1"/>
          <p:cNvSpPr>
            <a:spLocks noGrp="1"/>
          </p:cNvSpPr>
          <p:nvPr>
            <p:ph idx="1"/>
          </p:nvPr>
        </p:nvSpPr>
        <p:spPr>
          <a:xfrm>
            <a:off x="630555" y="2344579"/>
            <a:ext cx="7882890" cy="3339465"/>
          </a:xfrm>
        </p:spPr>
        <p:txBody>
          <a:bodyPr/>
          <a:lstStyle/>
          <a:p>
            <a:pPr>
              <a:lnSpc>
                <a:spcPct val="150000"/>
              </a:lnSpc>
            </a:pPr>
            <a:r>
              <a:rPr lang="zh-CN" altLang="en-US" sz="1350" dirty="0">
                <a:latin typeface="微软雅黑" panose="020B0503020204020204" pitchFamily="34" charset="-122"/>
                <a:ea typeface="微软雅黑" panose="020B0503020204020204" pitchFamily="34" charset="-122"/>
              </a:rPr>
              <a:t>用水户与节水服务机构双方签订合同，由节水服务机构完成节水项目投资、建设和运营，节水服务机构通过分享节水效益，提供节水效果保证或托管用水费用的方式得到投资回报。</a:t>
            </a:r>
            <a:endParaRPr lang="zh-CN" altLang="en-US" sz="1350" dirty="0">
              <a:latin typeface="微软雅黑" panose="020B0503020204020204" pitchFamily="34" charset="-122"/>
              <a:ea typeface="微软雅黑" panose="020B0503020204020204" pitchFamily="34" charset="-122"/>
            </a:endParaRPr>
          </a:p>
          <a:p>
            <a:pPr>
              <a:lnSpc>
                <a:spcPct val="150000"/>
              </a:lnSpc>
            </a:pPr>
            <a:endParaRPr lang="zh-CN" altLang="en-US" sz="1200" dirty="0">
              <a:latin typeface="微软雅黑" panose="020B0503020204020204" pitchFamily="34" charset="-122"/>
              <a:ea typeface="微软雅黑" panose="020B0503020204020204" pitchFamily="34" charset="-122"/>
            </a:endParaRPr>
          </a:p>
          <a:p>
            <a:pPr>
              <a:lnSpc>
                <a:spcPct val="150000"/>
              </a:lnSpc>
              <a:buNone/>
            </a:pPr>
            <a:endParaRPr lang="zh-CN" altLang="en-US" sz="1050" dirty="0">
              <a:latin typeface="微软雅黑" panose="020B0503020204020204" pitchFamily="34" charset="-122"/>
              <a:ea typeface="微软雅黑" panose="020B0503020204020204" pitchFamily="34" charset="-122"/>
            </a:endParaRPr>
          </a:p>
          <a:p>
            <a:pPr>
              <a:lnSpc>
                <a:spcPct val="150000"/>
              </a:lnSpc>
            </a:pPr>
            <a:r>
              <a:rPr lang="zh-CN" altLang="en-US" sz="1200" dirty="0"/>
              <a:t>       </a:t>
            </a:r>
            <a:endParaRPr lang="zh-CN" altLang="en-US" sz="1200" dirty="0"/>
          </a:p>
          <a:p>
            <a:pPr>
              <a:lnSpc>
                <a:spcPct val="150000"/>
              </a:lnSpc>
            </a:pPr>
            <a:r>
              <a:rPr lang="en-US" altLang="zh-CN" sz="1350" dirty="0"/>
              <a:t>      </a:t>
            </a:r>
            <a:r>
              <a:rPr lang="zh-CN" altLang="en-US" sz="1350" dirty="0">
                <a:latin typeface="微软雅黑" panose="020B0503020204020204" pitchFamily="34" charset="-122"/>
                <a:ea typeface="微软雅黑" panose="020B0503020204020204" pitchFamily="34" charset="-122"/>
              </a:rPr>
              <a:t>  </a:t>
            </a:r>
            <a:endParaRPr lang="zh-CN" altLang="en-US" sz="1350" dirty="0">
              <a:latin typeface="微软雅黑" panose="020B0503020204020204" pitchFamily="34" charset="-122"/>
              <a:ea typeface="微软雅黑" panose="020B0503020204020204" pitchFamily="34" charset="-122"/>
            </a:endParaRPr>
          </a:p>
        </p:txBody>
      </p:sp>
      <p:grpSp>
        <p:nvGrpSpPr>
          <p:cNvPr id="3" name="组合 8"/>
          <p:cNvGrpSpPr/>
          <p:nvPr/>
        </p:nvGrpSpPr>
        <p:grpSpPr>
          <a:xfrm>
            <a:off x="478722" y="3267416"/>
            <a:ext cx="3859865" cy="1471624"/>
            <a:chOff x="901559" y="3090886"/>
            <a:chExt cx="5146487" cy="1962165"/>
          </a:xfrm>
        </p:grpSpPr>
        <p:sp>
          <p:nvSpPr>
            <p:cNvPr id="4" name="矩形 3"/>
            <p:cNvSpPr>
              <a:spLocks noChangeArrowheads="1"/>
            </p:cNvSpPr>
            <p:nvPr/>
          </p:nvSpPr>
          <p:spPr bwMode="auto">
            <a:xfrm>
              <a:off x="901559" y="3090886"/>
              <a:ext cx="5099050"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r>
                <a:rPr lang="en-US" altLang="zh-CN" sz="1350" b="1" dirty="0">
                  <a:latin typeface="微软雅黑" panose="020B0503020204020204" pitchFamily="34" charset="-122"/>
                  <a:ea typeface="微软雅黑" panose="020B0503020204020204" pitchFamily="34" charset="-122"/>
                </a:rPr>
                <a:t>【</a:t>
              </a:r>
              <a:r>
                <a:rPr lang="zh-CN" altLang="en-US" sz="1350" b="1" dirty="0">
                  <a:latin typeface="微软雅黑" panose="020B0503020204020204" pitchFamily="34" charset="-122"/>
                  <a:ea typeface="微软雅黑" panose="020B0503020204020204" pitchFamily="34" charset="-122"/>
                </a:rPr>
                <a:t>重点适用领域</a:t>
              </a:r>
              <a:r>
                <a:rPr lang="en-US" altLang="zh-CN" sz="1350" b="1" dirty="0">
                  <a:latin typeface="微软雅黑" panose="020B0503020204020204" pitchFamily="34" charset="-122"/>
                  <a:ea typeface="微软雅黑" panose="020B0503020204020204" pitchFamily="34" charset="-122"/>
                </a:rPr>
                <a:t>】</a:t>
              </a:r>
              <a:r>
                <a:rPr lang="zh-CN" altLang="en-US" sz="1350" b="1" dirty="0">
                  <a:latin typeface="微软雅黑" panose="020B0503020204020204" pitchFamily="34" charset="-122"/>
                  <a:ea typeface="微软雅黑" panose="020B0503020204020204" pitchFamily="34" charset="-122"/>
                </a:rPr>
                <a:t> </a:t>
              </a:r>
              <a:r>
                <a:rPr lang="en-US" altLang="zh-CN" sz="135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水价较高的领域及地区</a:t>
              </a:r>
              <a:endParaRPr lang="en-US" altLang="zh-CN" sz="12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1112199" y="3687864"/>
              <a:ext cx="2133333" cy="504762"/>
            </a:xfrm>
            <a:prstGeom prst="rect">
              <a:avLst/>
            </a:prstGeom>
          </p:spPr>
        </p:pic>
        <p:pic>
          <p:nvPicPr>
            <p:cNvPr id="6" name="图片 5"/>
            <p:cNvPicPr>
              <a:picLocks noChangeAspect="1"/>
            </p:cNvPicPr>
            <p:nvPr/>
          </p:nvPicPr>
          <p:blipFill>
            <a:blip r:embed="rId2"/>
            <a:stretch>
              <a:fillRect/>
            </a:stretch>
          </p:blipFill>
          <p:spPr>
            <a:xfrm>
              <a:off x="3943775" y="3687864"/>
              <a:ext cx="2095238" cy="504762"/>
            </a:xfrm>
            <a:prstGeom prst="rect">
              <a:avLst/>
            </a:prstGeom>
          </p:spPr>
        </p:pic>
        <p:pic>
          <p:nvPicPr>
            <p:cNvPr id="7" name="图片 6"/>
            <p:cNvPicPr>
              <a:picLocks noChangeAspect="1"/>
            </p:cNvPicPr>
            <p:nvPr/>
          </p:nvPicPr>
          <p:blipFill>
            <a:blip r:embed="rId3"/>
            <a:stretch>
              <a:fillRect/>
            </a:stretch>
          </p:blipFill>
          <p:spPr>
            <a:xfrm>
              <a:off x="1082582" y="4548289"/>
              <a:ext cx="2066667" cy="504762"/>
            </a:xfrm>
            <a:prstGeom prst="rect">
              <a:avLst/>
            </a:prstGeom>
          </p:spPr>
        </p:pic>
        <p:pic>
          <p:nvPicPr>
            <p:cNvPr id="8" name="图片 7"/>
            <p:cNvPicPr>
              <a:picLocks noChangeAspect="1"/>
            </p:cNvPicPr>
            <p:nvPr/>
          </p:nvPicPr>
          <p:blipFill>
            <a:blip r:embed="rId4"/>
            <a:stretch>
              <a:fillRect/>
            </a:stretch>
          </p:blipFill>
          <p:spPr>
            <a:xfrm>
              <a:off x="3935123" y="4549051"/>
              <a:ext cx="2112923" cy="504000"/>
            </a:xfrm>
            <a:prstGeom prst="rect">
              <a:avLst/>
            </a:prstGeom>
          </p:spPr>
        </p:pic>
      </p:grpSp>
      <p:sp>
        <p:nvSpPr>
          <p:cNvPr id="10" name="矩形 9"/>
          <p:cNvSpPr/>
          <p:nvPr/>
        </p:nvSpPr>
        <p:spPr>
          <a:xfrm>
            <a:off x="821567" y="1090646"/>
            <a:ext cx="2697480" cy="368300"/>
          </a:xfrm>
          <a:prstGeom prst="rect">
            <a:avLst/>
          </a:prstGeom>
        </p:spPr>
        <p:txBody>
          <a:bodyPr wrap="none">
            <a:spAutoFit/>
          </a:bodyPr>
          <a:lstStyle/>
          <a:p>
            <a:r>
              <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合同节水管理的两种类型</a:t>
            </a:r>
            <a:endParaRPr lang="zh-CN" altLang="en-US" b="1" dirty="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Rectangle 3"/>
          <p:cNvSpPr txBox="1">
            <a:spLocks noChangeArrowheads="1"/>
          </p:cNvSpPr>
          <p:nvPr/>
        </p:nvSpPr>
        <p:spPr bwMode="auto">
          <a:xfrm>
            <a:off x="483870" y="1770698"/>
            <a:ext cx="4387691" cy="573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543" tIns="30272" rIns="60543" bIns="30272"/>
          <a:ls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marL="285750" indent="-285750">
              <a:lnSpc>
                <a:spcPct val="150000"/>
              </a:lnSpc>
              <a:spcBef>
                <a:spcPct val="20000"/>
              </a:spcBef>
              <a:buClr>
                <a:srgbClr val="004F87"/>
              </a:buClr>
              <a:buFont typeface="Wingdings" panose="05000000000000000000" pitchFamily="2" charset="2"/>
              <a:buChar char="l"/>
            </a:pPr>
            <a:r>
              <a:rPr lang="zh-CN" altLang="en-US" sz="15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rPr>
              <a:t>用水户购买节水效果服务的合同节水管理</a:t>
            </a:r>
            <a:endParaRPr lang="zh-CN" altLang="en-US" sz="1500" b="1" dirty="0">
              <a:solidFill>
                <a:srgbClr val="00206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2"/>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5.xml><?xml version="1.0" encoding="utf-8"?>
<p:tagLst xmlns:p="http://schemas.openxmlformats.org/presentationml/2006/main">
  <p:tag name="KSO_WM_TEMPLATE_SUBCATEGORY" val="0"/>
  <p:tag name="KSO_WM_TEMPLATE_MASTER_TYPE" val="1"/>
  <p:tag name="KSO_WM_TEMPLATE_COLOR_TYPE" val="1"/>
  <p:tag name="KSO_WM_TEMPLATE_MASTER_THUMB_INDEX" val="18"/>
  <p:tag name="KSO_WM_UNIT_SHOW_EDIT_AREA_INDICATION" val="0"/>
  <p:tag name="KSO_WM_TAG_VERSION" val="1.0"/>
  <p:tag name="KSO_WM_BEAUTIFY_FLAG" val="#wm#"/>
  <p:tag name="KSO_WM_TEMPLATE_CATEGORY" val="custom"/>
  <p:tag name="KSO_WM_TEMPLATE_INDEX" val="20202601"/>
  <p:tag name="KSO_WM_TEMPLATE_THUMBS_INDEX" val="1、4、7、8、9、10、11、13、14、15"/>
</p:tagLst>
</file>

<file path=ppt/tags/tag96.xml><?xml version="1.0" encoding="utf-8"?>
<p:tagLst xmlns:p="http://schemas.openxmlformats.org/presentationml/2006/main">
  <p:tag name="KSO_WM_SLIDE_ID" val="custom20193369_1"/>
  <p:tag name="KSO_WM_TEMPLATE_SUBCATEGORY" val="0"/>
  <p:tag name="KSO_WM_SLIDE_ITEM_CNT" val="0"/>
  <p:tag name="KSO_WM_SLIDE_INDEX" val="1"/>
  <p:tag name="KSO_WM_TAG_VERSION" val="1.0"/>
  <p:tag name="KSO_WM_BEAUTIFY_FLAG" val="#wm#"/>
  <p:tag name="KSO_WM_TEMPLATE_CATEGORY" val="custom"/>
  <p:tag name="KSO_WM_TEMPLATE_INDEX" val="20202601"/>
  <p:tag name="KSO_WM_SLIDE_TYPE" val="title"/>
  <p:tag name="KSO_WM_SLIDE_SUBTYPE" val="pureTxt"/>
  <p:tag name="KSO_WM_TEMPLATE_THUMBS_INDEX" val="1、3、7、8、10、13、15"/>
  <p:tag name="KSO_WM_SLIDE_LAYOUT" val="a_b"/>
  <p:tag name="KSO_WM_SLIDE_LAYOUT_CNT" val="1_3"/>
  <p:tag name="KSO_WM_TEMPLATE_MASTER_TYPE" val="1"/>
  <p:tag name="KSO_WM_TEMPLATE_COLOR_TYPE" val="1"/>
  <p:tag name="KSO_WM_TEMPLATE_MASTER_THUMB_INDEX" val="12"/>
</p:tagLst>
</file>

<file path=ppt/tags/tag97.xml><?xml version="1.0" encoding="utf-8"?>
<p:tagLst xmlns:p="http://schemas.openxmlformats.org/presentationml/2006/main">
  <p:tag name="KSO_WM_SLIDE_ID" val="custom20193369_1"/>
  <p:tag name="KSO_WM_TEMPLATE_SUBCATEGORY" val="0"/>
  <p:tag name="KSO_WM_SLIDE_ITEM_CNT" val="0"/>
  <p:tag name="KSO_WM_SLIDE_INDEX" val="1"/>
  <p:tag name="KSO_WM_TAG_VERSION" val="1.0"/>
  <p:tag name="KSO_WM_BEAUTIFY_FLAG" val="#wm#"/>
  <p:tag name="KSO_WM_TEMPLATE_CATEGORY" val="custom"/>
  <p:tag name="KSO_WM_TEMPLATE_INDEX" val="20202601"/>
  <p:tag name="KSO_WM_SLIDE_TYPE" val="title"/>
  <p:tag name="KSO_WM_SLIDE_SUBTYPE" val="pureTxt"/>
  <p:tag name="KSO_WM_TEMPLATE_THUMBS_INDEX" val="1、3、7、8、10、13、15"/>
  <p:tag name="KSO_WM_SLIDE_LAYOUT" val="a_b"/>
  <p:tag name="KSO_WM_SLIDE_LAYOUT_CNT" val="1_3"/>
  <p:tag name="KSO_WM_TEMPLATE_MASTER_TYPE" val="1"/>
  <p:tag name="KSO_WM_TEMPLATE_COLOR_TYPE" val="1"/>
  <p:tag name="KSO_WM_TEMPLATE_MASTER_THUMB_INDEX" val="12"/>
</p:tagLst>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noFill/>
        <a:ln cmpd="dbl">
          <a:solidFill>
            <a:schemeClr val="tx1"/>
          </a:solidFill>
        </a:ln>
      </a:spPr>
      <a:bodyPr wrap="square" lIns="91440" tIns="45720" rIns="91440" bIns="45720">
        <a:spAutoFit/>
      </a:bodyPr>
      <a:lstStyle>
        <a:defPPr algn="ctr">
          <a:defRPr sz="30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defRPr>
        </a:defPPr>
      </a:lstStyle>
    </a:spDef>
    <a:lnDef>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自定义设计方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noFill/>
        <a:ln cmpd="dbl">
          <a:solidFill>
            <a:schemeClr val="tx1"/>
          </a:solidFill>
        </a:ln>
      </a:spPr>
      <a:bodyPr wrap="square" lIns="91440" tIns="45720" rIns="91440" bIns="45720">
        <a:spAutoFit/>
      </a:bodyPr>
      <a:lstStyle>
        <a:defPPr algn="ctr">
          <a:defRPr sz="30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defRPr>
        </a:defPPr>
      </a:lstStyle>
    </a:spDef>
    <a:lnDef>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自定义 25">
      <a:dk1>
        <a:srgbClr val="000000"/>
      </a:dk1>
      <a:lt1>
        <a:srgbClr val="FFFFFF"/>
      </a:lt1>
      <a:dk2>
        <a:srgbClr val="E9F3FA"/>
      </a:dk2>
      <a:lt2>
        <a:srgbClr val="FFFFFF"/>
      </a:lt2>
      <a:accent1>
        <a:srgbClr val="4472C4"/>
      </a:accent1>
      <a:accent2>
        <a:srgbClr val="2A8DD4"/>
      </a:accent2>
      <a:accent3>
        <a:srgbClr val="2FA1CF"/>
      </a:accent3>
      <a:accent4>
        <a:srgbClr val="33B2B2"/>
      </a:accent4>
      <a:accent5>
        <a:srgbClr val="35BD81"/>
      </a:accent5>
      <a:accent6>
        <a:srgbClr val="59C54F"/>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8679</Words>
  <Application>WPS 演示</Application>
  <PresentationFormat>宽屏</PresentationFormat>
  <Paragraphs>473</Paragraphs>
  <Slides>33</Slides>
  <Notes>4</Notes>
  <HiddenSlides>0</HiddenSlides>
  <MMClips>0</MMClips>
  <ScaleCrop>false</ScaleCrop>
  <HeadingPairs>
    <vt:vector size="6" baseType="variant">
      <vt:variant>
        <vt:lpstr>已用的字体</vt:lpstr>
      </vt:variant>
      <vt:variant>
        <vt:i4>20</vt:i4>
      </vt:variant>
      <vt:variant>
        <vt:lpstr>主题</vt:lpstr>
      </vt:variant>
      <vt:variant>
        <vt:i4>5</vt:i4>
      </vt:variant>
      <vt:variant>
        <vt:lpstr>幻灯片标题</vt:lpstr>
      </vt:variant>
      <vt:variant>
        <vt:i4>33</vt:i4>
      </vt:variant>
    </vt:vector>
  </HeadingPairs>
  <TitlesOfParts>
    <vt:vector size="58" baseType="lpstr">
      <vt:lpstr>Arial</vt:lpstr>
      <vt:lpstr>宋体</vt:lpstr>
      <vt:lpstr>Wingdings</vt:lpstr>
      <vt:lpstr>Calibri</vt:lpstr>
      <vt:lpstr>微软雅黑</vt:lpstr>
      <vt:lpstr>汉仪旗黑-85S</vt:lpstr>
      <vt:lpstr>Viner Hand ITC</vt:lpstr>
      <vt:lpstr>方正粗黑宋简体</vt:lpstr>
      <vt:lpstr>Impact</vt:lpstr>
      <vt:lpstr>方正清刻本悦宋简体</vt:lpstr>
      <vt:lpstr>仿宋</vt:lpstr>
      <vt:lpstr>Wingdings</vt:lpstr>
      <vt:lpstr>Arial Unicode MS</vt:lpstr>
      <vt:lpstr>Century Gothic</vt:lpstr>
      <vt:lpstr>黑体</vt:lpstr>
      <vt:lpstr>等线</vt:lpstr>
      <vt:lpstr>Times New Roman</vt:lpstr>
      <vt:lpstr>Calibri</vt:lpstr>
      <vt:lpstr>Calibri Light</vt:lpstr>
      <vt:lpstr>RomanS</vt:lpstr>
      <vt:lpstr>回顾</vt:lpstr>
      <vt:lpstr>13_自定义设计方案</vt:lpstr>
      <vt:lpstr>1_回顾</vt:lpstr>
      <vt:lpstr>2_回顾</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sammi</dc:creator>
  <cp:lastModifiedBy>幸福自定义</cp:lastModifiedBy>
  <cp:revision>354</cp:revision>
  <cp:lastPrinted>2018-10-16T05:32:00Z</cp:lastPrinted>
  <dcterms:created xsi:type="dcterms:W3CDTF">2016-11-29T08:55:00Z</dcterms:created>
  <dcterms:modified xsi:type="dcterms:W3CDTF">2019-12-06T11:52:04Z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2052-11.1.0.9209</vt:lpwstr>
  </property>
</Properties>
</file>