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78" r:id="rId3"/>
    <p:sldMasterId id="2147483691" r:id="rId4"/>
  </p:sldMasterIdLst>
  <p:notesMasterIdLst>
    <p:notesMasterId r:id="rId33"/>
  </p:notesMasterIdLst>
  <p:handoutMasterIdLst>
    <p:handoutMasterId r:id="rId34"/>
  </p:handoutMasterIdLst>
  <p:sldIdLst>
    <p:sldId id="2707" r:id="rId5"/>
    <p:sldId id="2708" r:id="rId6"/>
    <p:sldId id="2710" r:id="rId7"/>
    <p:sldId id="2567" r:id="rId8"/>
    <p:sldId id="2568" r:id="rId9"/>
    <p:sldId id="2672" r:id="rId10"/>
    <p:sldId id="2674" r:id="rId11"/>
    <p:sldId id="2675" r:id="rId12"/>
    <p:sldId id="2676" r:id="rId13"/>
    <p:sldId id="2706" r:id="rId14"/>
    <p:sldId id="2711" r:id="rId15"/>
    <p:sldId id="2578" r:id="rId16"/>
    <p:sldId id="2569" r:id="rId17"/>
    <p:sldId id="2577" r:id="rId18"/>
    <p:sldId id="2581" r:id="rId19"/>
    <p:sldId id="2582" r:id="rId20"/>
    <p:sldId id="2583" r:id="rId21"/>
    <p:sldId id="2587" r:id="rId22"/>
    <p:sldId id="2584" r:id="rId23"/>
    <p:sldId id="2591" r:id="rId24"/>
    <p:sldId id="2712" r:id="rId25"/>
    <p:sldId id="2630" r:id="rId26"/>
    <p:sldId id="2600" r:id="rId27"/>
    <p:sldId id="2631" r:id="rId28"/>
    <p:sldId id="2679" r:id="rId29"/>
    <p:sldId id="2688" r:id="rId30"/>
    <p:sldId id="2604" r:id="rId31"/>
    <p:sldId id="2709" r:id="rId32"/>
  </p:sldIdLst>
  <p:sldSz cx="12192000" cy="6858000"/>
  <p:notesSz cx="6797675" cy="992505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7">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DEA"/>
    <a:srgbClr val="7DDFA5"/>
    <a:srgbClr val="59CFB0"/>
    <a:srgbClr val="53D588"/>
    <a:srgbClr val="004F87"/>
    <a:srgbClr val="009999"/>
    <a:srgbClr val="F2F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85865" autoAdjust="0"/>
  </p:normalViewPr>
  <p:slideViewPr>
    <p:cSldViewPr snapToGrid="0" showGuides="1">
      <p:cViewPr varScale="1">
        <p:scale>
          <a:sx n="52" d="100"/>
          <a:sy n="52" d="100"/>
        </p:scale>
        <p:origin x="686" y="62"/>
      </p:cViewPr>
      <p:guideLst>
        <p:guide orient="horz" pos="2127"/>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01" cy="496494"/>
          </a:xfrm>
          <a:prstGeom prst="rect">
            <a:avLst/>
          </a:prstGeom>
        </p:spPr>
        <p:txBody>
          <a:bodyPr vert="horz" lIns="92674" tIns="46337" rIns="92674" bIns="46337" rtlCol="0"/>
          <a:lstStyle>
            <a:lvl1pPr algn="l">
              <a:defRPr sz="1200"/>
            </a:lvl1pPr>
          </a:lstStyle>
          <a:p>
            <a:endParaRPr lang="zh-CN" altLang="en-US"/>
          </a:p>
        </p:txBody>
      </p:sp>
      <p:sp>
        <p:nvSpPr>
          <p:cNvPr id="3" name="日期占位符 2"/>
          <p:cNvSpPr>
            <a:spLocks noGrp="1"/>
          </p:cNvSpPr>
          <p:nvPr>
            <p:ph type="dt" sz="quarter" idx="1"/>
          </p:nvPr>
        </p:nvSpPr>
        <p:spPr>
          <a:xfrm>
            <a:off x="3849770" y="0"/>
            <a:ext cx="2946301" cy="496494"/>
          </a:xfrm>
          <a:prstGeom prst="rect">
            <a:avLst/>
          </a:prstGeom>
        </p:spPr>
        <p:txBody>
          <a:bodyPr vert="horz" lIns="92674" tIns="46337" rIns="92674" bIns="46337" rtlCol="0"/>
          <a:lstStyle>
            <a:lvl1pPr algn="r">
              <a:defRPr sz="1200"/>
            </a:lvl1pPr>
          </a:lstStyle>
          <a:p>
            <a:fld id="{4FC2F5E4-021F-493E-822C-0614F1F0A779}" type="datetimeFigureOut">
              <a:rPr lang="zh-CN" altLang="en-US" smtClean="0"/>
              <a:t>2023/9/22</a:t>
            </a:fld>
            <a:endParaRPr lang="zh-CN" altLang="en-US"/>
          </a:p>
        </p:txBody>
      </p:sp>
      <p:sp>
        <p:nvSpPr>
          <p:cNvPr id="4" name="页脚占位符 3"/>
          <p:cNvSpPr>
            <a:spLocks noGrp="1"/>
          </p:cNvSpPr>
          <p:nvPr>
            <p:ph type="ftr" sz="quarter" idx="2"/>
          </p:nvPr>
        </p:nvSpPr>
        <p:spPr>
          <a:xfrm>
            <a:off x="0" y="9426943"/>
            <a:ext cx="2946301" cy="496494"/>
          </a:xfrm>
          <a:prstGeom prst="rect">
            <a:avLst/>
          </a:prstGeom>
        </p:spPr>
        <p:txBody>
          <a:bodyPr vert="horz" lIns="92674" tIns="46337" rIns="92674" bIns="46337"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770" y="9426943"/>
            <a:ext cx="2946301" cy="496494"/>
          </a:xfrm>
          <a:prstGeom prst="rect">
            <a:avLst/>
          </a:prstGeom>
        </p:spPr>
        <p:txBody>
          <a:bodyPr vert="horz" lIns="92674" tIns="46337" rIns="92674" bIns="46337" rtlCol="0" anchor="b"/>
          <a:lstStyle>
            <a:lvl1pPr algn="r">
              <a:defRPr sz="1200"/>
            </a:lvl1pPr>
          </a:lstStyle>
          <a:p>
            <a:fld id="{853DB2A3-EFD4-4758-84D2-8642D106C7A3}"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7976"/>
          </a:xfrm>
          <a:prstGeom prst="rect">
            <a:avLst/>
          </a:prstGeom>
        </p:spPr>
        <p:txBody>
          <a:bodyPr vert="horz" lIns="92674" tIns="46337" rIns="92674" bIns="46337" rtlCol="0"/>
          <a:lstStyle>
            <a:lvl1pPr algn="l">
              <a:defRPr sz="1200"/>
            </a:lvl1pPr>
          </a:lstStyle>
          <a:p>
            <a:endParaRPr lang="zh-CN" altLang="en-US"/>
          </a:p>
        </p:txBody>
      </p:sp>
      <p:sp>
        <p:nvSpPr>
          <p:cNvPr id="3" name="日期占位符 2"/>
          <p:cNvSpPr>
            <a:spLocks noGrp="1"/>
          </p:cNvSpPr>
          <p:nvPr>
            <p:ph type="dt" idx="1"/>
          </p:nvPr>
        </p:nvSpPr>
        <p:spPr>
          <a:xfrm>
            <a:off x="3850444" y="0"/>
            <a:ext cx="2945659" cy="497976"/>
          </a:xfrm>
          <a:prstGeom prst="rect">
            <a:avLst/>
          </a:prstGeom>
        </p:spPr>
        <p:txBody>
          <a:bodyPr vert="horz" lIns="92674" tIns="46337" rIns="92674" bIns="46337" rtlCol="0"/>
          <a:lstStyle>
            <a:lvl1pPr algn="r">
              <a:defRPr sz="1200"/>
            </a:lvl1pPr>
          </a:lstStyle>
          <a:p>
            <a:fld id="{3CACA61A-EC41-4C4F-8870-30F0511EF76F}" type="datetimeFigureOut">
              <a:rPr lang="zh-CN" altLang="en-US" smtClean="0"/>
              <a:t>2023/9/22</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674" tIns="46337" rIns="92674" bIns="46337" rtlCol="0" anchor="ctr"/>
          <a:lstStyle/>
          <a:p>
            <a:endParaRPr lang="zh-CN" altLang="en-US"/>
          </a:p>
        </p:txBody>
      </p:sp>
      <p:sp>
        <p:nvSpPr>
          <p:cNvPr id="5" name="备注占位符 4"/>
          <p:cNvSpPr>
            <a:spLocks noGrp="1"/>
          </p:cNvSpPr>
          <p:nvPr>
            <p:ph type="body" sz="quarter" idx="3"/>
          </p:nvPr>
        </p:nvSpPr>
        <p:spPr>
          <a:xfrm>
            <a:off x="679768" y="4776430"/>
            <a:ext cx="5438140" cy="3907988"/>
          </a:xfrm>
          <a:prstGeom prst="rect">
            <a:avLst/>
          </a:prstGeom>
        </p:spPr>
        <p:txBody>
          <a:bodyPr vert="horz" lIns="92674" tIns="46337" rIns="92674" bIns="46337"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427075"/>
            <a:ext cx="2945659" cy="497975"/>
          </a:xfrm>
          <a:prstGeom prst="rect">
            <a:avLst/>
          </a:prstGeom>
        </p:spPr>
        <p:txBody>
          <a:bodyPr vert="horz" lIns="92674" tIns="46337" rIns="92674" bIns="46337"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4" y="9427075"/>
            <a:ext cx="2945659" cy="497975"/>
          </a:xfrm>
          <a:prstGeom prst="rect">
            <a:avLst/>
          </a:prstGeom>
        </p:spPr>
        <p:txBody>
          <a:bodyPr vert="horz" lIns="92674" tIns="46337" rIns="92674" bIns="46337" rtlCol="0" anchor="b"/>
          <a:lstStyle>
            <a:lvl1pPr algn="r">
              <a:defRPr sz="1200"/>
            </a:lvl1pPr>
          </a:lstStyle>
          <a:p>
            <a:fld id="{CE32AA66-BF1E-42BE-B790-5E4D4341431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E32AA66-BF1E-42BE-B790-5E4D4341431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4778"/>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414778"/>
            <a:ext cx="7734300" cy="5757422"/>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626785" y="274638"/>
            <a:ext cx="8955616" cy="1143000"/>
          </a:xfrm>
        </p:spPr>
        <p:txBody>
          <a:bodyPr/>
          <a:lstStyle/>
          <a:p>
            <a:r>
              <a:rPr lang="zh-CN" altLang="en-US"/>
              <a:t>单击此处编辑母版标题样式</a:t>
            </a:r>
          </a:p>
        </p:txBody>
      </p:sp>
      <p:sp>
        <p:nvSpPr>
          <p:cNvPr id="3" name="Rectangle 6"/>
          <p:cNvSpPr>
            <a:spLocks noGrp="1" noChangeArrowheads="1"/>
          </p:cNvSpPr>
          <p:nvPr>
            <p:ph type="dt" sz="half" idx="10"/>
          </p:nvPr>
        </p:nvSpPr>
        <p:spPr/>
        <p:txBody>
          <a:bodyPr/>
          <a:lstStyle>
            <a:lvl1pPr>
              <a:defRPr/>
            </a:lvl1pPr>
          </a:lstStyle>
          <a:p>
            <a:pPr>
              <a:defRPr/>
            </a:pPr>
            <a:endParaRPr lang="zh-CN" altLang="zh-CN"/>
          </a:p>
        </p:txBody>
      </p:sp>
      <p:sp>
        <p:nvSpPr>
          <p:cNvPr id="4" name="Rectangle 7"/>
          <p:cNvSpPr>
            <a:spLocks noGrp="1" noChangeArrowheads="1"/>
          </p:cNvSpPr>
          <p:nvPr>
            <p:ph type="ftr" sz="quarter" idx="11"/>
          </p:nvPr>
        </p:nvSpPr>
        <p:spPr/>
        <p:txBody>
          <a:bodyPr/>
          <a:lstStyle>
            <a:lvl1pPr>
              <a:defRPr/>
            </a:lvl1pPr>
          </a:lstStyle>
          <a:p>
            <a:pPr>
              <a:defRPr/>
            </a:pPr>
            <a:endParaRPr lang="zh-CN" altLang="zh-CN"/>
          </a:p>
        </p:txBody>
      </p:sp>
      <p:sp>
        <p:nvSpPr>
          <p:cNvPr id="5" name="Rectangle 8"/>
          <p:cNvSpPr>
            <a:spLocks noGrp="1" noChangeArrowheads="1"/>
          </p:cNvSpPr>
          <p:nvPr>
            <p:ph type="sldNum" sz="quarter" idx="12"/>
          </p:nvPr>
        </p:nvSpPr>
        <p:spPr/>
        <p:txBody>
          <a:bodyPr/>
          <a:lstStyle>
            <a:lvl1pPr>
              <a:defRPr/>
            </a:lvl1pPr>
          </a:lstStyle>
          <a:p>
            <a:pPr>
              <a:defRPr/>
            </a:pPr>
            <a:fld id="{EC2A99AD-D06E-490C-9CF1-F0938487BB53}" type="slidenum">
              <a:rPr lang="zh-CN" altLang="en-US"/>
              <a:t>‹#›</a:t>
            </a:fld>
            <a:endParaRPr lang="zh-CN" altLang="en-US" sz="1800">
              <a:solidFill>
                <a:srgbClr val="000000"/>
              </a:solidFill>
              <a:latin typeface="Arial" panose="020B0604020202020204" pitchFamily="34" charset="0"/>
              <a:ea typeface="宋体" pitchFamily="2" charset="-122"/>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9567080" y="0"/>
            <a:ext cx="2628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t>‹#›</a:t>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45218" y="1072054"/>
            <a:ext cx="1231356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7"/>
          <p:cNvGrpSpPr/>
          <p:nvPr userDrawn="1"/>
        </p:nvGrpSpPr>
        <p:grpSpPr>
          <a:xfrm>
            <a:off x="421417" y="212291"/>
            <a:ext cx="393831"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1081790" y="798829"/>
            <a:ext cx="792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3084" y="-189770"/>
            <a:ext cx="1775310"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17090" y="106731"/>
            <a:ext cx="928914"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9567080" y="0"/>
            <a:ext cx="2628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t>‹#›</a:t>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45218" y="1072054"/>
            <a:ext cx="1231356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7"/>
          <p:cNvGrpSpPr/>
          <p:nvPr userDrawn="1"/>
        </p:nvGrpSpPr>
        <p:grpSpPr>
          <a:xfrm>
            <a:off x="421417" y="212291"/>
            <a:ext cx="393831"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1081790" y="798829"/>
            <a:ext cx="792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3084" y="-189770"/>
            <a:ext cx="1775310"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17090" y="106731"/>
            <a:ext cx="928914"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9567080" y="0"/>
            <a:ext cx="2628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t>‹#›</a:t>
            </a:fld>
            <a:endParaRPr lang="zh-CN" altLang="en-US"/>
          </a:p>
        </p:txBody>
      </p:sp>
      <p:pic>
        <p:nvPicPr>
          <p:cNvPr id="7" name="Picture 2" descr="C:\Users\Administrator\Desktop\图片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5505"/>
          <a:stretch>
            <a:fillRect/>
          </a:stretch>
        </p:blipFill>
        <p:spPr bwMode="auto">
          <a:xfrm>
            <a:off x="-45218" y="1072054"/>
            <a:ext cx="1231356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421417" y="212291"/>
            <a:ext cx="393831"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1081790" y="798829"/>
            <a:ext cx="792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3084" y="-189770"/>
            <a:ext cx="1775310" cy="1512000"/>
          </a:xfrm>
          <a:prstGeom prst="rect">
            <a:avLst/>
          </a:prstGeom>
        </p:spPr>
      </p:pic>
      <p:pic>
        <p:nvPicPr>
          <p:cNvPr id="13" name="图片 1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17090" y="106731"/>
            <a:ext cx="928914"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9567080" y="0"/>
            <a:ext cx="2628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t>‹#›</a:t>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45218" y="1072054"/>
            <a:ext cx="1231356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421417" y="212291"/>
            <a:ext cx="393831"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1081790" y="798829"/>
            <a:ext cx="792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3084" y="-189770"/>
            <a:ext cx="1775310"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17090" y="106731"/>
            <a:ext cx="928914"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24" y="2130426"/>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3"/>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5"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6" name="Rectangle 8"/>
          <p:cNvSpPr>
            <a:spLocks noGrp="1" noChangeArrowheads="1"/>
          </p:cNvSpPr>
          <p:nvPr>
            <p:ph type="sldNum" sz="quarter" idx="12"/>
          </p:nvPr>
        </p:nvSpPr>
        <p:spPr/>
        <p:txBody>
          <a:bodyPr/>
          <a:lstStyle>
            <a:lvl1pPr eaLnBrk="0" hangingPunct="0">
              <a:defRPr/>
            </a:lvl1pPr>
          </a:lstStyle>
          <a:p>
            <a:pPr>
              <a:defRPr/>
            </a:pPr>
            <a:fld id="{18F3933B-4287-4FF6-8E93-7FFBEBA4F29B}" type="slidenum">
              <a:rPr lang="zh-CN" altLang="en-US"/>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5"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6" name="Rectangle 8"/>
          <p:cNvSpPr>
            <a:spLocks noGrp="1" noChangeArrowheads="1"/>
          </p:cNvSpPr>
          <p:nvPr>
            <p:ph type="sldNum" sz="quarter" idx="12"/>
          </p:nvPr>
        </p:nvSpPr>
        <p:spPr/>
        <p:txBody>
          <a:bodyPr/>
          <a:lstStyle>
            <a:lvl1pPr eaLnBrk="0" hangingPunct="0">
              <a:defRPr/>
            </a:lvl1pPr>
          </a:lstStyle>
          <a:p>
            <a:pPr>
              <a:defRPr/>
            </a:pPr>
            <a:fld id="{7A427BD4-AFD6-41AE-927E-59F0CB05D1DF}" type="slidenum">
              <a:rPr lang="zh-CN" altLang="en-US"/>
              <a: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05" y="4406922"/>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105" y="290673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5"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6" name="Rectangle 8"/>
          <p:cNvSpPr>
            <a:spLocks noGrp="1" noChangeArrowheads="1"/>
          </p:cNvSpPr>
          <p:nvPr>
            <p:ph type="sldNum" sz="quarter" idx="12"/>
          </p:nvPr>
        </p:nvSpPr>
        <p:spPr/>
        <p:txBody>
          <a:bodyPr/>
          <a:lstStyle>
            <a:lvl1pPr eaLnBrk="0" hangingPunct="0">
              <a:defRPr/>
            </a:lvl1pPr>
          </a:lstStyle>
          <a:p>
            <a:pPr>
              <a:defRPr/>
            </a:pPr>
            <a:fld id="{09ADA6A8-7FB9-4AE5-B0D8-9FD9F88612F8}" type="slidenum">
              <a:rPr lang="zh-CN" altLang="en-US"/>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2626784" y="1600220"/>
            <a:ext cx="4377267"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7207251" y="1600220"/>
            <a:ext cx="4377267"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7" name="Rectangle 8"/>
          <p:cNvSpPr>
            <a:spLocks noGrp="1" noChangeArrowheads="1"/>
          </p:cNvSpPr>
          <p:nvPr>
            <p:ph type="sldNum" sz="quarter" idx="12"/>
          </p:nvPr>
        </p:nvSpPr>
        <p:spPr/>
        <p:txBody>
          <a:bodyPr/>
          <a:lstStyle>
            <a:lvl1pPr eaLnBrk="0" hangingPunct="0">
              <a:defRPr/>
            </a:lvl1pPr>
          </a:lstStyle>
          <a:p>
            <a:pPr>
              <a:defRPr/>
            </a:pPr>
            <a:fld id="{52FF861E-CB8D-47C4-81F9-DE8759632A20}" type="slidenum">
              <a:rPr lang="zh-CN" altLang="en-US"/>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33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33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8"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9" name="Rectangle 8"/>
          <p:cNvSpPr>
            <a:spLocks noGrp="1" noChangeArrowheads="1"/>
          </p:cNvSpPr>
          <p:nvPr>
            <p:ph type="sldNum" sz="quarter" idx="12"/>
          </p:nvPr>
        </p:nvSpPr>
        <p:spPr/>
        <p:txBody>
          <a:bodyPr/>
          <a:lstStyle>
            <a:lvl1pPr eaLnBrk="0" hangingPunct="0">
              <a:defRPr/>
            </a:lvl1pPr>
          </a:lstStyle>
          <a:p>
            <a:pPr>
              <a:defRPr/>
            </a:pPr>
            <a:fld id="{7EEC2565-1585-4C23-9AC0-89C2E83A4506}" type="slidenum">
              <a:rPr lang="zh-CN" altLang="en-US"/>
              <a:t>‹#›</a:t>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4"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5" name="Rectangle 8"/>
          <p:cNvSpPr>
            <a:spLocks noGrp="1" noChangeArrowheads="1"/>
          </p:cNvSpPr>
          <p:nvPr>
            <p:ph type="sldNum" sz="quarter" idx="12"/>
          </p:nvPr>
        </p:nvSpPr>
        <p:spPr/>
        <p:txBody>
          <a:bodyPr/>
          <a:lstStyle>
            <a:lvl1pPr eaLnBrk="0" hangingPunct="0">
              <a:defRPr/>
            </a:lvl1pPr>
          </a:lstStyle>
          <a:p>
            <a:pPr>
              <a:defRPr/>
            </a:pPr>
            <a:fld id="{29B4EB4F-6934-417B-889B-D3E88FB576E0}" type="slidenum">
              <a:rPr lang="zh-CN" altLang="en-US"/>
              <a:t>‹#›</a:t>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3"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4" name="Rectangle 8"/>
          <p:cNvSpPr>
            <a:spLocks noGrp="1" noChangeArrowheads="1"/>
          </p:cNvSpPr>
          <p:nvPr>
            <p:ph type="sldNum" sz="quarter" idx="12"/>
          </p:nvPr>
        </p:nvSpPr>
        <p:spPr/>
        <p:txBody>
          <a:bodyPr/>
          <a:lstStyle>
            <a:lvl1pPr eaLnBrk="0" hangingPunct="0">
              <a:defRPr/>
            </a:lvl1pPr>
          </a:lstStyle>
          <a:p>
            <a:pPr>
              <a:defRPr/>
            </a:pPr>
            <a:fld id="{1EFCAB02-03A2-4312-AA41-1304C5371F91}" type="slidenum">
              <a:rPr lang="zh-CN" altLang="en-US"/>
              <a:t>‹#›</a:t>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25" y="273050"/>
            <a:ext cx="4011084"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6733" y="27307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25" y="143512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7" name="Rectangle 8"/>
          <p:cNvSpPr>
            <a:spLocks noGrp="1" noChangeArrowheads="1"/>
          </p:cNvSpPr>
          <p:nvPr>
            <p:ph type="sldNum" sz="quarter" idx="12"/>
          </p:nvPr>
        </p:nvSpPr>
        <p:spPr/>
        <p:txBody>
          <a:bodyPr/>
          <a:lstStyle>
            <a:lvl1pPr eaLnBrk="0" hangingPunct="0">
              <a:defRPr/>
            </a:lvl1pPr>
          </a:lstStyle>
          <a:p>
            <a:pPr>
              <a:defRPr/>
            </a:pPr>
            <a:fld id="{37BDE7E0-8BEF-4EF8-BA92-E9DC5E68C320}" type="slidenum">
              <a:rPr lang="zh-CN" altLang="en-US"/>
              <a:t>‹#›</a:t>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7" name="Rectangle 8"/>
          <p:cNvSpPr>
            <a:spLocks noGrp="1" noChangeArrowheads="1"/>
          </p:cNvSpPr>
          <p:nvPr>
            <p:ph type="sldNum" sz="quarter" idx="12"/>
          </p:nvPr>
        </p:nvSpPr>
        <p:spPr/>
        <p:txBody>
          <a:bodyPr/>
          <a:lstStyle>
            <a:lvl1pPr eaLnBrk="0" hangingPunct="0">
              <a:defRPr/>
            </a:lvl1pPr>
          </a:lstStyle>
          <a:p>
            <a:pPr>
              <a:defRPr/>
            </a:pPr>
            <a:fld id="{5F9BF73D-95B3-443B-8B7F-F29FAD44D761}" type="slidenum">
              <a:rPr lang="zh-CN" altLang="en-US"/>
              <a:t>‹#›</a:t>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5"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6" name="Rectangle 8"/>
          <p:cNvSpPr>
            <a:spLocks noGrp="1" noChangeArrowheads="1"/>
          </p:cNvSpPr>
          <p:nvPr>
            <p:ph type="sldNum" sz="quarter" idx="12"/>
          </p:nvPr>
        </p:nvSpPr>
        <p:spPr/>
        <p:txBody>
          <a:bodyPr/>
          <a:lstStyle>
            <a:lvl1pPr eaLnBrk="0" hangingPunct="0">
              <a:defRPr/>
            </a:lvl1pPr>
          </a:lstStyle>
          <a:p>
            <a:pPr>
              <a:defRPr/>
            </a:pPr>
            <a:fld id="{F066A1F0-F966-4F6F-B7C6-85F20D1A5179}" type="slidenum">
              <a:rPr lang="zh-CN" altLang="en-US"/>
              <a:t>‹#›</a:t>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45085" y="274639"/>
            <a:ext cx="2239433" cy="5853111"/>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2626809" y="274639"/>
            <a:ext cx="6515100" cy="5853111"/>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5"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6" name="Rectangle 8"/>
          <p:cNvSpPr>
            <a:spLocks noGrp="1" noChangeArrowheads="1"/>
          </p:cNvSpPr>
          <p:nvPr>
            <p:ph type="sldNum" sz="quarter" idx="12"/>
          </p:nvPr>
        </p:nvSpPr>
        <p:spPr/>
        <p:txBody>
          <a:bodyPr/>
          <a:lstStyle>
            <a:lvl1pPr eaLnBrk="0" hangingPunct="0">
              <a:defRPr/>
            </a:lvl1pPr>
          </a:lstStyle>
          <a:p>
            <a:pPr>
              <a:defRPr/>
            </a:pPr>
            <a:fld id="{8976DD8D-2162-4C20-920F-21B69FE5B4A5}" type="slidenum">
              <a:rPr lang="zh-CN" altLang="en-US"/>
              <a:t>‹#›</a:t>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626785" y="274638"/>
            <a:ext cx="8955616" cy="1143000"/>
          </a:xfrm>
        </p:spPr>
        <p:txBody>
          <a:bodyPr/>
          <a:lstStyle/>
          <a:p>
            <a:r>
              <a:rPr lang="zh-CN" altLang="en-US" noProof="1"/>
              <a:t>单击此处编辑母版标题样式</a:t>
            </a:r>
          </a:p>
        </p:txBody>
      </p:sp>
      <p:sp>
        <p:nvSpPr>
          <p:cNvPr id="3"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4"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5" name="Rectangle 8"/>
          <p:cNvSpPr>
            <a:spLocks noGrp="1" noChangeArrowheads="1"/>
          </p:cNvSpPr>
          <p:nvPr>
            <p:ph type="sldNum" sz="quarter" idx="12"/>
          </p:nvPr>
        </p:nvSpPr>
        <p:spPr/>
        <p:txBody>
          <a:bodyPr/>
          <a:lstStyle>
            <a:lvl1pPr eaLnBrk="0" hangingPunct="0">
              <a:defRPr/>
            </a:lvl1pPr>
          </a:lstStyle>
          <a:p>
            <a:pPr>
              <a:defRPr/>
            </a:pPr>
            <a:fld id="{9962DDBA-4BE5-4F5F-A865-C01C6C1CBA4D}" type="slidenum">
              <a:rPr lang="zh-CN" altLang="en-US"/>
              <a:t>‹#›</a:t>
            </a:fld>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20" y="2130426"/>
            <a:ext cx="10362962"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85C57015-1334-4112-9C5A-AD3853433ABB}" type="datetime1">
              <a:rPr lang="zh-CN" altLang="en-US" smtClean="0"/>
              <a:t>2023/9/22</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70F89A6E-6157-44CB-BFDA-F65D0184ED3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18863D8E-601E-4E00-A0EA-09B1D7E8154B}" type="datetime1">
              <a:rPr lang="zh-CN" altLang="en-US" smtClean="0"/>
              <a:t>2023/9/22</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70F89A6E-6157-44CB-BFDA-F65D0184ED3E}"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5210A341-4EAD-4BD5-AAED-C96EA223245C}" type="datetime1">
              <a:rPr lang="zh-CN" altLang="en-US" smtClean="0"/>
              <a:t>2023/9/22</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70F89A6E-6157-44CB-BFDA-F65D0184ED3E}"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E981AC9F-578A-4492-B7D9-697A672F1F9D}" type="datetime1">
              <a:rPr lang="zh-CN" altLang="en-US" smtClean="0"/>
              <a:t>2023/9/22</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70F89A6E-6157-44CB-BFDA-F65D0184ED3E}"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80" y="6356351"/>
            <a:ext cx="2845170" cy="365125"/>
          </a:xfrm>
          <a:prstGeom prst="rect">
            <a:avLst/>
          </a:prstGeom>
        </p:spPr>
        <p:txBody>
          <a:bodyPr/>
          <a:lstStyle/>
          <a:p>
            <a:fld id="{134A83E7-AF48-4183-9287-9313FA2468AA}" type="datetime1">
              <a:rPr lang="zh-CN" altLang="en-US" smtClean="0"/>
              <a:t>2023/9/22</a:t>
            </a:fld>
            <a:endParaRPr lang="zh-CN" altLang="en-US"/>
          </a:p>
        </p:txBody>
      </p:sp>
      <p:sp>
        <p:nvSpPr>
          <p:cNvPr id="8" name="页脚占位符 7"/>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9" name="灯片编号占位符 8"/>
          <p:cNvSpPr>
            <a:spLocks noGrp="1"/>
          </p:cNvSpPr>
          <p:nvPr>
            <p:ph type="sldNum" sz="quarter" idx="12"/>
          </p:nvPr>
        </p:nvSpPr>
        <p:spPr/>
        <p:txBody>
          <a:bodyPr/>
          <a:lstStyle/>
          <a:p>
            <a:fld id="{70F89A6E-6157-44CB-BFDA-F65D0184ED3E}"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80" y="6356351"/>
            <a:ext cx="2845170" cy="365125"/>
          </a:xfrm>
          <a:prstGeom prst="rect">
            <a:avLst/>
          </a:prstGeom>
        </p:spPr>
        <p:txBody>
          <a:bodyPr/>
          <a:lstStyle/>
          <a:p>
            <a:fld id="{538DE5D2-391B-482A-AECB-C5F4BC589C10}" type="datetime1">
              <a:rPr lang="zh-CN" altLang="en-US" smtClean="0"/>
              <a:t>2023/9/22</a:t>
            </a:fld>
            <a:endParaRPr lang="zh-CN" altLang="en-US"/>
          </a:p>
        </p:txBody>
      </p:sp>
      <p:sp>
        <p:nvSpPr>
          <p:cNvPr id="4" name="页脚占位符 3"/>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70F89A6E-6157-44CB-BFDA-F65D0184ED3E}"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lvl1pPr>
              <a:defRPr>
                <a:solidFill>
                  <a:schemeClr val="bg1"/>
                </a:solidFill>
              </a:defRPr>
            </a:lvl1pPr>
          </a:lstStyle>
          <a:p>
            <a:fld id="{70F89A6E-6157-44CB-BFDA-F65D0184ED3E}"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ECD2C971-A112-4440-9AE2-926BC4C62CB6}" type="datetime1">
              <a:rPr lang="zh-CN" altLang="en-US" smtClean="0"/>
              <a:t>2023/9/22</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70F89A6E-6157-44CB-BFDA-F65D0184ED3E}"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36B40998-8B05-4544-BEAC-C6066572DC4E}" type="datetime1">
              <a:rPr lang="zh-CN" altLang="en-US" smtClean="0"/>
              <a:t>2023/9/22</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70F89A6E-6157-44CB-BFDA-F65D0184ED3E}"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907E6396-659B-4B91-8B87-2A538C462171}" type="datetime1">
              <a:rPr lang="zh-CN" altLang="en-US" smtClean="0"/>
              <a:t>2023/9/22</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70F89A6E-6157-44CB-BFDA-F65D0184ED3E}"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CD30374B-C061-48BA-B361-58193D3C34D2}" type="datetime1">
              <a:rPr lang="zh-CN" altLang="en-US" smtClean="0"/>
              <a:t>2023/9/22</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70F89A6E-6157-44CB-BFDA-F65D0184ED3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1097279" y="1845734"/>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217920" y="1845735"/>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7" name="灯片编号占位符 6"/>
          <p:cNvSpPr>
            <a:spLocks noGrp="1"/>
          </p:cNvSpPr>
          <p:nvPr>
            <p:ph type="sldNum" sz="quarter" idx="10"/>
          </p:nvPr>
        </p:nvSpPr>
        <p:spPr/>
        <p:txBody>
          <a:bodyPr/>
          <a:lstStyle/>
          <a:p>
            <a:fld id="{F5928893-4303-440F-8534-F991791E45DC}" type="slidenum">
              <a:rPr lang="zh-CN" altLang="en-US" smtClean="0"/>
              <a:t>‹#›</a:t>
            </a:fld>
            <a:endParaRPr lang="zh-CN" altLang="en-US"/>
          </a:p>
        </p:txBody>
      </p:sp>
      <p:sp>
        <p:nvSpPr>
          <p:cNvPr id="8" name="页脚占位符 7"/>
          <p:cNvSpPr>
            <a:spLocks noGrp="1"/>
          </p:cNvSpPr>
          <p:nvPr>
            <p:ph type="ftr" sz="quarter" idx="11"/>
          </p:nvPr>
        </p:nvSpPr>
        <p:spPr>
          <a:xfrm>
            <a:off x="4166143" y="6356351"/>
            <a:ext cx="3859715" cy="365125"/>
          </a:xfrm>
          <a:prstGeom prst="rect">
            <a:avLst/>
          </a:prstGeom>
        </p:spPr>
        <p:txBody>
          <a:bodyPr/>
          <a:lstStyle/>
          <a:p>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1097279" y="1845734"/>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217920" y="1845735"/>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1097280" y="2582334"/>
            <a:ext cx="4937760" cy="3378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217920" y="2582334"/>
            <a:ext cx="4937760" cy="3378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4800600" y="731520"/>
            <a:ext cx="6492240"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9935896-1EC9-4A95-B7BC-F7BD88AC3C72}" type="datetimeFigureOut">
              <a:rPr lang="zh-CN" altLang="en-US" smtClean="0"/>
              <a:t>2023/9/22</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4" name="Text Placeholder 3"/>
          <p:cNvSpPr>
            <a:spLocks noGrp="1"/>
          </p:cNvSpPr>
          <p:nvPr>
            <p:ph type="body" sz="half" idx="2" hasCustomPrompt="1"/>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1097280" y="2582334"/>
            <a:ext cx="4937760" cy="3378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217920" y="2582334"/>
            <a:ext cx="4937760" cy="3378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4778"/>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414778"/>
            <a:ext cx="7734300" cy="5757422"/>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9900458" y="0"/>
            <a:ext cx="2294622" cy="15188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t>‹#›</a:t>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59193" y="1301858"/>
            <a:ext cx="12313560" cy="555614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374923" y="367271"/>
            <a:ext cx="393831"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1035296" y="953809"/>
            <a:ext cx="86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7183" y="-457119"/>
            <a:ext cx="2792167" cy="2178209"/>
          </a:xfrm>
          <a:prstGeom prst="rect">
            <a:avLst/>
          </a:prstGeom>
        </p:spPr>
      </p:pic>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925" y="-33090"/>
            <a:ext cx="12313560" cy="68910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626785" y="274638"/>
            <a:ext cx="8955616" cy="1143000"/>
          </a:xfrm>
        </p:spPr>
        <p:txBody>
          <a:bodyPr/>
          <a:lstStyle/>
          <a:p>
            <a:r>
              <a:rPr lang="zh-CN" altLang="en-US"/>
              <a:t>单击此处编辑母版标题样式</a:t>
            </a:r>
          </a:p>
        </p:txBody>
      </p:sp>
      <p:sp>
        <p:nvSpPr>
          <p:cNvPr id="3" name="Rectangle 6"/>
          <p:cNvSpPr>
            <a:spLocks noGrp="1" noChangeArrowheads="1"/>
          </p:cNvSpPr>
          <p:nvPr>
            <p:ph type="dt" sz="half" idx="10"/>
          </p:nvPr>
        </p:nvSpPr>
        <p:spPr/>
        <p:txBody>
          <a:bodyPr/>
          <a:lstStyle>
            <a:lvl1pPr>
              <a:defRPr/>
            </a:lvl1pPr>
          </a:lstStyle>
          <a:p>
            <a:pPr>
              <a:defRPr/>
            </a:pPr>
            <a:endParaRPr lang="zh-CN" altLang="zh-CN"/>
          </a:p>
        </p:txBody>
      </p:sp>
      <p:sp>
        <p:nvSpPr>
          <p:cNvPr id="4" name="Rectangle 7"/>
          <p:cNvSpPr>
            <a:spLocks noGrp="1" noChangeArrowheads="1"/>
          </p:cNvSpPr>
          <p:nvPr>
            <p:ph type="ftr" sz="quarter" idx="11"/>
          </p:nvPr>
        </p:nvSpPr>
        <p:spPr/>
        <p:txBody>
          <a:bodyPr/>
          <a:lstStyle>
            <a:lvl1pPr>
              <a:defRPr/>
            </a:lvl1pPr>
          </a:lstStyle>
          <a:p>
            <a:pPr>
              <a:defRPr/>
            </a:pPr>
            <a:endParaRPr lang="zh-CN" altLang="zh-CN"/>
          </a:p>
        </p:txBody>
      </p:sp>
      <p:sp>
        <p:nvSpPr>
          <p:cNvPr id="5" name="Rectangle 8"/>
          <p:cNvSpPr>
            <a:spLocks noGrp="1" noChangeArrowheads="1"/>
          </p:cNvSpPr>
          <p:nvPr>
            <p:ph type="sldNum" sz="quarter" idx="12"/>
          </p:nvPr>
        </p:nvSpPr>
        <p:spPr/>
        <p:txBody>
          <a:bodyPr/>
          <a:lstStyle>
            <a:lvl1pPr>
              <a:defRPr/>
            </a:lvl1pPr>
          </a:lstStyle>
          <a:p>
            <a:pPr>
              <a:defRPr/>
            </a:pPr>
            <a:fld id="{EC2A99AD-D06E-490C-9CF1-F0938487BB53}" type="slidenum">
              <a:rPr lang="zh-CN" altLang="en-US"/>
              <a:t>‹#›</a:t>
            </a:fld>
            <a:endParaRPr lang="zh-CN" altLang="en-US" sz="1800">
              <a:solidFill>
                <a:srgbClr val="000000"/>
              </a:solidFill>
              <a:latin typeface="Arial" panose="020B0604020202020204" pitchFamily="34" charset="0"/>
              <a:ea typeface="宋体" pitchFamily="2" charset="-122"/>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4800600" y="731520"/>
            <a:ext cx="6492240"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9935896-1EC9-4A95-B7BC-F7BD88AC3C72}" type="datetimeFigureOut">
              <a:rPr lang="zh-CN" altLang="en-US" smtClean="0"/>
              <a:t>2023/9/22</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E3CA6E7-ADCC-43C2-B8E0-A769351FC0EC}"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4" name="Text Placeholder 3"/>
          <p:cNvSpPr>
            <a:spLocks noGrp="1"/>
          </p:cNvSpPr>
          <p:nvPr>
            <p:ph type="body" sz="half" idx="2" hasCustomPrompt="1"/>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E9935896-1EC9-4A95-B7BC-F7BD88AC3C72}" type="datetimeFigureOut">
              <a:rPr lang="zh-CN" altLang="en-US" smtClean="0"/>
              <a:t>2023/9/22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3CA6E7-ADCC-43C2-B8E0-A769351FC0EC}"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9935896-1EC9-4A95-B7BC-F7BD88AC3C72}" type="datetimeFigureOut">
              <a:rPr lang="zh-CN" altLang="en-US" smtClean="0"/>
              <a:t>2023/9/22</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E3CA6E7-ADCC-43C2-B8E0-A769351FC0EC}" type="slidenum">
              <a:rPr lang="zh-CN" altLang="en-US" smtClean="0"/>
              <a:t>‹#›</a:t>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9460" name="Rectangle 4"/>
          <p:cNvSpPr>
            <a:spLocks noGrp="1" noChangeArrowheads="1"/>
          </p:cNvSpPr>
          <p:nvPr>
            <p:ph type="title" idx="4294967295"/>
          </p:nvPr>
        </p:nvSpPr>
        <p:spPr bwMode="auto">
          <a:xfrm>
            <a:off x="2626784" y="274638"/>
            <a:ext cx="89556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Arial" panose="020B0604020202020204" pitchFamily="34" charset="0"/>
              </a:rPr>
              <a:t>单击此处编辑母版标题样式</a:t>
            </a:r>
          </a:p>
        </p:txBody>
      </p:sp>
      <p:sp>
        <p:nvSpPr>
          <p:cNvPr id="19461" name="Rectangle 5"/>
          <p:cNvSpPr>
            <a:spLocks noGrp="1" noChangeArrowheads="1"/>
          </p:cNvSpPr>
          <p:nvPr>
            <p:ph type="body" idx="9"/>
          </p:nvPr>
        </p:nvSpPr>
        <p:spPr bwMode="auto">
          <a:xfrm>
            <a:off x="2626784" y="1600200"/>
            <a:ext cx="895773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Arial" panose="020B0604020202020204" pitchFamily="34" charset="0"/>
              </a:rPr>
              <a:t>单击此处编辑母版文本样式</a:t>
            </a:r>
          </a:p>
          <a:p>
            <a:pPr lvl="1"/>
            <a:r>
              <a:rPr lang="zh-CN" altLang="zh-CN">
                <a:sym typeface="Arial" panose="020B0604020202020204" pitchFamily="34" charset="0"/>
              </a:rPr>
              <a:t>第二级</a:t>
            </a:r>
          </a:p>
          <a:p>
            <a:pPr lvl="2"/>
            <a:r>
              <a:rPr lang="zh-CN" altLang="zh-CN">
                <a:sym typeface="Arial" panose="020B0604020202020204" pitchFamily="34" charset="0"/>
              </a:rPr>
              <a:t>第三级</a:t>
            </a:r>
          </a:p>
          <a:p>
            <a:pPr lvl="3"/>
            <a:r>
              <a:rPr lang="zh-CN" altLang="zh-CN">
                <a:sym typeface="Arial" panose="020B0604020202020204" pitchFamily="34" charset="0"/>
              </a:rPr>
              <a:t>第四级</a:t>
            </a:r>
          </a:p>
          <a:p>
            <a:pPr lvl="4"/>
            <a:r>
              <a:rPr lang="zh-CN" altLang="zh-CN">
                <a:sym typeface="Arial" panose="020B0604020202020204" pitchFamily="34" charset="0"/>
              </a:rPr>
              <a:t>第五级</a:t>
            </a:r>
          </a:p>
        </p:txBody>
      </p:sp>
      <p:sp>
        <p:nvSpPr>
          <p:cNvPr id="4102" name="Rectangle 6"/>
          <p:cNvSpPr>
            <a:spLocks noGrp="1" noChangeArrowheads="1"/>
          </p:cNvSpPr>
          <p:nvPr>
            <p:ph type="dt" sz="half" idx="2"/>
          </p:nvPr>
        </p:nvSpPr>
        <p:spPr bwMode="auto">
          <a:xfrm>
            <a:off x="609601" y="6245225"/>
            <a:ext cx="2842684" cy="47625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900">
                <a:solidFill>
                  <a:srgbClr val="A0C6EA"/>
                </a:solidFill>
                <a:latin typeface="+mn-ea"/>
                <a:ea typeface="+mn-ea"/>
                <a:sym typeface="微软雅黑" panose="020B0503020204020204" pitchFamily="34" charset="-122"/>
              </a:defRPr>
            </a:lvl1pPr>
          </a:lstStyle>
          <a:p>
            <a:pPr defTabSz="914400" fontAlgn="base">
              <a:spcBef>
                <a:spcPct val="0"/>
              </a:spcBef>
              <a:spcAft>
                <a:spcPct val="0"/>
              </a:spcAft>
              <a:defRPr/>
            </a:pPr>
            <a:endParaRPr lang="zh-CN" altLang="zh-CN"/>
          </a:p>
        </p:txBody>
      </p:sp>
      <p:sp>
        <p:nvSpPr>
          <p:cNvPr id="4103" name="Rectangle 7"/>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lstStyle>
            <a:lvl1pPr algn="ctr" eaLnBrk="1" hangingPunct="1">
              <a:buFont typeface="Arial" panose="020B0604020202020204" pitchFamily="34" charset="0"/>
              <a:buNone/>
              <a:defRPr sz="900">
                <a:solidFill>
                  <a:srgbClr val="A0C6EA"/>
                </a:solidFill>
                <a:latin typeface="+mn-ea"/>
                <a:ea typeface="+mn-ea"/>
                <a:sym typeface="微软雅黑" panose="020B0503020204020204" pitchFamily="34" charset="-122"/>
              </a:defRPr>
            </a:lvl1pPr>
          </a:lstStyle>
          <a:p>
            <a:pPr defTabSz="914400" fontAlgn="base">
              <a:spcBef>
                <a:spcPct val="0"/>
              </a:spcBef>
              <a:spcAft>
                <a:spcPct val="0"/>
              </a:spcAft>
              <a:defRPr/>
            </a:pPr>
            <a:endParaRPr lang="zh-CN" altLang="zh-CN"/>
          </a:p>
        </p:txBody>
      </p:sp>
      <p:sp>
        <p:nvSpPr>
          <p:cNvPr id="4104" name="Rectangle 8"/>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Char char="•"/>
              <a:defRPr sz="900">
                <a:solidFill>
                  <a:srgbClr val="A0C6EA"/>
                </a:solidFill>
                <a:latin typeface="微软雅黑" panose="020B0503020204020204" pitchFamily="34" charset="-122"/>
                <a:ea typeface="微软雅黑" panose="020B0503020204020204" pitchFamily="34" charset="-122"/>
                <a:sym typeface="微软雅黑" panose="020B0503020204020204" pitchFamily="34" charset="-122"/>
              </a:defRPr>
            </a:lvl1pPr>
          </a:lstStyle>
          <a:p>
            <a:pPr defTabSz="914400" fontAlgn="base">
              <a:spcBef>
                <a:spcPct val="0"/>
              </a:spcBef>
              <a:spcAft>
                <a:spcPct val="0"/>
              </a:spcAft>
              <a:defRPr/>
            </a:pPr>
            <a:fld id="{7A04484B-491C-42C9-B3F2-6AC193557DCF}" type="slidenum">
              <a:rPr lang="zh-CN" altLang="en-US"/>
              <a:t>‹#›</a:t>
            </a:fld>
            <a:endParaRPr lang="zh-CN" altLang="en-US"/>
          </a:p>
        </p:txBody>
      </p:sp>
      <p:sp>
        <p:nvSpPr>
          <p:cNvPr id="19465" name="直接连接符 9"/>
          <p:cNvSpPr>
            <a:spLocks noChangeShapeType="1"/>
          </p:cNvSpPr>
          <p:nvPr/>
        </p:nvSpPr>
        <p:spPr bwMode="auto">
          <a:xfrm>
            <a:off x="5192184" y="989013"/>
            <a:ext cx="5018616" cy="0"/>
          </a:xfrm>
          <a:prstGeom prst="line">
            <a:avLst/>
          </a:prstGeom>
          <a:noFill/>
          <a:ln w="19050">
            <a:solidFill>
              <a:srgbClr val="75B6DF"/>
            </a:solidFill>
            <a:bevel/>
            <a:headEnd type="oval" w="med" len="me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zh-CN" altLang="en-US">
              <a:solidFill>
                <a:srgbClr val="000000"/>
              </a:solidFill>
              <a:ea typeface="宋体" pitchFamily="2" charset="-122"/>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p:txStyles>
    <p:titleStyle>
      <a:lvl1pPr algn="ctr" rtl="0" eaLnBrk="0" fontAlgn="base" hangingPunct="0">
        <a:spcBef>
          <a:spcPct val="0"/>
        </a:spcBef>
        <a:spcAft>
          <a:spcPct val="0"/>
        </a:spcAft>
        <a:defRPr sz="3200">
          <a:solidFill>
            <a:srgbClr val="A0C6EA"/>
          </a:solidFill>
          <a:latin typeface="+mj-lt"/>
          <a:ea typeface="+mj-ea"/>
          <a:cs typeface="+mj-cs"/>
          <a:sym typeface="Arial" panose="020B0604020202020204" pitchFamily="34" charset="0"/>
        </a:defRPr>
      </a:lvl1pPr>
      <a:lvl2pPr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2pPr>
      <a:lvl3pPr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3pPr>
      <a:lvl4pPr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4pPr>
      <a:lvl5pPr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5pPr>
      <a:lvl6pPr marL="457200"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6pPr>
      <a:lvl7pPr marL="914400"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7pPr>
      <a:lvl8pPr marL="1371600"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8pPr>
      <a:lvl9pPr marL="1828800"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900" indent="-342900" algn="l" defTabSz="0" rtl="0" eaLnBrk="0" fontAlgn="base" hangingPunct="0">
        <a:spcBef>
          <a:spcPct val="20000"/>
        </a:spcBef>
        <a:spcAft>
          <a:spcPct val="0"/>
        </a:spcAft>
        <a:buChar char="•"/>
        <a:defRPr sz="2000">
          <a:solidFill>
            <a:srgbClr val="A0C6EA"/>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a:solidFill>
            <a:srgbClr val="A0C6EA"/>
          </a:solidFill>
          <a:latin typeface="+mn-lt"/>
          <a:ea typeface="+mn-ea"/>
          <a:sym typeface="Arial" panose="020B0604020202020204" pitchFamily="34" charset="0"/>
        </a:defRPr>
      </a:lvl2pPr>
      <a:lvl3pPr marL="1143000" indent="-228600" algn="l" defTabSz="0" rtl="0" eaLnBrk="0" fontAlgn="base" hangingPunct="0">
        <a:spcBef>
          <a:spcPct val="20000"/>
        </a:spcBef>
        <a:spcAft>
          <a:spcPct val="0"/>
        </a:spcAft>
        <a:buChar char="•"/>
        <a:defRPr sz="1600">
          <a:solidFill>
            <a:srgbClr val="A0C6EA"/>
          </a:solidFill>
          <a:latin typeface="+mn-lt"/>
          <a:ea typeface="+mn-ea"/>
          <a:sym typeface="Arial" panose="020B0604020202020204" pitchFamily="34" charset="0"/>
        </a:defRPr>
      </a:lvl3pPr>
      <a:lvl4pPr marL="1600200" indent="-228600" algn="l" defTabSz="0" rtl="0" eaLnBrk="0" fontAlgn="base" hangingPunct="0">
        <a:spcBef>
          <a:spcPct val="20000"/>
        </a:spcBef>
        <a:spcAft>
          <a:spcPct val="0"/>
        </a:spcAft>
        <a:buChar char="–"/>
        <a:defRPr sz="1400">
          <a:solidFill>
            <a:srgbClr val="A0C6EA"/>
          </a:solidFill>
          <a:latin typeface="+mn-lt"/>
          <a:ea typeface="+mn-ea"/>
          <a:sym typeface="Arial" panose="020B0604020202020204" pitchFamily="34" charset="0"/>
        </a:defRPr>
      </a:lvl4pPr>
      <a:lvl5pPr marL="2057400" indent="-228600" algn="l" defTabSz="0" rtl="0" eaLnBrk="0" fontAlgn="base" hangingPunct="0">
        <a:spcBef>
          <a:spcPct val="20000"/>
        </a:spcBef>
        <a:spcAft>
          <a:spcPct val="0"/>
        </a:spcAft>
        <a:buChar char="»"/>
        <a:defRPr sz="1400">
          <a:solidFill>
            <a:srgbClr val="A0C6EA"/>
          </a:solidFill>
          <a:latin typeface="+mn-lt"/>
          <a:ea typeface="+mn-ea"/>
          <a:sym typeface="Arial" panose="020B0604020202020204" pitchFamily="34" charset="0"/>
        </a:defRPr>
      </a:lvl5pPr>
      <a:lvl6pPr marL="2514600" indent="-228600" algn="l" defTabSz="0" rtl="0" eaLnBrk="0" fontAlgn="base" hangingPunct="0">
        <a:spcBef>
          <a:spcPct val="20000"/>
        </a:spcBef>
        <a:spcAft>
          <a:spcPct val="0"/>
        </a:spcAft>
        <a:buChar char="»"/>
        <a:defRPr sz="1400">
          <a:solidFill>
            <a:srgbClr val="A0C6EA"/>
          </a:solidFill>
          <a:latin typeface="+mn-lt"/>
          <a:ea typeface="+mn-ea"/>
          <a:sym typeface="Arial" panose="020B0604020202020204" pitchFamily="34" charset="0"/>
        </a:defRPr>
      </a:lvl6pPr>
      <a:lvl7pPr marL="2971800" indent="-228600" algn="l" defTabSz="0" rtl="0" eaLnBrk="0" fontAlgn="base" hangingPunct="0">
        <a:spcBef>
          <a:spcPct val="20000"/>
        </a:spcBef>
        <a:spcAft>
          <a:spcPct val="0"/>
        </a:spcAft>
        <a:buChar char="»"/>
        <a:defRPr sz="1400">
          <a:solidFill>
            <a:srgbClr val="A0C6EA"/>
          </a:solidFill>
          <a:latin typeface="+mn-lt"/>
          <a:ea typeface="+mn-ea"/>
          <a:sym typeface="Arial" panose="020B0604020202020204" pitchFamily="34" charset="0"/>
        </a:defRPr>
      </a:lvl7pPr>
      <a:lvl8pPr marL="3429000" indent="-228600" algn="l" defTabSz="0" rtl="0" eaLnBrk="0" fontAlgn="base" hangingPunct="0">
        <a:spcBef>
          <a:spcPct val="20000"/>
        </a:spcBef>
        <a:spcAft>
          <a:spcPct val="0"/>
        </a:spcAft>
        <a:buChar char="»"/>
        <a:defRPr sz="1400">
          <a:solidFill>
            <a:srgbClr val="A0C6EA"/>
          </a:solidFill>
          <a:latin typeface="+mn-lt"/>
          <a:ea typeface="+mn-ea"/>
          <a:sym typeface="Arial" panose="020B0604020202020204" pitchFamily="34" charset="0"/>
        </a:defRPr>
      </a:lvl8pPr>
      <a:lvl9pPr marL="3886200" indent="-228600" algn="l" defTabSz="0" rtl="0" eaLnBrk="0" fontAlgn="base" hangingPunct="0">
        <a:spcBef>
          <a:spcPct val="20000"/>
        </a:spcBef>
        <a:spcAft>
          <a:spcPct val="0"/>
        </a:spcAft>
        <a:buChar char="»"/>
        <a:defRPr sz="1400">
          <a:solidFill>
            <a:srgbClr val="A0C6EA"/>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 descr="浅.001.jpe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3" y="0"/>
            <a:ext cx="121935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灯片编号占位符 5"/>
          <p:cNvSpPr>
            <a:spLocks noGrp="1"/>
          </p:cNvSpPr>
          <p:nvPr>
            <p:ph type="sldNum" sz="quarter" idx="4"/>
          </p:nvPr>
        </p:nvSpPr>
        <p:spPr>
          <a:xfrm>
            <a:off x="406627" y="6298273"/>
            <a:ext cx="360087" cy="365125"/>
          </a:xfrm>
          <a:prstGeom prst="rect">
            <a:avLst/>
          </a:prstGeom>
        </p:spPr>
        <p:txBody>
          <a:bodyPr vert="horz" lIns="91440" tIns="45720" rIns="91440" bIns="45720" rtlCol="0" anchor="ctr"/>
          <a:lstStyle>
            <a:lvl1pPr algn="ctr">
              <a:defRPr sz="1100">
                <a:solidFill>
                  <a:schemeClr val="tx1"/>
                </a:solidFill>
                <a:latin typeface="微软雅黑" panose="020B0503020204020204" pitchFamily="34" charset="-122"/>
                <a:ea typeface="微软雅黑" panose="020B0503020204020204" pitchFamily="34" charset="-122"/>
              </a:defRPr>
            </a:lvl1pPr>
          </a:lstStyle>
          <a:p>
            <a:fld id="{70F89A6E-6157-44CB-BFDA-F65D0184ED3E}" type="slidenum">
              <a:rPr lang="zh-CN" altLang="en-US" smtClean="0"/>
              <a:t>‹#›</a:t>
            </a:fld>
            <a:endParaRPr lang="zh-CN" altLang="en-US" dirty="0"/>
          </a:p>
        </p:txBody>
      </p:sp>
      <p:sp>
        <p:nvSpPr>
          <p:cNvPr id="8" name="Rectangle 3"/>
          <p:cNvSpPr/>
          <p:nvPr userDrawn="1"/>
        </p:nvSpPr>
        <p:spPr bwMode="auto">
          <a:xfrm>
            <a:off x="713142" y="6365418"/>
            <a:ext cx="7705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a:defRPr>
                <a:solidFill>
                  <a:srgbClr val="000000"/>
                </a:solidFill>
                <a:latin typeface="等线" panose="02010600030101010101" charset="-122"/>
                <a:ea typeface="等线" panose="02010600030101010101" charset="-122"/>
                <a:cs typeface="等线" panose="02010600030101010101" charset="-122"/>
                <a:sym typeface="等线" panose="02010600030101010101" charset="-122"/>
              </a:defRPr>
            </a:lvl1pPr>
            <a:lvl2pPr marL="742950" indent="-285750">
              <a:defRPr>
                <a:solidFill>
                  <a:srgbClr val="000000"/>
                </a:solidFill>
                <a:latin typeface="等线" panose="02010600030101010101" charset="-122"/>
                <a:ea typeface="等线" panose="02010600030101010101" charset="-122"/>
                <a:cs typeface="等线" panose="02010600030101010101" charset="-122"/>
                <a:sym typeface="等线" panose="02010600030101010101" charset="-122"/>
              </a:defRPr>
            </a:lvl2pPr>
            <a:lvl3pPr marL="1143000" indent="-228600">
              <a:defRPr>
                <a:solidFill>
                  <a:srgbClr val="000000"/>
                </a:solidFill>
                <a:latin typeface="等线" panose="02010600030101010101" charset="-122"/>
                <a:ea typeface="等线" panose="02010600030101010101" charset="-122"/>
                <a:cs typeface="等线" panose="02010600030101010101" charset="-122"/>
                <a:sym typeface="等线" panose="02010600030101010101" charset="-122"/>
              </a:defRPr>
            </a:lvl3pPr>
            <a:lvl4pPr marL="1600200" indent="-228600">
              <a:defRPr>
                <a:solidFill>
                  <a:srgbClr val="000000"/>
                </a:solidFill>
                <a:latin typeface="等线" panose="02010600030101010101" charset="-122"/>
                <a:ea typeface="等线" panose="02010600030101010101" charset="-122"/>
                <a:cs typeface="等线" panose="02010600030101010101" charset="-122"/>
                <a:sym typeface="等线" panose="02010600030101010101" charset="-122"/>
              </a:defRPr>
            </a:lvl4pPr>
            <a:lvl5pPr marL="2057400" indent="-228600">
              <a:defRPr>
                <a:solidFill>
                  <a:srgbClr val="000000"/>
                </a:solidFill>
                <a:latin typeface="等线" panose="02010600030101010101" charset="-122"/>
                <a:ea typeface="等线" panose="02010600030101010101" charset="-122"/>
                <a:cs typeface="等线" panose="02010600030101010101" charset="-122"/>
                <a:sym typeface="等线" panose="02010600030101010101" charset="-122"/>
              </a:defRPr>
            </a:lvl5pPr>
            <a:lvl6pPr marL="2514600" indent="-228600" eaLnBrk="0" fontAlgn="base" hangingPunct="0">
              <a:spcBef>
                <a:spcPct val="0"/>
              </a:spcBef>
              <a:spcAft>
                <a:spcPct val="0"/>
              </a:spcAft>
              <a:defRPr>
                <a:solidFill>
                  <a:srgbClr val="000000"/>
                </a:solidFill>
                <a:latin typeface="等线" panose="02010600030101010101" charset="-122"/>
                <a:ea typeface="等线" panose="02010600030101010101" charset="-122"/>
                <a:cs typeface="等线" panose="02010600030101010101" charset="-122"/>
                <a:sym typeface="等线" panose="02010600030101010101" charset="-122"/>
              </a:defRPr>
            </a:lvl6pPr>
            <a:lvl7pPr marL="2971800" indent="-228600" eaLnBrk="0" fontAlgn="base" hangingPunct="0">
              <a:spcBef>
                <a:spcPct val="0"/>
              </a:spcBef>
              <a:spcAft>
                <a:spcPct val="0"/>
              </a:spcAft>
              <a:defRPr>
                <a:solidFill>
                  <a:srgbClr val="000000"/>
                </a:solidFill>
                <a:latin typeface="等线" panose="02010600030101010101" charset="-122"/>
                <a:ea typeface="等线" panose="02010600030101010101" charset="-122"/>
                <a:cs typeface="等线" panose="02010600030101010101" charset="-122"/>
                <a:sym typeface="等线" panose="02010600030101010101" charset="-122"/>
              </a:defRPr>
            </a:lvl7pPr>
            <a:lvl8pPr marL="3429000" indent="-228600" eaLnBrk="0" fontAlgn="base" hangingPunct="0">
              <a:spcBef>
                <a:spcPct val="0"/>
              </a:spcBef>
              <a:spcAft>
                <a:spcPct val="0"/>
              </a:spcAft>
              <a:defRPr>
                <a:solidFill>
                  <a:srgbClr val="000000"/>
                </a:solidFill>
                <a:latin typeface="等线" panose="02010600030101010101" charset="-122"/>
                <a:ea typeface="等线" panose="02010600030101010101" charset="-122"/>
                <a:cs typeface="等线" panose="02010600030101010101" charset="-122"/>
                <a:sym typeface="等线" panose="02010600030101010101" charset="-122"/>
              </a:defRPr>
            </a:lvl8pPr>
            <a:lvl9pPr marL="3886200" indent="-228600" eaLnBrk="0" fontAlgn="base" hangingPunct="0">
              <a:spcBef>
                <a:spcPct val="0"/>
              </a:spcBef>
              <a:spcAft>
                <a:spcPct val="0"/>
              </a:spcAft>
              <a:defRPr>
                <a:solidFill>
                  <a:srgbClr val="000000"/>
                </a:solidFill>
                <a:latin typeface="等线" panose="02010600030101010101" charset="-122"/>
                <a:ea typeface="等线" panose="02010600030101010101" charset="-122"/>
                <a:cs typeface="等线" panose="02010600030101010101" charset="-122"/>
                <a:sym typeface="等线" panose="02010600030101010101" charset="-122"/>
              </a:defRPr>
            </a:lvl9pPr>
          </a:lstStyle>
          <a:p>
            <a:pPr eaLnBrk="1">
              <a:defRPr/>
            </a:pPr>
            <a:r>
              <a:rPr lang="zh-CN" altLang="zh-CN" sz="900" b="1">
                <a:solidFill>
                  <a:schemeClr val="tx1"/>
                </a:solidFill>
                <a:latin typeface="Geometr231 Lt BT" charset="0"/>
                <a:ea typeface="Gotham" charset="0"/>
                <a:cs typeface="Gotham" charset="0"/>
                <a:sym typeface="Gotham" charset="0"/>
              </a:rPr>
              <a:t>WORL</a:t>
            </a:r>
            <a:r>
              <a:rPr lang="en-US" altLang="zh-CN" sz="900" b="1">
                <a:solidFill>
                  <a:schemeClr val="tx1"/>
                </a:solidFill>
                <a:latin typeface="Geometr231 Lt BT" charset="0"/>
                <a:ea typeface="Gotham" charset="0"/>
                <a:cs typeface="Gotham" charset="0"/>
                <a:sym typeface="Gotham" charset="0"/>
              </a:rPr>
              <a:t>s</a:t>
            </a:r>
            <a:r>
              <a:rPr lang="zh-CN" altLang="zh-CN" sz="900" b="1">
                <a:solidFill>
                  <a:schemeClr val="tx1"/>
                </a:solidFill>
                <a:latin typeface="Geometr231 Lt BT" charset="0"/>
                <a:ea typeface="Gotham" charset="0"/>
                <a:cs typeface="Gotham" charset="0"/>
                <a:sym typeface="Gotham" charset="0"/>
              </a:rPr>
              <a:t>UNION</a:t>
            </a:r>
            <a:endParaRPr lang="zh-CN" altLang="zh-CN" sz="900" b="1" dirty="0">
              <a:solidFill>
                <a:schemeClr val="tx1"/>
              </a:solidFill>
              <a:latin typeface="Geometr231 Lt BT" charset="0"/>
              <a:ea typeface="Gotham" charset="0"/>
              <a:cs typeface="Gotham" charset="0"/>
              <a:sym typeface="Gotham" charset="0"/>
            </a:endParaRPr>
          </a:p>
        </p:txBody>
      </p:sp>
      <p:sp>
        <p:nvSpPr>
          <p:cNvPr id="9" name="Line 4"/>
          <p:cNvSpPr>
            <a:spLocks noChangeShapeType="1"/>
          </p:cNvSpPr>
          <p:nvPr userDrawn="1"/>
        </p:nvSpPr>
        <p:spPr bwMode="auto">
          <a:xfrm flipV="1">
            <a:off x="706791" y="6399078"/>
            <a:ext cx="0" cy="163512"/>
          </a:xfrm>
          <a:prstGeom prst="line">
            <a:avLst/>
          </a:prstGeom>
          <a:noFill/>
          <a:ln w="19050">
            <a:solidFill>
              <a:srgbClr val="C01901"/>
            </a:solidFill>
            <a:round/>
          </a:ln>
        </p:spPr>
        <p:txBody>
          <a:bodyPr lIns="45720" rIns="45720"/>
          <a:lstStyle/>
          <a:p>
            <a:endParaRPr lang="zh-CN" altLang="en-US" sz="180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9935896-1EC9-4A95-B7BC-F7BD88AC3C72}" type="datetimeFigureOut">
              <a:rPr lang="zh-CN" altLang="en-US" smtClean="0"/>
              <a:t>2023/9/22</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E3CA6E7-ADCC-43C2-B8E0-A769351FC0EC}" type="slidenum">
              <a:rPr lang="zh-CN" altLang="en-US" smtClean="0"/>
              <a:t>‹#›</a:t>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2.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9345"/>
          </a:xfr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4372" r="6672"/>
          <a:stretch>
            <a:fillRect/>
          </a:stretch>
        </p:blipFill>
        <p:spPr>
          <a:xfrm>
            <a:off x="2367643" y="2481942"/>
            <a:ext cx="2302328" cy="2916000"/>
          </a:xfrm>
          <a:prstGeom prst="rect">
            <a:avLst/>
          </a:prstGeom>
        </p:spPr>
      </p:pic>
      <p:sp>
        <p:nvSpPr>
          <p:cNvPr id="6" name="文本框 5"/>
          <p:cNvSpPr txBox="1"/>
          <p:nvPr/>
        </p:nvSpPr>
        <p:spPr>
          <a:xfrm>
            <a:off x="5437415" y="2721337"/>
            <a:ext cx="1730194" cy="707886"/>
          </a:xfrm>
          <a:prstGeom prst="rect">
            <a:avLst/>
          </a:prstGeom>
          <a:noFill/>
        </p:spPr>
        <p:txBody>
          <a:bodyPr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肖新民</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437415" y="3632269"/>
            <a:ext cx="5718265" cy="1477328"/>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水利部科技推广中心 原处长</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中国高科技产业化研究会 常务理事</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水资源节约与保护产业创新联盟专家委员会 主任</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7685" y="2663062"/>
            <a:ext cx="11784057" cy="2808000"/>
          </a:xfrm>
          <a:prstGeom prst="rect">
            <a:avLst/>
          </a:prstGeom>
          <a:solidFill>
            <a:srgbClr val="CCDDEA"/>
          </a:solidFill>
          <a:ln cmpd="dbl">
            <a:noFill/>
          </a:ln>
        </p:spPr>
        <p:txBody>
          <a:bodyPr wrap="square" lIns="91440" tIns="45720" rIns="91440" bIns="45720" rtlCol="0" anchor="ctr">
            <a:spAutoFit/>
          </a:bodyPr>
          <a:lstStyle/>
          <a:p>
            <a:pPr algn="ctr"/>
            <a:endParaRPr lang="zh-CN" altLang="en-US" sz="30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0" name="文本框 99"/>
          <p:cNvSpPr txBox="1"/>
          <p:nvPr/>
        </p:nvSpPr>
        <p:spPr>
          <a:xfrm>
            <a:off x="4266564" y="216988"/>
            <a:ext cx="7130779" cy="830997"/>
          </a:xfrm>
          <a:prstGeom prst="rect">
            <a:avLst/>
          </a:prstGeom>
          <a:noFill/>
          <a:ln w="9525">
            <a:noFill/>
          </a:ln>
        </p:spPr>
        <p:txBody>
          <a:bodyPr wrap="square">
            <a:spAutoFit/>
          </a:bodyPr>
          <a:lstStyle/>
          <a:p>
            <a:pPr algn="dist">
              <a:lnSpc>
                <a:spcPct val="150000"/>
              </a:lnSpc>
              <a:spcBef>
                <a:spcPct val="20000"/>
              </a:spcBef>
              <a:spcAft>
                <a:spcPts val="0"/>
              </a:spcAft>
              <a:buClr>
                <a:srgbClr val="004F87"/>
              </a:buClr>
              <a:defRPr/>
            </a:pPr>
            <a:r>
              <a:rPr lang="zh-CN" altLang="en-US" sz="3200" b="1" dirty="0">
                <a:latin typeface="微软雅黑" panose="020B0503020204020204" pitchFamily="34" charset="-122"/>
                <a:ea typeface="微软雅黑" panose="020B0503020204020204" pitchFamily="34" charset="-122"/>
              </a:rPr>
              <a:t>九部门联合出台推广合同节水管理措施</a:t>
            </a:r>
          </a:p>
        </p:txBody>
      </p:sp>
      <p:sp>
        <p:nvSpPr>
          <p:cNvPr id="2" name="文本框 1"/>
          <p:cNvSpPr txBox="1"/>
          <p:nvPr/>
        </p:nvSpPr>
        <p:spPr>
          <a:xfrm>
            <a:off x="375285" y="2728378"/>
            <a:ext cx="12312650" cy="1754326"/>
          </a:xfrm>
          <a:prstGeom prst="rect">
            <a:avLst/>
          </a:prstGeom>
          <a:noFill/>
          <a:ln w="9525">
            <a:noFill/>
          </a:ln>
        </p:spPr>
        <p:txBody>
          <a:bodyPr wrap="square">
            <a:spAutoFit/>
          </a:bodyPr>
          <a:lstStyle/>
          <a:p>
            <a:pPr indent="0">
              <a:lnSpc>
                <a:spcPct val="150000"/>
              </a:lnSpc>
            </a:pPr>
            <a:r>
              <a:rPr lang="zh-CN" b="1" dirty="0">
                <a:latin typeface="微软雅黑" panose="020B0503020204020204" pitchFamily="34" charset="-122"/>
                <a:ea typeface="微软雅黑" panose="020B0503020204020204" pitchFamily="34" charset="-122"/>
              </a:rPr>
              <a:t>一、激发合同节水管理市场活力</a:t>
            </a:r>
          </a:p>
          <a:p>
            <a:pPr indent="0">
              <a:lnSpc>
                <a:spcPct val="150000"/>
              </a:lnSpc>
            </a:pPr>
            <a:r>
              <a:rPr lang="zh-CN" b="1" dirty="0">
                <a:latin typeface="微软雅黑" panose="020B0503020204020204" pitchFamily="34" charset="-122"/>
                <a:ea typeface="微软雅黑" panose="020B0503020204020204" pitchFamily="34" charset="-122"/>
              </a:rPr>
              <a:t>（一）强化水资源刚性约束。</a:t>
            </a:r>
            <a:r>
              <a:rPr lang="zh-CN" dirty="0">
                <a:latin typeface="微软雅黑" panose="020B0503020204020204" pitchFamily="34" charset="-122"/>
                <a:ea typeface="微软雅黑" panose="020B0503020204020204" pitchFamily="34" charset="-122"/>
              </a:rPr>
              <a:t>四水</a:t>
            </a:r>
            <a:r>
              <a:rPr lang="zh-CN" b="0" dirty="0">
                <a:latin typeface="微软雅黑" panose="020B0503020204020204" pitchFamily="34" charset="-122"/>
                <a:ea typeface="微软雅黑" panose="020B0503020204020204" pitchFamily="34" charset="-122"/>
              </a:rPr>
              <a:t>四定</a:t>
            </a:r>
            <a:r>
              <a:rPr lang="en-US" altLang="zh-CN" b="0" dirty="0">
                <a:latin typeface="微软雅黑" panose="020B0503020204020204" pitchFamily="34" charset="-122"/>
                <a:ea typeface="微软雅黑" panose="020B0503020204020204" pitchFamily="34" charset="-122"/>
              </a:rPr>
              <a:t>    </a:t>
            </a:r>
            <a:r>
              <a:rPr lang="zh-CN" b="0" dirty="0">
                <a:latin typeface="微软雅黑" panose="020B0503020204020204" pitchFamily="34" charset="-122"/>
                <a:ea typeface="微软雅黑" panose="020B0503020204020204" pitchFamily="34" charset="-122"/>
              </a:rPr>
              <a:t>严格取水许可</a:t>
            </a:r>
            <a:r>
              <a:rPr lang="en-US" altLang="zh-CN" b="0" dirty="0">
                <a:latin typeface="微软雅黑" panose="020B0503020204020204" pitchFamily="34" charset="-122"/>
                <a:ea typeface="微软雅黑" panose="020B0503020204020204" pitchFamily="34" charset="-122"/>
              </a:rPr>
              <a:t>     </a:t>
            </a:r>
            <a:r>
              <a:rPr lang="zh-CN" b="0" dirty="0">
                <a:latin typeface="微软雅黑" panose="020B0503020204020204" pitchFamily="34" charset="-122"/>
                <a:ea typeface="微软雅黑" panose="020B0503020204020204" pitchFamily="34" charset="-122"/>
              </a:rPr>
              <a:t>计划用水</a:t>
            </a:r>
            <a:r>
              <a:rPr lang="en-US" altLang="zh-CN" b="0" dirty="0">
                <a:latin typeface="微软雅黑" panose="020B0503020204020204" pitchFamily="34" charset="-122"/>
                <a:ea typeface="微软雅黑" panose="020B0503020204020204" pitchFamily="34" charset="-122"/>
              </a:rPr>
              <a:t>    </a:t>
            </a:r>
            <a:r>
              <a:rPr lang="zh-CN" b="0" dirty="0">
                <a:latin typeface="微软雅黑" panose="020B0503020204020204" pitchFamily="34" charset="-122"/>
                <a:ea typeface="微软雅黑" panose="020B0503020204020204" pitchFamily="34" charset="-122"/>
              </a:rPr>
              <a:t>定额管理</a:t>
            </a:r>
          </a:p>
          <a:p>
            <a:pPr indent="0">
              <a:lnSpc>
                <a:spcPct val="150000"/>
              </a:lnSpc>
            </a:pPr>
            <a:r>
              <a:rPr lang="zh-CN" b="1" dirty="0">
                <a:latin typeface="微软雅黑" panose="020B0503020204020204" pitchFamily="34" charset="-122"/>
                <a:ea typeface="微软雅黑" panose="020B0503020204020204" pitchFamily="34" charset="-122"/>
              </a:rPr>
              <a:t>（二）实施差别化水价政策。</a:t>
            </a:r>
            <a:r>
              <a:rPr lang="zh-CN" b="0" dirty="0">
                <a:latin typeface="微软雅黑" panose="020B0503020204020204" pitchFamily="34" charset="-122"/>
                <a:ea typeface="微软雅黑" panose="020B0503020204020204" pitchFamily="34" charset="-122"/>
              </a:rPr>
              <a:t>农业水价</a:t>
            </a:r>
            <a:r>
              <a:rPr lang="en-US" altLang="zh-CN" b="0" dirty="0">
                <a:latin typeface="微软雅黑" panose="020B0503020204020204" pitchFamily="34" charset="-122"/>
                <a:ea typeface="微软雅黑" panose="020B0503020204020204" pitchFamily="34" charset="-122"/>
              </a:rPr>
              <a:t>    </a:t>
            </a:r>
            <a:r>
              <a:rPr lang="zh-CN" b="0" dirty="0">
                <a:latin typeface="微软雅黑" panose="020B0503020204020204" pitchFamily="34" charset="-122"/>
                <a:ea typeface="微软雅黑" panose="020B0503020204020204" pitchFamily="34" charset="-122"/>
              </a:rPr>
              <a:t>累进加价</a:t>
            </a:r>
            <a:r>
              <a:rPr lang="en-US" altLang="zh-CN" b="0" dirty="0">
                <a:latin typeface="微软雅黑" panose="020B0503020204020204" pitchFamily="34" charset="-122"/>
                <a:ea typeface="微软雅黑" panose="020B0503020204020204" pitchFamily="34" charset="-122"/>
              </a:rPr>
              <a:t>    </a:t>
            </a:r>
            <a:r>
              <a:rPr lang="zh-CN" b="0" dirty="0">
                <a:latin typeface="微软雅黑" panose="020B0503020204020204" pitchFamily="34" charset="-122"/>
                <a:ea typeface="微软雅黑" panose="020B0503020204020204" pitchFamily="34" charset="-122"/>
              </a:rPr>
              <a:t>阶梯水价</a:t>
            </a:r>
            <a:r>
              <a:rPr lang="en-US" altLang="zh-CN" b="0" dirty="0">
                <a:latin typeface="微软雅黑" panose="020B0503020204020204" pitchFamily="34" charset="-122"/>
                <a:ea typeface="微软雅黑" panose="020B0503020204020204" pitchFamily="34" charset="-122"/>
              </a:rPr>
              <a:t>    </a:t>
            </a:r>
            <a:r>
              <a:rPr lang="zh-CN" b="0" dirty="0">
                <a:latin typeface="微软雅黑" panose="020B0503020204020204" pitchFamily="34" charset="-122"/>
                <a:ea typeface="微软雅黑" panose="020B0503020204020204" pitchFamily="34" charset="-122"/>
              </a:rPr>
              <a:t>阶梯水量</a:t>
            </a:r>
            <a:r>
              <a:rPr lang="en-US" altLang="zh-CN" b="0" dirty="0">
                <a:latin typeface="微软雅黑" panose="020B0503020204020204" pitchFamily="34" charset="-122"/>
                <a:ea typeface="微软雅黑" panose="020B0503020204020204" pitchFamily="34" charset="-122"/>
              </a:rPr>
              <a:t>    </a:t>
            </a:r>
            <a:r>
              <a:rPr lang="zh-CN" b="0" dirty="0">
                <a:latin typeface="微软雅黑" panose="020B0503020204020204" pitchFamily="34" charset="-122"/>
                <a:ea typeface="微软雅黑" panose="020B0503020204020204" pitchFamily="34" charset="-122"/>
              </a:rPr>
              <a:t>拉大分档价差</a:t>
            </a:r>
          </a:p>
          <a:p>
            <a:pPr indent="0">
              <a:lnSpc>
                <a:spcPct val="150000"/>
              </a:lnSpc>
            </a:pPr>
            <a:r>
              <a:rPr lang="zh-CN" b="1" dirty="0">
                <a:latin typeface="微软雅黑" panose="020B0503020204020204" pitchFamily="34" charset="-122"/>
                <a:ea typeface="微软雅黑" panose="020B0503020204020204" pitchFamily="34" charset="-122"/>
              </a:rPr>
              <a:t>（三）鼓励开展用水权交易。</a:t>
            </a:r>
            <a:r>
              <a:rPr lang="zh-CN" b="0" dirty="0">
                <a:latin typeface="微软雅黑" panose="020B0503020204020204" pitchFamily="34" charset="-122"/>
                <a:ea typeface="微软雅黑" panose="020B0503020204020204" pitchFamily="34" charset="-122"/>
              </a:rPr>
              <a:t>水权初始分配</a:t>
            </a:r>
            <a:r>
              <a:rPr lang="en-US" altLang="zh-CN" b="0" dirty="0">
                <a:latin typeface="微软雅黑" panose="020B0503020204020204" pitchFamily="34" charset="-122"/>
                <a:ea typeface="微软雅黑" panose="020B0503020204020204" pitchFamily="34" charset="-122"/>
              </a:rPr>
              <a:t>     </a:t>
            </a:r>
            <a:r>
              <a:rPr lang="zh-CN" b="0" dirty="0">
                <a:latin typeface="微软雅黑" panose="020B0503020204020204" pitchFamily="34" charset="-122"/>
                <a:ea typeface="微软雅黑" panose="020B0503020204020204" pitchFamily="34" charset="-122"/>
              </a:rPr>
              <a:t>用水权市场化交易</a:t>
            </a:r>
            <a:r>
              <a:rPr lang="en-US" altLang="zh-CN" b="0" dirty="0">
                <a:latin typeface="微软雅黑" panose="020B0503020204020204" pitchFamily="34" charset="-122"/>
                <a:ea typeface="微软雅黑" panose="020B0503020204020204" pitchFamily="34" charset="-122"/>
              </a:rPr>
              <a:t>   </a:t>
            </a:r>
            <a:r>
              <a:rPr lang="zh-CN" b="0" dirty="0">
                <a:latin typeface="微软雅黑" panose="020B0503020204020204" pitchFamily="34" charset="-122"/>
                <a:ea typeface="微软雅黑" panose="020B0503020204020204" pitchFamily="34" charset="-122"/>
              </a:rPr>
              <a:t>节约的水量</a:t>
            </a:r>
            <a:r>
              <a:rPr lang="en-US" altLang="zh-CN" b="0" dirty="0">
                <a:latin typeface="微软雅黑" panose="020B0503020204020204" pitchFamily="34" charset="-122"/>
                <a:ea typeface="微软雅黑" panose="020B0503020204020204" pitchFamily="34" charset="-122"/>
              </a:rPr>
              <a:t>    </a:t>
            </a:r>
            <a:r>
              <a:rPr lang="zh-CN" b="0" dirty="0">
                <a:latin typeface="微软雅黑" panose="020B0503020204020204" pitchFamily="34" charset="-122"/>
                <a:ea typeface="微软雅黑" panose="020B0503020204020204" pitchFamily="34" charset="-122"/>
              </a:rPr>
              <a:t>用水权转让</a:t>
            </a:r>
            <a:r>
              <a:rPr lang="en-US" altLang="zh-CN" b="0" dirty="0">
                <a:latin typeface="微软雅黑" panose="020B0503020204020204" pitchFamily="34" charset="-122"/>
                <a:ea typeface="微软雅黑" panose="020B0503020204020204" pitchFamily="34" charset="-122"/>
              </a:rPr>
              <a:t>   </a:t>
            </a:r>
            <a:r>
              <a:rPr lang="zh-CN" b="0" dirty="0">
                <a:latin typeface="微软雅黑" panose="020B0503020204020204" pitchFamily="34" charset="-122"/>
                <a:ea typeface="微软雅黑" panose="020B0503020204020204" pitchFamily="34" charset="-122"/>
              </a:rPr>
              <a:t>收储等方式进行交易</a:t>
            </a:r>
            <a:endParaRPr lang="zh-CN" altLang="en-US" b="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342626" y="4510726"/>
            <a:ext cx="11632155" cy="923330"/>
          </a:xfrm>
          <a:prstGeom prst="rect">
            <a:avLst/>
          </a:prstGeom>
          <a:noFill/>
          <a:ln w="9525">
            <a:noFill/>
          </a:ln>
        </p:spPr>
        <p:txBody>
          <a:bodyPr wrap="square">
            <a:spAutoFit/>
          </a:bodyPr>
          <a:lstStyle/>
          <a:p>
            <a:pPr indent="0">
              <a:lnSpc>
                <a:spcPct val="150000"/>
              </a:lnSpc>
            </a:pPr>
            <a:r>
              <a:rPr lang="zh-CN" b="1" dirty="0">
                <a:latin typeface="微软雅黑" panose="020B0503020204020204" pitchFamily="34" charset="-122"/>
                <a:ea typeface="微软雅黑" panose="020B0503020204020204" pitchFamily="34" charset="-122"/>
              </a:rPr>
              <a:t>（十三）典型示范引领。</a:t>
            </a:r>
            <a:r>
              <a:rPr lang="zh-CN" b="0" dirty="0">
                <a:latin typeface="微软雅黑" panose="020B0503020204020204" pitchFamily="34" charset="-122"/>
                <a:ea typeface="微软雅黑" panose="020B0503020204020204" pitchFamily="34" charset="-122"/>
              </a:rPr>
              <a:t>鼓励因地制宜采取节水效益分享型、节水效果保证型、用水费用托管型以及“效果保证+效益分享”“合同节水+水权交易”等创新模式，实施合同节水管理。</a:t>
            </a:r>
            <a:endParaRPr lang="zh-CN" altLang="en-US" b="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37684" y="1171723"/>
            <a:ext cx="11702413" cy="1477328"/>
          </a:xfrm>
          <a:prstGeom prst="rect">
            <a:avLst/>
          </a:prstGeom>
          <a:noFill/>
        </p:spPr>
        <p:txBody>
          <a:bodyPr wrap="square" rtlCol="0" anchor="t">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zh-CN" dirty="0">
                <a:latin typeface="微软雅黑" panose="020B0503020204020204" pitchFamily="34" charset="-122"/>
                <a:ea typeface="微软雅黑" panose="020B0503020204020204" pitchFamily="34" charset="-122"/>
              </a:rPr>
              <a:t>为深入贯彻党的二十大精神，落实全面节约战略，促进节水产业发展，大力推广合同节水管理，</a:t>
            </a:r>
            <a:r>
              <a:rPr lang="en-US" altLang="zh-CN" sz="2000" b="1" dirty="0">
                <a:solidFill>
                  <a:srgbClr val="2D2D8A"/>
                </a:solidFill>
                <a:latin typeface="微软雅黑" panose="020B0503020204020204" pitchFamily="34" charset="-122"/>
                <a:ea typeface="微软雅黑" panose="020B0503020204020204" pitchFamily="34" charset="-122"/>
              </a:rPr>
              <a:t>2023</a:t>
            </a:r>
            <a:r>
              <a:rPr lang="zh-CN" altLang="en-US" sz="2000" b="1" dirty="0">
                <a:solidFill>
                  <a:srgbClr val="2D2D8A"/>
                </a:solidFill>
                <a:latin typeface="微软雅黑" panose="020B0503020204020204" pitchFamily="34" charset="-122"/>
                <a:ea typeface="微软雅黑" panose="020B0503020204020204" pitchFamily="34" charset="-122"/>
              </a:rPr>
              <a:t>年</a:t>
            </a:r>
            <a:r>
              <a:rPr lang="en-US" altLang="zh-CN" sz="2000" b="1" dirty="0">
                <a:solidFill>
                  <a:srgbClr val="2D2D8A"/>
                </a:solidFill>
                <a:latin typeface="微软雅黑" panose="020B0503020204020204" pitchFamily="34" charset="-122"/>
                <a:ea typeface="微软雅黑" panose="020B0503020204020204" pitchFamily="34" charset="-122"/>
              </a:rPr>
              <a:t>7</a:t>
            </a:r>
            <a:r>
              <a:rPr lang="zh-CN" altLang="en-US" sz="2000" b="1" dirty="0">
                <a:solidFill>
                  <a:srgbClr val="2D2D8A"/>
                </a:solidFill>
                <a:latin typeface="微软雅黑" panose="020B0503020204020204" pitchFamily="34" charset="-122"/>
                <a:ea typeface="微软雅黑" panose="020B0503020204020204" pitchFamily="34" charset="-122"/>
              </a:rPr>
              <a:t>月</a:t>
            </a:r>
            <a:r>
              <a:rPr lang="en-US" altLang="zh-CN" sz="2000" b="1" dirty="0">
                <a:solidFill>
                  <a:srgbClr val="2D2D8A"/>
                </a:solidFill>
                <a:latin typeface="微软雅黑" panose="020B0503020204020204" pitchFamily="34" charset="-122"/>
                <a:ea typeface="微软雅黑" panose="020B0503020204020204" pitchFamily="34" charset="-122"/>
              </a:rPr>
              <a:t>31</a:t>
            </a:r>
            <a:r>
              <a:rPr lang="zh-CN" altLang="en-US" sz="2000" b="1" dirty="0">
                <a:solidFill>
                  <a:srgbClr val="2D2D8A"/>
                </a:solidFill>
                <a:latin typeface="微软雅黑" panose="020B0503020204020204" pitchFamily="34" charset="-122"/>
                <a:ea typeface="微软雅黑" panose="020B0503020204020204" pitchFamily="34" charset="-122"/>
              </a:rPr>
              <a:t>日</a:t>
            </a:r>
            <a:r>
              <a:rPr lang="zh-CN" sz="2000" b="1" dirty="0">
                <a:solidFill>
                  <a:srgbClr val="2D2D8A"/>
                </a:solidFill>
                <a:latin typeface="微软雅黑" panose="020B0503020204020204" pitchFamily="34" charset="-122"/>
                <a:ea typeface="微软雅黑" panose="020B0503020204020204" pitchFamily="34" charset="-122"/>
              </a:rPr>
              <a:t>，</a:t>
            </a:r>
            <a:r>
              <a:rPr lang="zh-CN" dirty="0">
                <a:latin typeface="微软雅黑" panose="020B0503020204020204" pitchFamily="34" charset="-122"/>
                <a:ea typeface="微软雅黑" panose="020B0503020204020204" pitchFamily="34" charset="-122"/>
              </a:rPr>
              <a:t>水利部、国家发展改革委、财政部、科技部、工业和信息化部、住房城乡建设部、中国人民银行、市场监管总局、国管局联合印发</a:t>
            </a:r>
            <a:r>
              <a:rPr lang="zh-CN" sz="2000" b="1" dirty="0">
                <a:solidFill>
                  <a:srgbClr val="2D2D8A"/>
                </a:solidFill>
                <a:latin typeface="微软雅黑" panose="020B0503020204020204" pitchFamily="34" charset="-122"/>
                <a:ea typeface="微软雅黑" panose="020B0503020204020204" pitchFamily="34" charset="-122"/>
              </a:rPr>
              <a:t>《关于推广合同节水管理的若干措施》（</a:t>
            </a:r>
            <a:r>
              <a:rPr lang="zh-CN" altLang="en-US" sz="2000" b="1" dirty="0">
                <a:solidFill>
                  <a:srgbClr val="2D2D8A"/>
                </a:solidFill>
                <a:latin typeface="微软雅黑" panose="020B0503020204020204" pitchFamily="34" charset="-122"/>
                <a:ea typeface="微软雅黑" panose="020B0503020204020204" pitchFamily="34" charset="-122"/>
              </a:rPr>
              <a:t>水节约</a:t>
            </a:r>
            <a:r>
              <a:rPr lang="en-US" altLang="zh-CN" sz="2000" b="1" dirty="0">
                <a:solidFill>
                  <a:srgbClr val="2D2D8A"/>
                </a:solidFill>
                <a:latin typeface="微软雅黑" panose="020B0503020204020204" pitchFamily="34" charset="-122"/>
                <a:ea typeface="微软雅黑" panose="020B0503020204020204" pitchFamily="34" charset="-122"/>
              </a:rPr>
              <a:t>【2023】242</a:t>
            </a:r>
            <a:r>
              <a:rPr lang="zh-CN" altLang="en-US" sz="2000" b="1" dirty="0">
                <a:solidFill>
                  <a:srgbClr val="2D2D8A"/>
                </a:solidFill>
                <a:latin typeface="微软雅黑" panose="020B0503020204020204" pitchFamily="34" charset="-122"/>
                <a:ea typeface="微软雅黑" panose="020B0503020204020204" pitchFamily="34" charset="-122"/>
              </a:rPr>
              <a:t>号</a:t>
            </a:r>
            <a:r>
              <a:rPr lang="zh-CN" sz="2000" b="1" dirty="0">
                <a:solidFill>
                  <a:srgbClr val="2D2D8A"/>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endParaRPr lang="zh-CN" dirty="0">
              <a:latin typeface="微软雅黑" panose="020B0503020204020204" pitchFamily="34" charset="-122"/>
              <a:ea typeface="微软雅黑" panose="020B0503020204020204" pitchFamily="34" charset="-122"/>
            </a:endParaRPr>
          </a:p>
        </p:txBody>
      </p:sp>
      <p:sp>
        <p:nvSpPr>
          <p:cNvPr id="5" name="文本框 4"/>
          <p:cNvSpPr txBox="1"/>
          <p:nvPr>
            <p:custDataLst>
              <p:tags r:id="rId1"/>
            </p:custDataLst>
          </p:nvPr>
        </p:nvSpPr>
        <p:spPr>
          <a:xfrm>
            <a:off x="256040" y="5625368"/>
            <a:ext cx="11784057" cy="553998"/>
          </a:xfrm>
          <a:prstGeom prst="rect">
            <a:avLst/>
          </a:prstGeom>
          <a:noFill/>
          <a:ln w="9525">
            <a:noFill/>
          </a:ln>
        </p:spPr>
        <p:txBody>
          <a:bodyPr wrap="square">
            <a:spAutoFit/>
          </a:bodyPr>
          <a:lstStyle/>
          <a:p>
            <a:pPr indent="0" algn="dist">
              <a:lnSpc>
                <a:spcPct val="150000"/>
              </a:lnSpc>
            </a:pPr>
            <a:r>
              <a:rPr lang="zh-CN" sz="2000" b="1" dirty="0">
                <a:solidFill>
                  <a:srgbClr val="FF0000"/>
                </a:solidFill>
                <a:latin typeface="微软雅黑" panose="020B0503020204020204" pitchFamily="34" charset="-122"/>
                <a:ea typeface="微软雅黑" panose="020B0503020204020204" pitchFamily="34" charset="-122"/>
              </a:rPr>
              <a:t>从</a:t>
            </a:r>
            <a:r>
              <a:rPr lang="en-US" altLang="zh-CN" sz="2000" b="1" dirty="0">
                <a:solidFill>
                  <a:srgbClr val="FF0000"/>
                </a:solidFill>
                <a:latin typeface="微软雅黑" panose="020B0503020204020204" pitchFamily="34" charset="-122"/>
                <a:ea typeface="微软雅黑" panose="020B0503020204020204" pitchFamily="34" charset="-122"/>
              </a:rPr>
              <a:t>9</a:t>
            </a:r>
            <a:r>
              <a:rPr lang="zh-CN" altLang="en-US" sz="2000" b="1" dirty="0">
                <a:solidFill>
                  <a:srgbClr val="FF0000"/>
                </a:solidFill>
                <a:latin typeface="微软雅黑" panose="020B0503020204020204" pitchFamily="34" charset="-122"/>
                <a:ea typeface="微软雅黑" panose="020B0503020204020204" pitchFamily="34" charset="-122"/>
              </a:rPr>
              <a:t>部委局</a:t>
            </a:r>
            <a:r>
              <a:rPr lang="zh-CN" sz="2000" b="1" dirty="0">
                <a:solidFill>
                  <a:srgbClr val="FF0000"/>
                </a:solidFill>
                <a:latin typeface="微软雅黑" panose="020B0503020204020204" pitchFamily="34" charset="-122"/>
                <a:ea typeface="微软雅黑" panose="020B0503020204020204" pitchFamily="34" charset="-122"/>
                <a:sym typeface="+mn-ea"/>
              </a:rPr>
              <a:t>《关于推广合同节水管理的若干措施》</a:t>
            </a:r>
            <a:r>
              <a:rPr lang="zh-CN" sz="2000" b="1" dirty="0">
                <a:solidFill>
                  <a:srgbClr val="FF0000"/>
                </a:solidFill>
                <a:latin typeface="微软雅黑" panose="020B0503020204020204" pitchFamily="34" charset="-122"/>
                <a:ea typeface="微软雅黑" panose="020B0503020204020204" pitchFamily="34" charset="-122"/>
              </a:rPr>
              <a:t>文件中的关键词中看到了合同节水管理模式发展的方向</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2088567" y="1782910"/>
            <a:ext cx="1980337" cy="1980337"/>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2" name="矩形 11"/>
          <p:cNvSpPr/>
          <p:nvPr/>
        </p:nvSpPr>
        <p:spPr>
          <a:xfrm>
            <a:off x="2422379" y="2486203"/>
            <a:ext cx="1497439" cy="1019810"/>
          </a:xfrm>
          <a:prstGeom prst="rect">
            <a:avLst/>
          </a:prstGeom>
        </p:spPr>
        <p:txBody>
          <a:bodyPr wrap="square" lIns="96770" tIns="48386" rIns="96770" bIns="48386">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6000" b="0" i="0" u="none" strike="noStrike" kern="0" cap="none" spc="0" normalizeH="0" baseline="0" noProof="0" dirty="0">
                <a:ln>
                  <a:noFill/>
                </a:ln>
                <a:solidFill>
                  <a:srgbClr val="004F87"/>
                </a:solidFill>
                <a:effectLst>
                  <a:glow rad="63500">
                    <a:prstClr val="white">
                      <a:lumMod val="65000"/>
                      <a:alpha val="40000"/>
                    </a:prstClr>
                  </a:glow>
                </a:effectLst>
                <a:uLnTx/>
                <a:uFillTx/>
                <a:latin typeface="Impact" panose="020B0806030902050204" pitchFamily="34" charset="0"/>
                <a:ea typeface="宋体" pitchFamily="2" charset="-122"/>
                <a:cs typeface="+mn-cs"/>
              </a:rPr>
              <a:t>3-2</a:t>
            </a:r>
            <a:endParaRPr kumimoji="0" lang="zh-CN" altLang="en-US" sz="6000" b="0" i="0" u="none" strike="noStrike" kern="0" cap="none" spc="0" normalizeH="0" baseline="0" noProof="0" dirty="0">
              <a:ln>
                <a:noFill/>
              </a:ln>
              <a:solidFill>
                <a:srgbClr val="004F87"/>
              </a:solidFill>
              <a:effectLst>
                <a:glow rad="63500">
                  <a:prstClr val="white">
                    <a:lumMod val="65000"/>
                    <a:alpha val="40000"/>
                  </a:prstClr>
                </a:glow>
              </a:effectLst>
              <a:uLnTx/>
              <a:uFillTx/>
              <a:latin typeface="Impact" panose="020B0806030902050204" pitchFamily="34" charset="0"/>
              <a:ea typeface="宋体" pitchFamily="2" charset="-122"/>
              <a:cs typeface="+mn-cs"/>
            </a:endParaRPr>
          </a:p>
        </p:txBody>
      </p:sp>
      <p:sp>
        <p:nvSpPr>
          <p:cNvPr id="14" name="矩形 13"/>
          <p:cNvSpPr/>
          <p:nvPr/>
        </p:nvSpPr>
        <p:spPr>
          <a:xfrm>
            <a:off x="4228121" y="2794178"/>
            <a:ext cx="4607967" cy="405494"/>
          </a:xfrm>
          <a:prstGeom prst="rect">
            <a:avLst/>
          </a:prstGeom>
        </p:spPr>
        <p:txBody>
          <a:bodyPr wrap="square" lIns="96770" tIns="48386" rIns="96770" bIns="48386">
            <a:spAutoFit/>
          </a:bodyPr>
          <a:lstStyle/>
          <a:p>
            <a:pPr algn="dist">
              <a:defRPr/>
            </a:pPr>
            <a:r>
              <a:rPr lang="zh-CN" altLang="en-US" sz="2000" b="1" kern="0" dirty="0">
                <a:solidFill>
                  <a:srgbClr val="004F87"/>
                </a:solidFill>
                <a:effectLst>
                  <a:glow rad="63500">
                    <a:prstClr val="white">
                      <a:lumMod val="65000"/>
                      <a:alpha val="40000"/>
                    </a:prstClr>
                  </a:glow>
                </a:effectLst>
                <a:latin typeface="微软雅黑" panose="020B0503020204020204" pitchFamily="34" charset="-122"/>
                <a:ea typeface="微软雅黑" panose="020B0503020204020204" pitchFamily="34" charset="-122"/>
              </a:rPr>
              <a:t>合同节水管理如何适应发展要求</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72260" y="1823448"/>
            <a:ext cx="8453483" cy="3415665"/>
          </a:xfrm>
        </p:spPr>
        <p:txBody>
          <a:bodyPr>
            <a:noAutofit/>
          </a:bodyPr>
          <a:lstStyle/>
          <a:p>
            <a:pPr>
              <a:lnSpc>
                <a:spcPct val="150000"/>
              </a:lnSpc>
              <a:buFont typeface="Wingdings" panose="05000000000000000000" pitchFamily="2" charset="2"/>
              <a:buChar char="l"/>
            </a:pPr>
            <a:r>
              <a:rPr lang="zh-CN" altLang="en-US" b="1" dirty="0">
                <a:solidFill>
                  <a:srgbClr val="2D2D8A"/>
                </a:solidFill>
                <a:latin typeface="微软雅黑" panose="020B0503020204020204" pitchFamily="34" charset="-122"/>
                <a:ea typeface="微软雅黑" panose="020B0503020204020204" pitchFamily="34" charset="-122"/>
                <a:sym typeface="+mn-ea"/>
              </a:rPr>
              <a:t>“节水优先、空间均衡、系统治理、两手发力”治水思路</a:t>
            </a:r>
            <a:endParaRPr lang="zh-CN" altLang="en-US" b="1" dirty="0">
              <a:solidFill>
                <a:srgbClr val="2D2D8A"/>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l"/>
            </a:pPr>
            <a:r>
              <a:rPr lang="zh-CN" altLang="en-US" b="1" dirty="0">
                <a:solidFill>
                  <a:srgbClr val="2D2D8A"/>
                </a:solidFill>
                <a:latin typeface="微软雅黑" panose="020B0503020204020204" pitchFamily="34" charset="-122"/>
                <a:ea typeface="微软雅黑" panose="020B0503020204020204" pitchFamily="34" charset="-122"/>
                <a:sym typeface="+mn-ea"/>
              </a:rPr>
              <a:t>  以水定发展：以水定城、以水定地、以水定人、用水定产</a:t>
            </a:r>
          </a:p>
          <a:p>
            <a:pPr>
              <a:lnSpc>
                <a:spcPct val="150000"/>
              </a:lnSpc>
              <a:buFont typeface="Wingdings" panose="05000000000000000000" pitchFamily="2" charset="2"/>
              <a:buChar char="l"/>
            </a:pPr>
            <a:r>
              <a:rPr lang="zh-CN" altLang="en-US" b="1" dirty="0">
                <a:solidFill>
                  <a:srgbClr val="2D2D8A"/>
                </a:solidFill>
                <a:latin typeface="微软雅黑" panose="020B0503020204020204" pitchFamily="34" charset="-122"/>
                <a:ea typeface="微软雅黑" panose="020B0503020204020204" pitchFamily="34" charset="-122"/>
                <a:sym typeface="+mn-ea"/>
              </a:rPr>
              <a:t>  绿水青山就是金山银山</a:t>
            </a:r>
          </a:p>
          <a:p>
            <a:pPr>
              <a:lnSpc>
                <a:spcPct val="150000"/>
              </a:lnSpc>
              <a:buFont typeface="Wingdings" panose="05000000000000000000" pitchFamily="2" charset="2"/>
              <a:buChar char="l"/>
            </a:pPr>
            <a:r>
              <a:rPr lang="zh-CN" altLang="en-US" b="1" dirty="0">
                <a:solidFill>
                  <a:srgbClr val="2D2D8A"/>
                </a:solidFill>
                <a:latin typeface="微软雅黑" panose="020B0503020204020204" pitchFamily="34" charset="-122"/>
                <a:ea typeface="微软雅黑" panose="020B0503020204020204" pitchFamily="34" charset="-122"/>
                <a:sym typeface="+mn-ea"/>
              </a:rPr>
              <a:t>  实现最严格的水资源管理制度</a:t>
            </a:r>
          </a:p>
          <a:p>
            <a:pPr>
              <a:lnSpc>
                <a:spcPct val="150000"/>
              </a:lnSpc>
              <a:buFont typeface="Wingdings" panose="05000000000000000000" pitchFamily="2" charset="2"/>
              <a:buChar char="l"/>
            </a:pPr>
            <a:r>
              <a:rPr lang="zh-CN" altLang="en-US" b="1" dirty="0">
                <a:solidFill>
                  <a:srgbClr val="2D2D8A"/>
                </a:solidFill>
                <a:latin typeface="微软雅黑" panose="020B0503020204020204" pitchFamily="34" charset="-122"/>
                <a:ea typeface="微软雅黑" panose="020B0503020204020204" pitchFamily="34" charset="-122"/>
                <a:sym typeface="+mn-ea"/>
              </a:rPr>
              <a:t>  全面建设节水型社会</a:t>
            </a:r>
            <a:endParaRPr lang="zh-CN" altLang="en-US" b="1" dirty="0">
              <a:solidFill>
                <a:srgbClr val="2D2D8A"/>
              </a:solidFill>
              <a:latin typeface="微软雅黑" panose="020B0503020204020204" pitchFamily="34" charset="-122"/>
              <a:ea typeface="微软雅黑" panose="020B0503020204020204" pitchFamily="34" charset="-122"/>
            </a:endParaRPr>
          </a:p>
          <a:p>
            <a:pPr>
              <a:lnSpc>
                <a:spcPct val="150000"/>
              </a:lnSpc>
            </a:pPr>
            <a:endParaRPr lang="zh-CN" altLang="en-US" dirty="0">
              <a:latin typeface="微软雅黑" panose="020B0503020204020204" pitchFamily="34" charset="-122"/>
              <a:ea typeface="微软雅黑" panose="020B0503020204020204" pitchFamily="34" charset="-122"/>
            </a:endParaRPr>
          </a:p>
        </p:txBody>
      </p:sp>
      <p:sp>
        <p:nvSpPr>
          <p:cNvPr id="3" name="矩形 2"/>
          <p:cNvSpPr/>
          <p:nvPr/>
        </p:nvSpPr>
        <p:spPr>
          <a:xfrm>
            <a:off x="4154260" y="358504"/>
            <a:ext cx="4923155" cy="584775"/>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lang="zh-CN" altLang="en-US" sz="3200" b="1" dirty="0">
                <a:latin typeface="微软雅黑" panose="020B0503020204020204" pitchFamily="34" charset="-122"/>
                <a:ea typeface="微软雅黑" panose="020B0503020204020204" pitchFamily="34" charset="-122"/>
              </a:rPr>
              <a:t>国家水资源管理要求</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415652" y="1501232"/>
            <a:ext cx="11357248" cy="4088299"/>
          </a:xfrm>
          <a:prstGeom prst="rect">
            <a:avLst/>
          </a:prstGeom>
        </p:spPr>
        <p:txBody>
          <a:bodyPr wrap="square">
            <a:spAutoFit/>
          </a:bodyPr>
          <a:lstStyle/>
          <a:p>
            <a:pPr marL="91440" marR="0" lvl="0" indent="-91440" algn="l" defTabSz="914400" rtl="0" eaLnBrk="1" fontAlgn="auto" latinLnBrk="0" hangingPunct="1">
              <a:lnSpc>
                <a:spcPct val="200000"/>
              </a:lnSpc>
              <a:spcBef>
                <a:spcPts val="1200"/>
              </a:spcBef>
              <a:spcAft>
                <a:spcPts val="200"/>
              </a:spcAft>
              <a:buClr>
                <a:schemeClr val="accent1"/>
              </a:buClr>
              <a:buSzTx/>
              <a:buFont typeface="Calibri" panose="020F0502020204030204" pitchFamily="34" charset="0"/>
              <a:buChar char=" "/>
            </a:pPr>
            <a:r>
              <a:rPr lang="en-US" altLang="zh-CN" sz="2400" b="1" dirty="0">
                <a:latin typeface="微软雅黑" panose="020B0503020204020204" pitchFamily="34" charset="-122"/>
                <a:ea typeface="微软雅黑" panose="020B0503020204020204" pitchFamily="34" charset="-122"/>
              </a:rPr>
              <a:t>      </a:t>
            </a:r>
            <a:r>
              <a:rPr lang="zh-CN" altLang="en-US" sz="2000" b="1" dirty="0">
                <a:solidFill>
                  <a:srgbClr val="2D2D8A"/>
                </a:solidFill>
                <a:latin typeface="微软雅黑" panose="020B0503020204020204" pitchFamily="34" charset="-122"/>
                <a:ea typeface="微软雅黑" panose="020B0503020204020204" pitchFamily="34" charset="-122"/>
              </a:rPr>
              <a:t>两手发力就是要让市场在资源配置中起决定性作用，还要更好的发挥政府的作用。</a:t>
            </a:r>
          </a:p>
          <a:p>
            <a:pPr marL="91440" marR="0" lvl="0" indent="-91440" algn="l" defTabSz="914400" rtl="0" eaLnBrk="1" fontAlgn="auto" latinLnBrk="0" hangingPunct="1">
              <a:lnSpc>
                <a:spcPct val="200000"/>
              </a:lnSpc>
              <a:spcBef>
                <a:spcPts val="1200"/>
              </a:spcBef>
              <a:spcAft>
                <a:spcPts val="200"/>
              </a:spcAft>
              <a:buClr>
                <a:schemeClr val="accent1"/>
              </a:buClr>
              <a:buSzTx/>
              <a:buFont typeface="Calibri" panose="020F0502020204030204" pitchFamily="34" charset="0"/>
              <a:buChar char=" "/>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水利行业是公益性为主，水资源的价格管制十分严谨，以计划管理为主。水资源的价格与价值严重背离。要实现两手发力，首先更好的发挥政府的作用，才能够让市场在“水” 资源配置中起决定性作用。政府要</a:t>
            </a:r>
            <a:r>
              <a:rPr lang="zh-CN" altLang="en-US" sz="2000" dirty="0">
                <a:latin typeface="微软雅黑" panose="020B0503020204020204" pitchFamily="34" charset="-122"/>
                <a:ea typeface="微软雅黑" panose="020B0503020204020204" pitchFamily="34" charset="-122"/>
                <a:sym typeface="+mn-ea"/>
              </a:rPr>
              <a:t>综合运用政治、经济、法治、行政、科技等手段，形成适合市场能够积极发挥作用的体制和机制，出台推行合同节水管理的相关政策，使得水资源的价格趋近其价值，形成合理的水资源价格体系，让投资节水工程获得可持续良好的经济效益，才会让市场这一手发力。</a:t>
            </a:r>
            <a:endParaRPr lang="zh-CN" altLang="en-US" sz="2000" dirty="0">
              <a:latin typeface="微软雅黑" panose="020B0503020204020204" pitchFamily="34" charset="-122"/>
              <a:ea typeface="微软雅黑" panose="020B0503020204020204" pitchFamily="34" charset="-122"/>
            </a:endParaRPr>
          </a:p>
        </p:txBody>
      </p:sp>
      <p:sp>
        <p:nvSpPr>
          <p:cNvPr id="15" name="矩形 14"/>
          <p:cNvSpPr/>
          <p:nvPr/>
        </p:nvSpPr>
        <p:spPr>
          <a:xfrm>
            <a:off x="4224565" y="197213"/>
            <a:ext cx="6633936" cy="830997"/>
          </a:xfrm>
          <a:prstGeom prst="rect">
            <a:avLst/>
          </a:prstGeom>
        </p:spPr>
        <p:txBody>
          <a:bodyPr wrap="square">
            <a:spAutoFit/>
          </a:bodyPr>
          <a:lstStyle/>
          <a:p>
            <a:pPr lvl="0" algn="dist">
              <a:lnSpc>
                <a:spcPct val="150000"/>
              </a:lnSpc>
              <a:spcBef>
                <a:spcPct val="20000"/>
              </a:spcBef>
              <a:buClr>
                <a:srgbClr val="004F87"/>
              </a:buClr>
            </a:pP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通过“两手发力”实现“节水优先”</a:t>
            </a:r>
            <a:endParaRPr lang="en-US" altLang="zh-CN" sz="3200" b="1"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6675" y="1851991"/>
            <a:ext cx="11158151" cy="3118803"/>
          </a:xfrm>
          <a:prstGeom prst="rect">
            <a:avLst/>
          </a:prstGeom>
          <a:noFill/>
        </p:spPr>
        <p:txBody>
          <a:bodyPr wrap="square" rtlCol="0">
            <a:spAutoFit/>
          </a:bodyPr>
          <a:lstStyle/>
          <a:p>
            <a:pPr marL="91440" marR="0" lvl="0" indent="-91440" algn="l" defTabSz="914400" rtl="0" eaLnBrk="1" fontAlgn="auto" latinLnBrk="0" hangingPunct="1">
              <a:lnSpc>
                <a:spcPct val="150000"/>
              </a:lnSpc>
              <a:spcBef>
                <a:spcPts val="1200"/>
              </a:spcBef>
              <a:spcAft>
                <a:spcPts val="200"/>
              </a:spcAft>
              <a:buClr>
                <a:schemeClr val="accent1"/>
              </a:buClr>
              <a:buSzTx/>
              <a:buFont typeface="Calibri" panose="020F0502020204030204" pitchFamily="34" charset="0"/>
              <a:buChar char=" "/>
            </a:pPr>
            <a:r>
              <a:rPr kumimoji="0" lang="zh-CN" altLang="en-US" sz="1800" b="0" i="0" u="none" strike="noStrike" kern="1200" cap="none" spc="0" normalizeH="0" baseline="0" dirty="0">
                <a:latin typeface="微软雅黑" panose="020B0503020204020204" pitchFamily="34" charset="-122"/>
                <a:ea typeface="微软雅黑" panose="020B0503020204020204" pitchFamily="34" charset="-122"/>
              </a:rPr>
              <a:t>（1）</a:t>
            </a:r>
            <a:r>
              <a:rPr kumimoji="0" lang="zh-CN" altLang="en-US" sz="2000" b="1" i="0" u="none" strike="noStrike" kern="1200" cap="none" spc="0" normalizeH="0" baseline="0" dirty="0">
                <a:latin typeface="微软雅黑" panose="020B0503020204020204" pitchFamily="34" charset="-122"/>
                <a:ea typeface="微软雅黑" panose="020B0503020204020204" pitchFamily="34" charset="-122"/>
              </a:rPr>
              <a:t>稀缺性</a:t>
            </a:r>
            <a:r>
              <a:rPr kumimoji="0" lang="zh-CN" altLang="en-US" sz="1800" b="0" i="0" u="none" strike="noStrike" kern="1200" cap="none" spc="0" normalizeH="0" baseline="0" dirty="0">
                <a:latin typeface="微软雅黑" panose="020B0503020204020204" pitchFamily="34" charset="-122"/>
                <a:ea typeface="微软雅黑" panose="020B0503020204020204" pitchFamily="34" charset="-122"/>
              </a:rPr>
              <a:t>：由于水资源量的短缺，就会造成水资源质的污染和水生态的破坏。</a:t>
            </a:r>
          </a:p>
          <a:p>
            <a:pPr marL="91440" marR="0" lvl="0" indent="-91440" algn="l" defTabSz="914400" rtl="0" eaLnBrk="1" fontAlgn="auto" latinLnBrk="0" hangingPunct="1">
              <a:lnSpc>
                <a:spcPct val="150000"/>
              </a:lnSpc>
              <a:spcBef>
                <a:spcPts val="1200"/>
              </a:spcBef>
              <a:spcAft>
                <a:spcPts val="200"/>
              </a:spcAft>
              <a:buClr>
                <a:schemeClr val="accent1"/>
              </a:buClr>
              <a:buSzTx/>
              <a:buFont typeface="Calibri" panose="020F0502020204030204" pitchFamily="34" charset="0"/>
              <a:buChar char=" "/>
            </a:pPr>
            <a:r>
              <a:rPr kumimoji="0" lang="zh-CN" altLang="en-US" sz="1800" b="0" i="0" u="none" strike="noStrike" kern="1200" cap="none" spc="0" normalizeH="0" baseline="0"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流域性</a:t>
            </a:r>
            <a:r>
              <a:rPr lang="zh-CN" altLang="en-US" dirty="0">
                <a:latin typeface="微软雅黑" panose="020B0503020204020204" pitchFamily="34" charset="-122"/>
                <a:ea typeface="微软雅黑" panose="020B0503020204020204" pitchFamily="34" charset="-122"/>
              </a:rPr>
              <a:t>：</a:t>
            </a:r>
            <a:r>
              <a:rPr kumimoji="0" lang="zh-CN" altLang="en-US" sz="1800" b="0" i="0" u="none" strike="noStrike" kern="1200" cap="none" spc="0" normalizeH="0" baseline="0" dirty="0">
                <a:latin typeface="微软雅黑" panose="020B0503020204020204" pitchFamily="34" charset="-122"/>
                <a:ea typeface="微软雅黑" panose="020B0503020204020204" pitchFamily="34" charset="-122"/>
              </a:rPr>
              <a:t>不同地区不同流域水资源状况不平衡，与人口、土地、经济不匹配。</a:t>
            </a:r>
          </a:p>
          <a:p>
            <a:pPr marL="91440" marR="0" lvl="0" indent="-91440" algn="l" defTabSz="914400" rtl="0" eaLnBrk="1" fontAlgn="auto" latinLnBrk="0" hangingPunct="1">
              <a:lnSpc>
                <a:spcPct val="150000"/>
              </a:lnSpc>
              <a:spcBef>
                <a:spcPts val="1200"/>
              </a:spcBef>
              <a:spcAft>
                <a:spcPts val="200"/>
              </a:spcAft>
              <a:buClr>
                <a:schemeClr val="accent1"/>
              </a:buClr>
              <a:buSzTx/>
              <a:buFont typeface="Calibri" panose="020F0502020204030204" pitchFamily="34" charset="0"/>
              <a:buChar char=" "/>
            </a:pPr>
            <a:r>
              <a:rPr kumimoji="0" lang="zh-CN" altLang="en-US" sz="1800" b="0" i="0" u="none" strike="noStrike" kern="1200" cap="none" spc="0" normalizeH="0" baseline="0"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循环性</a:t>
            </a:r>
            <a:r>
              <a:rPr lang="zh-CN" altLang="en-US" dirty="0">
                <a:latin typeface="微软雅黑" panose="020B0503020204020204" pitchFamily="34" charset="-122"/>
                <a:ea typeface="微软雅黑" panose="020B0503020204020204" pitchFamily="34" charset="-122"/>
              </a:rPr>
              <a:t>：</a:t>
            </a:r>
            <a:r>
              <a:rPr kumimoji="0" lang="zh-CN" altLang="en-US" sz="1800" b="0" i="0" u="none" strike="noStrike" kern="1200" cap="none" spc="0" normalizeH="0" baseline="0" dirty="0">
                <a:latin typeface="微软雅黑" panose="020B0503020204020204" pitchFamily="34" charset="-122"/>
                <a:ea typeface="微软雅黑" panose="020B0503020204020204" pitchFamily="34" charset="-122"/>
              </a:rPr>
              <a:t>大循环天地河流海洋；中循环一个地区流域循环；小微循环用水户内部循环。</a:t>
            </a:r>
          </a:p>
          <a:p>
            <a:pPr marL="91440" marR="0" lvl="0" indent="-91440" algn="l" defTabSz="914400" rtl="0" eaLnBrk="1" fontAlgn="auto" latinLnBrk="0" hangingPunct="1">
              <a:lnSpc>
                <a:spcPct val="150000"/>
              </a:lnSpc>
              <a:spcBef>
                <a:spcPts val="1200"/>
              </a:spcBef>
              <a:spcAft>
                <a:spcPts val="200"/>
              </a:spcAft>
              <a:buClr>
                <a:schemeClr val="accent1"/>
              </a:buClr>
              <a:buSzTx/>
              <a:buFont typeface="Calibri" panose="020F0502020204030204" pitchFamily="34" charset="0"/>
              <a:buChar char=" "/>
            </a:pPr>
            <a:r>
              <a:rPr lang="zh-CN" altLang="en-US" sz="1800" dirty="0">
                <a:latin typeface="微软雅黑" panose="020B0503020204020204" pitchFamily="34" charset="-122"/>
                <a:ea typeface="微软雅黑" panose="020B0503020204020204" pitchFamily="34" charset="-122"/>
                <a:sym typeface="+mn-ea"/>
              </a:rPr>
              <a:t>（4）</a:t>
            </a:r>
            <a:r>
              <a:rPr lang="zh-CN" altLang="en-US" sz="2000" b="1" dirty="0">
                <a:latin typeface="微软雅黑" panose="020B0503020204020204" pitchFamily="34" charset="-122"/>
                <a:ea typeface="微软雅黑" panose="020B0503020204020204" pitchFamily="34" charset="-122"/>
                <a:sym typeface="+mn-ea"/>
              </a:rPr>
              <a:t>不可替代性</a:t>
            </a:r>
            <a:r>
              <a:rPr lang="zh-CN" altLang="en-US" dirty="0">
                <a:latin typeface="微软雅黑" panose="020B0503020204020204" pitchFamily="34" charset="-122"/>
                <a:ea typeface="微软雅黑" panose="020B0503020204020204" pitchFamily="34" charset="-122"/>
                <a:sym typeface="+mn-ea"/>
              </a:rPr>
              <a:t>：</a:t>
            </a:r>
            <a:r>
              <a:rPr lang="zh-CN" altLang="en-US" sz="1800" dirty="0">
                <a:latin typeface="微软雅黑" panose="020B0503020204020204" pitchFamily="34" charset="-122"/>
                <a:ea typeface="微软雅黑" panose="020B0503020204020204" pitchFamily="34" charset="-122"/>
                <a:sym typeface="+mn-ea"/>
              </a:rPr>
              <a:t>水是生命之源、生产之要、生态之基。</a:t>
            </a:r>
          </a:p>
          <a:p>
            <a:pPr marL="91440" marR="0" lvl="0" indent="-91440" algn="l" defTabSz="914400" rtl="0" eaLnBrk="1" fontAlgn="auto" latinLnBrk="0" hangingPunct="1">
              <a:lnSpc>
                <a:spcPct val="150000"/>
              </a:lnSpc>
              <a:spcBef>
                <a:spcPts val="1200"/>
              </a:spcBef>
              <a:spcAft>
                <a:spcPts val="200"/>
              </a:spcAft>
              <a:buClr>
                <a:schemeClr val="accent1"/>
              </a:buClr>
              <a:buSzTx/>
              <a:buFont typeface="Calibri" panose="020F0502020204030204" pitchFamily="34" charset="0"/>
              <a:buChar char=" "/>
            </a:pPr>
            <a:r>
              <a:rPr kumimoji="0" lang="zh-CN" altLang="en-US" sz="1800" b="0" i="0" u="none" strike="noStrike" kern="1200" cap="none" spc="0" normalizeH="0" baseline="0"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公有性</a:t>
            </a:r>
            <a:r>
              <a:rPr lang="zh-CN" altLang="en-US" dirty="0">
                <a:latin typeface="微软雅黑" panose="020B0503020204020204" pitchFamily="34" charset="-122"/>
                <a:ea typeface="微软雅黑" panose="020B0503020204020204" pitchFamily="34" charset="-122"/>
              </a:rPr>
              <a:t>：</a:t>
            </a:r>
            <a:r>
              <a:rPr kumimoji="0" lang="zh-CN" altLang="en-US" sz="1800" b="0" i="0" u="none" strike="noStrike" kern="1200" cap="none" spc="0" normalizeH="0" baseline="0" dirty="0">
                <a:latin typeface="微软雅黑" panose="020B0503020204020204" pitchFamily="34" charset="-122"/>
                <a:ea typeface="微软雅黑" panose="020B0503020204020204" pitchFamily="34" charset="-122"/>
              </a:rPr>
              <a:t>为每个用水户提供必要的水资源量、为社会提供优美的水环境是政府不可推卸的责任。</a:t>
            </a:r>
            <a:endParaRPr kumimoji="0" lang="en-US" altLang="zh-CN"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5" name="矩形 4"/>
          <p:cNvSpPr/>
          <p:nvPr/>
        </p:nvSpPr>
        <p:spPr>
          <a:xfrm>
            <a:off x="4142740" y="227150"/>
            <a:ext cx="4753610" cy="743986"/>
          </a:xfrm>
          <a:prstGeom prst="rect">
            <a:avLst/>
          </a:prstGeom>
        </p:spPr>
        <p:txBody>
          <a:bodyPr wrap="square">
            <a:spAutoFit/>
          </a:bodyPr>
          <a:lstStyle/>
          <a:p>
            <a:pPr marL="0" marR="0" lvl="0" algn="dist" defTabSz="457200" rtl="0" eaLnBrk="1" fontAlgn="auto" latinLnBrk="0" hangingPunct="1">
              <a:lnSpc>
                <a:spcPct val="150000"/>
              </a:lnSpc>
              <a:spcBef>
                <a:spcPct val="20000"/>
              </a:spcBef>
              <a:spcAft>
                <a:spcPts val="0"/>
              </a:spcAft>
              <a:buClr>
                <a:srgbClr val="004F87"/>
              </a:buClr>
              <a:buSzTx/>
              <a:buFontTx/>
              <a:buNone/>
              <a:defRPr/>
            </a:pPr>
            <a:r>
              <a:rPr lang="zh-CN" altLang="en-US" sz="3200" b="1" dirty="0">
                <a:latin typeface="微软雅黑" panose="020B0503020204020204" pitchFamily="34" charset="-122"/>
                <a:ea typeface="微软雅黑" panose="020B0503020204020204" pitchFamily="34" charset="-122"/>
              </a:rPr>
              <a:t>我国水资源的特性</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41554" y="1375800"/>
            <a:ext cx="10958195" cy="1377950"/>
          </a:xfrm>
        </p:spPr>
        <p:txBody>
          <a:bodyPr>
            <a:noAutofit/>
          </a:bodyPr>
          <a:lstStyle/>
          <a:p>
            <a:pPr>
              <a:lnSpc>
                <a:spcPct val="150000"/>
              </a:lnSpc>
              <a:spcBef>
                <a:spcPts val="600"/>
              </a:spcBef>
              <a:spcAft>
                <a:spcPts val="0"/>
              </a:spcAft>
            </a:pPr>
            <a:r>
              <a:rPr lang="zh-CN" altLang="en-US" sz="1800" dirty="0">
                <a:latin typeface="微软雅黑" panose="020B0503020204020204" pitchFamily="34" charset="-122"/>
                <a:ea typeface="微软雅黑" panose="020B0503020204020204" pitchFamily="34" charset="-122"/>
              </a:rPr>
              <a:t> </a:t>
            </a:r>
            <a:r>
              <a:rPr lang="en-US" altLang="zh-CN" sz="1800" dirty="0">
                <a:latin typeface="微软雅黑" panose="020B0503020204020204" pitchFamily="34" charset="-122"/>
                <a:ea typeface="微软雅黑" panose="020B0503020204020204" pitchFamily="34" charset="-122"/>
              </a:rPr>
              <a:t>       </a:t>
            </a:r>
            <a:r>
              <a:rPr lang="zh-CN" altLang="en-US" b="1" dirty="0">
                <a:solidFill>
                  <a:srgbClr val="2D2D8A"/>
                </a:solidFill>
                <a:latin typeface="微软雅黑" panose="020B0503020204020204" pitchFamily="34" charset="-122"/>
                <a:ea typeface="微软雅黑" panose="020B0503020204020204" pitchFamily="34" charset="-122"/>
              </a:rPr>
              <a:t>计划用水管理</a:t>
            </a:r>
            <a:r>
              <a:rPr lang="zh-CN" altLang="en-US" sz="1800" dirty="0">
                <a:latin typeface="微软雅黑" panose="020B0503020204020204" pitchFamily="34" charset="-122"/>
                <a:ea typeface="微软雅黑" panose="020B0503020204020204" pitchFamily="34" charset="-122"/>
              </a:rPr>
              <a:t>是上级政府对所属行政区域用水量进行分配的手段，涉及流域、省、市、县的水量分配。</a:t>
            </a:r>
          </a:p>
          <a:p>
            <a:pPr>
              <a:lnSpc>
                <a:spcPct val="150000"/>
              </a:lnSpc>
              <a:spcBef>
                <a:spcPts val="600"/>
              </a:spcBef>
              <a:spcAft>
                <a:spcPts val="0"/>
              </a:spcAft>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不应涉及具体用水户的用水量）</a:t>
            </a:r>
          </a:p>
        </p:txBody>
      </p:sp>
      <p:sp>
        <p:nvSpPr>
          <p:cNvPr id="3" name="矩形 2"/>
          <p:cNvSpPr/>
          <p:nvPr/>
        </p:nvSpPr>
        <p:spPr>
          <a:xfrm>
            <a:off x="4064610" y="369945"/>
            <a:ext cx="5118100" cy="584775"/>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lang="zh-CN" altLang="en-US" sz="3200" b="1" dirty="0">
                <a:latin typeface="微软雅黑" panose="020B0503020204020204" pitchFamily="34" charset="-122"/>
                <a:ea typeface="微软雅黑" panose="020B0503020204020204" pitchFamily="34" charset="-122"/>
              </a:rPr>
              <a:t>做好做实计划用水管理</a:t>
            </a:r>
          </a:p>
        </p:txBody>
      </p:sp>
      <p:grpSp>
        <p:nvGrpSpPr>
          <p:cNvPr id="26" name="组合 25"/>
          <p:cNvGrpSpPr/>
          <p:nvPr/>
        </p:nvGrpSpPr>
        <p:grpSpPr>
          <a:xfrm>
            <a:off x="1783309" y="2592132"/>
            <a:ext cx="9376345" cy="2482252"/>
            <a:chOff x="615148" y="3829338"/>
            <a:chExt cx="5327403" cy="2482252"/>
          </a:xfrm>
        </p:grpSpPr>
        <p:sp>
          <p:nvSpPr>
            <p:cNvPr id="9" name="文本框 8"/>
            <p:cNvSpPr txBox="1"/>
            <p:nvPr/>
          </p:nvSpPr>
          <p:spPr>
            <a:xfrm>
              <a:off x="4338873" y="5063315"/>
              <a:ext cx="160367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各计划单列市</a:t>
              </a:r>
            </a:p>
          </p:txBody>
        </p:sp>
        <p:grpSp>
          <p:nvGrpSpPr>
            <p:cNvPr id="11" name="组合 10"/>
            <p:cNvGrpSpPr/>
            <p:nvPr/>
          </p:nvGrpSpPr>
          <p:grpSpPr>
            <a:xfrm>
              <a:off x="615148" y="3829338"/>
              <a:ext cx="4525564" cy="2482252"/>
              <a:chOff x="615148" y="3829338"/>
              <a:chExt cx="4530346" cy="2419685"/>
            </a:xfrm>
          </p:grpSpPr>
          <p:sp>
            <p:nvSpPr>
              <p:cNvPr id="5" name="文本框 4"/>
              <p:cNvSpPr txBox="1"/>
              <p:nvPr/>
            </p:nvSpPr>
            <p:spPr>
              <a:xfrm>
                <a:off x="1429351" y="3829338"/>
                <a:ext cx="338718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中央政府分配流域和省用水量</a:t>
                </a:r>
              </a:p>
            </p:txBody>
          </p:sp>
          <p:sp>
            <p:nvSpPr>
              <p:cNvPr id="6" name="文本框 5"/>
              <p:cNvSpPr txBox="1"/>
              <p:nvPr/>
            </p:nvSpPr>
            <p:spPr>
              <a:xfrm>
                <a:off x="615148" y="5065858"/>
                <a:ext cx="97048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各流域</a:t>
                </a:r>
              </a:p>
            </p:txBody>
          </p:sp>
          <p:sp>
            <p:nvSpPr>
              <p:cNvPr id="7" name="文本框 6"/>
              <p:cNvSpPr txBox="1"/>
              <p:nvPr/>
            </p:nvSpPr>
            <p:spPr>
              <a:xfrm>
                <a:off x="1758313" y="5065858"/>
                <a:ext cx="7359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各省</a:t>
                </a:r>
              </a:p>
            </p:txBody>
          </p:sp>
          <p:sp>
            <p:nvSpPr>
              <p:cNvPr id="8" name="文本框 7"/>
              <p:cNvSpPr txBox="1"/>
              <p:nvPr/>
            </p:nvSpPr>
            <p:spPr>
              <a:xfrm>
                <a:off x="2666974" y="5065858"/>
                <a:ext cx="110429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各直辖市</a:t>
                </a:r>
              </a:p>
            </p:txBody>
          </p:sp>
          <p:sp>
            <p:nvSpPr>
              <p:cNvPr id="10" name="左大括号 9"/>
              <p:cNvSpPr/>
              <p:nvPr/>
            </p:nvSpPr>
            <p:spPr>
              <a:xfrm rot="5400000">
                <a:off x="2847336" y="2451724"/>
                <a:ext cx="551212" cy="40451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 name="左大括号 11"/>
              <p:cNvSpPr/>
              <p:nvPr/>
            </p:nvSpPr>
            <p:spPr>
              <a:xfrm rot="5400000">
                <a:off x="1862319" y="5247715"/>
                <a:ext cx="444500" cy="8194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3" name="文本框 12"/>
              <p:cNvSpPr txBox="1"/>
              <p:nvPr/>
            </p:nvSpPr>
            <p:spPr>
              <a:xfrm>
                <a:off x="2084568" y="5879691"/>
                <a:ext cx="13388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市、县、区</a:t>
                </a:r>
              </a:p>
            </p:txBody>
          </p:sp>
        </p:grpSp>
      </p:grpSp>
      <p:sp>
        <p:nvSpPr>
          <p:cNvPr id="4" name="文本框 3"/>
          <p:cNvSpPr txBox="1"/>
          <p:nvPr/>
        </p:nvSpPr>
        <p:spPr>
          <a:xfrm>
            <a:off x="1011340" y="5222859"/>
            <a:ext cx="10700365" cy="615040"/>
          </a:xfrm>
          <a:prstGeom prst="rect">
            <a:avLst/>
          </a:prstGeom>
          <a:noFill/>
        </p:spPr>
        <p:txBody>
          <a:bodyPr wrap="none" rtlCol="0">
            <a:spAutoFit/>
          </a:bodyPr>
          <a:lstStyle/>
          <a:p>
            <a:pPr algn="l">
              <a:lnSpc>
                <a:spcPct val="200000"/>
              </a:lnSpc>
            </a:pPr>
            <a:r>
              <a:rPr lang="zh-CN" altLang="en-US" sz="2000" b="1" dirty="0">
                <a:solidFill>
                  <a:srgbClr val="FF0000"/>
                </a:solidFill>
                <a:latin typeface="微软雅黑" panose="020B0503020204020204" pitchFamily="34" charset="-122"/>
                <a:ea typeface="微软雅黑" panose="020B0503020204020204" pitchFamily="34" charset="-122"/>
                <a:sym typeface="+mn-ea"/>
              </a:rPr>
              <a:t>把水资源作为最大刚性约束，按照实行最严格水资源管理制度对各级政府进行三条红线考核！</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85949" y="1419326"/>
            <a:ext cx="10911840" cy="1550670"/>
          </a:xfrm>
        </p:spPr>
        <p:txBody>
          <a:bodyPr>
            <a:noAutofit/>
          </a:bodyPr>
          <a:lstStyle/>
          <a:p>
            <a:pPr>
              <a:lnSpc>
                <a:spcPct val="150000"/>
              </a:lnSpc>
            </a:pPr>
            <a:r>
              <a:rPr lang="zh-CN" altLang="en-US" sz="1800" dirty="0">
                <a:latin typeface="微软雅黑" panose="020B0503020204020204" pitchFamily="34" charset="-122"/>
                <a:ea typeface="微软雅黑" panose="020B0503020204020204" pitchFamily="34" charset="-122"/>
              </a:rPr>
              <a:t>省、自治区、直辖市人民政府有关行业主管部门应当制订本行政区域内行业用水定额，报同级水行政主管部门和质量监督检验行政主管部门审核同意后，由省、自治区、直辖市人民政府公布，并报国务院水行政主管部门和国务院质量监督检验行政主管部门备案。</a:t>
            </a:r>
            <a:endParaRPr lang="zh-CN" altLang="en-US" sz="1800" dirty="0">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872288" y="2917381"/>
            <a:ext cx="9887152" cy="2453486"/>
            <a:chOff x="2485240" y="3134470"/>
            <a:chExt cx="6233529" cy="2453486"/>
          </a:xfrm>
        </p:grpSpPr>
        <p:grpSp>
          <p:nvGrpSpPr>
            <p:cNvPr id="3" name="组合 2"/>
            <p:cNvGrpSpPr/>
            <p:nvPr/>
          </p:nvGrpSpPr>
          <p:grpSpPr>
            <a:xfrm>
              <a:off x="3070508" y="3134470"/>
              <a:ext cx="5648261" cy="2453486"/>
              <a:chOff x="5856829" y="3870450"/>
              <a:chExt cx="5648261" cy="2453486"/>
            </a:xfrm>
          </p:grpSpPr>
          <p:sp>
            <p:nvSpPr>
              <p:cNvPr id="4" name="文本框 3"/>
              <p:cNvSpPr txBox="1"/>
              <p:nvPr/>
            </p:nvSpPr>
            <p:spPr>
              <a:xfrm>
                <a:off x="7708242" y="3870450"/>
                <a:ext cx="1561171" cy="36830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所有用水行业</a:t>
                </a:r>
              </a:p>
            </p:txBody>
          </p:sp>
          <p:sp>
            <p:nvSpPr>
              <p:cNvPr id="5" name="左大括号 4"/>
              <p:cNvSpPr/>
              <p:nvPr/>
            </p:nvSpPr>
            <p:spPr>
              <a:xfrm rot="5400000">
                <a:off x="8239899" y="2550082"/>
                <a:ext cx="497858" cy="390174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6710024" y="5939136"/>
                <a:ext cx="116344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火电行业</a:t>
                </a:r>
              </a:p>
            </p:txBody>
          </p:sp>
          <p:sp>
            <p:nvSpPr>
              <p:cNvPr id="7" name="文本框 6"/>
              <p:cNvSpPr txBox="1"/>
              <p:nvPr/>
            </p:nvSpPr>
            <p:spPr>
              <a:xfrm>
                <a:off x="10060559" y="5013791"/>
                <a:ext cx="75828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农业</a:t>
                </a:r>
              </a:p>
            </p:txBody>
          </p:sp>
          <p:sp>
            <p:nvSpPr>
              <p:cNvPr id="8" name="文本框 7"/>
              <p:cNvSpPr txBox="1"/>
              <p:nvPr/>
            </p:nvSpPr>
            <p:spPr>
              <a:xfrm>
                <a:off x="7803182" y="5004787"/>
                <a:ext cx="158500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生活服务业</a:t>
                </a:r>
              </a:p>
            </p:txBody>
          </p:sp>
          <p:sp>
            <p:nvSpPr>
              <p:cNvPr id="9" name="文本框 8"/>
              <p:cNvSpPr txBox="1"/>
              <p:nvPr/>
            </p:nvSpPr>
            <p:spPr>
              <a:xfrm>
                <a:off x="6158813" y="4966075"/>
                <a:ext cx="75828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工业</a:t>
                </a:r>
              </a:p>
            </p:txBody>
          </p:sp>
          <p:sp>
            <p:nvSpPr>
              <p:cNvPr id="10" name="左大括号 9"/>
              <p:cNvSpPr/>
              <p:nvPr/>
            </p:nvSpPr>
            <p:spPr>
              <a:xfrm rot="5400000">
                <a:off x="6318945" y="4857648"/>
                <a:ext cx="444500" cy="1368731"/>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1" name="左大括号 10"/>
              <p:cNvSpPr/>
              <p:nvPr/>
            </p:nvSpPr>
            <p:spPr>
              <a:xfrm rot="5400000">
                <a:off x="10217451" y="4965403"/>
                <a:ext cx="444500" cy="1368731"/>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 name="文本框 11"/>
              <p:cNvSpPr txBox="1"/>
              <p:nvPr/>
            </p:nvSpPr>
            <p:spPr>
              <a:xfrm>
                <a:off x="9388189" y="5954604"/>
                <a:ext cx="73429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小麦</a:t>
                </a:r>
              </a:p>
            </p:txBody>
          </p:sp>
          <p:sp>
            <p:nvSpPr>
              <p:cNvPr id="13" name="文本框 12"/>
              <p:cNvSpPr txBox="1"/>
              <p:nvPr/>
            </p:nvSpPr>
            <p:spPr>
              <a:xfrm>
                <a:off x="10730841" y="5943687"/>
                <a:ext cx="77424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玉米</a:t>
                </a:r>
              </a:p>
            </p:txBody>
          </p:sp>
        </p:grpSp>
        <p:sp>
          <p:nvSpPr>
            <p:cNvPr id="14" name="文本框 13"/>
            <p:cNvSpPr txBox="1"/>
            <p:nvPr/>
          </p:nvSpPr>
          <p:spPr>
            <a:xfrm>
              <a:off x="2485240" y="5203156"/>
              <a:ext cx="116344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印染行业</a:t>
              </a:r>
            </a:p>
          </p:txBody>
        </p:sp>
      </p:grpSp>
      <p:sp>
        <p:nvSpPr>
          <p:cNvPr id="16" name="矩形 15"/>
          <p:cNvSpPr/>
          <p:nvPr/>
        </p:nvSpPr>
        <p:spPr>
          <a:xfrm>
            <a:off x="4080933" y="355839"/>
            <a:ext cx="4777105" cy="584775"/>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lang="zh-CN" altLang="en-US" sz="3200" b="1" dirty="0">
                <a:latin typeface="微软雅黑" panose="020B0503020204020204" pitchFamily="34" charset="-122"/>
                <a:ea typeface="微软雅黑" panose="020B0503020204020204" pitchFamily="34" charset="-122"/>
              </a:rPr>
              <a:t>做严做细用水定额管理</a:t>
            </a:r>
          </a:p>
        </p:txBody>
      </p:sp>
      <p:sp>
        <p:nvSpPr>
          <p:cNvPr id="17" name="文本框 16"/>
          <p:cNvSpPr txBox="1"/>
          <p:nvPr/>
        </p:nvSpPr>
        <p:spPr>
          <a:xfrm>
            <a:off x="922820" y="5608577"/>
            <a:ext cx="10443885" cy="499624"/>
          </a:xfrm>
          <a:prstGeom prst="rect">
            <a:avLst/>
          </a:prstGeom>
          <a:noFill/>
        </p:spPr>
        <p:txBody>
          <a:bodyPr wrap="none" rtlCol="0">
            <a:spAutoFit/>
          </a:bodyPr>
          <a:lstStyle/>
          <a:p>
            <a:pPr algn="l">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把水资源作为最大刚性约束，对用水户</a:t>
            </a:r>
            <a:r>
              <a:rPr lang="zh-CN" altLang="en-US" sz="2000" b="1" dirty="0">
                <a:solidFill>
                  <a:srgbClr val="FF0000"/>
                </a:solidFill>
                <a:latin typeface="微软雅黑" panose="020B0503020204020204" pitchFamily="34" charset="-122"/>
                <a:ea typeface="微软雅黑" panose="020B0503020204020204" pitchFamily="34" charset="-122"/>
                <a:sym typeface="+mn-ea"/>
              </a:rPr>
              <a:t>节约与浪费水资源的行为（定额为依据）进行奖惩。</a:t>
            </a:r>
          </a:p>
        </p:txBody>
      </p:sp>
      <p:sp>
        <p:nvSpPr>
          <p:cNvPr id="18" name="文本框 17"/>
          <p:cNvSpPr txBox="1"/>
          <p:nvPr/>
        </p:nvSpPr>
        <p:spPr>
          <a:xfrm>
            <a:off x="2090826" y="4960591"/>
            <a:ext cx="184536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dirty="0">
                <a:solidFill>
                  <a:srgbClr val="000000"/>
                </a:solidFill>
                <a:latin typeface="微软雅黑" panose="020B0503020204020204" pitchFamily="34" charset="-122"/>
                <a:ea typeface="微软雅黑" panose="020B0503020204020204" pitchFamily="34" charset="-122"/>
              </a:rPr>
              <a:t>……</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 name="文本框 18"/>
          <p:cNvSpPr txBox="1"/>
          <p:nvPr/>
        </p:nvSpPr>
        <p:spPr>
          <a:xfrm>
            <a:off x="8146915" y="4978677"/>
            <a:ext cx="184536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dirty="0">
                <a:solidFill>
                  <a:srgbClr val="000000"/>
                </a:solidFill>
                <a:latin typeface="微软雅黑" panose="020B0503020204020204" pitchFamily="34" charset="-122"/>
                <a:ea typeface="微软雅黑" panose="020B0503020204020204" pitchFamily="34" charset="-122"/>
              </a:rPr>
              <a:t>……</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47126" y="370970"/>
            <a:ext cx="5096873" cy="584775"/>
          </a:xfrm>
          <a:prstGeom prst="rect">
            <a:avLst/>
          </a:prstGeom>
        </p:spPr>
        <p:txBody>
          <a:bodyPr wrap="square">
            <a:spAutoFit/>
          </a:bodyPr>
          <a:lstStyle/>
          <a:p>
            <a:pPr marL="0" marR="0" lvl="0" algn="dist" defTabSz="457200" rtl="0" eaLnBrk="1" fontAlgn="auto" latinLnBrk="0" hangingPunct="1">
              <a:lnSpc>
                <a:spcPct val="100000"/>
              </a:lnSpc>
              <a:spcBef>
                <a:spcPts val="0"/>
              </a:spcBef>
              <a:spcAft>
                <a:spcPts val="0"/>
              </a:spcAft>
              <a:buClrTx/>
              <a:buSzTx/>
              <a:buFontTx/>
              <a:buNone/>
              <a:defRPr/>
            </a:pPr>
            <a:r>
              <a:rPr lang="zh-CN" altLang="en-US" sz="3200" b="1" dirty="0">
                <a:latin typeface="微软雅黑" panose="020B0503020204020204" pitchFamily="34" charset="-122"/>
                <a:ea typeface="微软雅黑" panose="020B0503020204020204" pitchFamily="34" charset="-122"/>
                <a:sym typeface="+mn-ea"/>
              </a:rPr>
              <a:t>政府有义务提供水资源保障</a:t>
            </a:r>
          </a:p>
        </p:txBody>
      </p:sp>
      <p:sp>
        <p:nvSpPr>
          <p:cNvPr id="7" name="文本框 6"/>
          <p:cNvSpPr txBox="1"/>
          <p:nvPr/>
        </p:nvSpPr>
        <p:spPr>
          <a:xfrm>
            <a:off x="2896997" y="5057831"/>
            <a:ext cx="6083717" cy="400110"/>
          </a:xfrm>
          <a:prstGeom prst="rect">
            <a:avLst/>
          </a:prstGeom>
          <a:noFill/>
        </p:spPr>
        <p:txBody>
          <a:bodyPr wrap="none" rtlCol="0" anchor="t">
            <a:spAutoFit/>
          </a:bodyPr>
          <a:lstStyle/>
          <a:p>
            <a:r>
              <a:rPr lang="zh-CN" altLang="en-US" sz="2000" b="1" dirty="0">
                <a:solidFill>
                  <a:srgbClr val="FF0000"/>
                </a:solidFill>
                <a:latin typeface="微软雅黑" panose="020B0503020204020204" pitchFamily="34" charset="-122"/>
                <a:ea typeface="微软雅黑" panose="020B0503020204020204" pitchFamily="34" charset="-122"/>
                <a:sym typeface="+mn-ea"/>
              </a:rPr>
              <a:t>政府有责任为每个公民和组织提供必要的水资源保障</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63387" y="2799129"/>
            <a:ext cx="3580092" cy="369332"/>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rPr>
              <a:t>用水定额之和 </a:t>
            </a:r>
            <a:r>
              <a:rPr lang="en-US" altLang="zh-CN" sz="1800" b="1" dirty="0">
                <a:latin typeface="微软雅黑" panose="020B0503020204020204" pitchFamily="34" charset="-122"/>
                <a:ea typeface="微软雅黑" panose="020B0503020204020204" pitchFamily="34" charset="-122"/>
              </a:rPr>
              <a:t>&gt;</a:t>
            </a:r>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计划用水总量时</a:t>
            </a:r>
            <a:endParaRPr lang="zh-CN" altLang="en-US"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060114" y="1876384"/>
            <a:ext cx="4915990" cy="369332"/>
          </a:xfrm>
          <a:prstGeom prst="rect">
            <a:avLst/>
          </a:prstGeom>
          <a:noFill/>
        </p:spPr>
        <p:txBody>
          <a:bodyPr wrap="square">
            <a:spAutoFit/>
          </a:bodyPr>
          <a:lstStyle/>
          <a:p>
            <a:r>
              <a:rPr lang="zh-CN" altLang="en-US" b="1" dirty="0">
                <a:latin typeface="微软雅黑" panose="020B0503020204020204" pitchFamily="34" charset="-122"/>
                <a:ea typeface="微软雅黑" panose="020B0503020204020204" pitchFamily="34" charset="-122"/>
              </a:rPr>
              <a:t>政府投资建设水源工程</a:t>
            </a:r>
            <a:r>
              <a:rPr lang="zh-CN" altLang="en-US" sz="1600" dirty="0">
                <a:latin typeface="微软雅黑" panose="020B0503020204020204" pitchFamily="34" charset="-122"/>
                <a:ea typeface="微软雅黑" panose="020B0503020204020204" pitchFamily="34" charset="-122"/>
              </a:rPr>
              <a:t>：投资、建设、运维。</a:t>
            </a:r>
          </a:p>
        </p:txBody>
      </p:sp>
      <p:sp>
        <p:nvSpPr>
          <p:cNvPr id="10" name="文本框 9"/>
          <p:cNvSpPr txBox="1"/>
          <p:nvPr/>
        </p:nvSpPr>
        <p:spPr>
          <a:xfrm>
            <a:off x="5060114" y="2714430"/>
            <a:ext cx="5047272" cy="615553"/>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政</a:t>
            </a:r>
            <a:r>
              <a:rPr lang="zh-CN" altLang="en-US" b="1" dirty="0">
                <a:latin typeface="微软雅黑" panose="020B0503020204020204" pitchFamily="34" charset="-122"/>
                <a:ea typeface="微软雅黑" panose="020B0503020204020204" pitchFamily="34" charset="-122"/>
              </a:rPr>
              <a:t>府投资节约用水工程</a:t>
            </a:r>
            <a:r>
              <a:rPr lang="zh-CN" altLang="en-US" sz="1600" b="1"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：质量监管难、长期效果差、缺乏运行维护费用。</a:t>
            </a:r>
          </a:p>
        </p:txBody>
      </p:sp>
      <p:sp>
        <p:nvSpPr>
          <p:cNvPr id="11" name="左大括号 10"/>
          <p:cNvSpPr/>
          <p:nvPr/>
        </p:nvSpPr>
        <p:spPr>
          <a:xfrm>
            <a:off x="4637204" y="2011137"/>
            <a:ext cx="329184" cy="199130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文本框 14"/>
          <p:cNvSpPr txBox="1"/>
          <p:nvPr/>
        </p:nvSpPr>
        <p:spPr>
          <a:xfrm>
            <a:off x="5060112" y="3640892"/>
            <a:ext cx="5047274" cy="861774"/>
          </a:xfrm>
          <a:prstGeom prst="rect">
            <a:avLst/>
          </a:prstGeom>
          <a:noFill/>
        </p:spPr>
        <p:txBody>
          <a:bodyPr wrap="square">
            <a:spAutoFit/>
          </a:bodyPr>
          <a:lstStyle/>
          <a:p>
            <a:r>
              <a:rPr lang="zh-CN" altLang="en-US" b="1" dirty="0">
                <a:latin typeface="微软雅黑" panose="020B0503020204020204" pitchFamily="34" charset="-122"/>
                <a:ea typeface="微软雅黑" panose="020B0503020204020204" pitchFamily="34" charset="-122"/>
              </a:rPr>
              <a:t>政府向用水户购买节约的水量</a:t>
            </a:r>
            <a:r>
              <a:rPr lang="zh-CN" altLang="en-US" sz="1600" dirty="0">
                <a:latin typeface="微软雅黑" panose="020B0503020204020204" pitchFamily="34" charset="-122"/>
                <a:ea typeface="微软雅黑" panose="020B0503020204020204" pitchFamily="34" charset="-122"/>
              </a:rPr>
              <a:t>：无需国家直接投资节水工程的建设、只需要按节水效果付费、工程质量和效果有保障。</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33067" y="392793"/>
            <a:ext cx="5203825" cy="584775"/>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lang="zh-CN" altLang="en-US" sz="3200" b="1" dirty="0">
                <a:latin typeface="微软雅黑" panose="020B0503020204020204" pitchFamily="34" charset="-122"/>
                <a:ea typeface="微软雅黑" panose="020B0503020204020204" pitchFamily="34" charset="-122"/>
              </a:rPr>
              <a:t>充分重视水资源的价值</a:t>
            </a:r>
          </a:p>
        </p:txBody>
      </p:sp>
      <p:sp>
        <p:nvSpPr>
          <p:cNvPr id="3" name="内容占位符 2"/>
          <p:cNvSpPr>
            <a:spLocks noGrp="1"/>
          </p:cNvSpPr>
          <p:nvPr>
            <p:ph idx="1"/>
          </p:nvPr>
        </p:nvSpPr>
        <p:spPr>
          <a:xfrm>
            <a:off x="523059" y="1294614"/>
            <a:ext cx="10949940" cy="3291840"/>
          </a:xfrm>
        </p:spPr>
        <p:txBody>
          <a:bodyPr>
            <a:noAutofit/>
          </a:bodyPr>
          <a:lstStyle/>
          <a:p>
            <a:pPr>
              <a:lnSpc>
                <a:spcPct val="150000"/>
              </a:lnSpc>
              <a:spcAft>
                <a:spcPts val="0"/>
              </a:spcAft>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 1. </a:t>
            </a:r>
            <a:r>
              <a:rPr lang="en-US" altLang="zh-CN" sz="1600" b="1" dirty="0">
                <a:latin typeface="微软雅黑" panose="020B0503020204020204" pitchFamily="34" charset="-122"/>
                <a:ea typeface="微软雅黑" panose="020B0503020204020204" pitchFamily="34" charset="-122"/>
              </a:rPr>
              <a:t>  </a:t>
            </a:r>
            <a:r>
              <a:rPr lang="zh-CN" sz="1800" b="1" dirty="0">
                <a:latin typeface="微软雅黑" panose="020B0503020204020204" pitchFamily="34" charset="-122"/>
                <a:ea typeface="微软雅黑" panose="020B0503020204020204" pitchFamily="34" charset="-122"/>
              </a:rPr>
              <a:t>开源的成本费用</a:t>
            </a:r>
            <a:r>
              <a:rPr lang="zh-CN" sz="1600" dirty="0">
                <a:latin typeface="微软雅黑" panose="020B0503020204020204" pitchFamily="34" charset="-122"/>
                <a:ea typeface="微软雅黑" panose="020B0503020204020204" pitchFamily="34" charset="-122"/>
              </a:rPr>
              <a:t>。水源工程包括调水工程、输水工程、净水工程和管网工程的建设成本、运行维护成本、水资源税等，折合到每一立方米的水价。根据工程项目规模不同、所在区域不同、工程长度不同，具体数量也不相同，很难用一个固定量表示。很多情况下是高于供水价格的。</a:t>
            </a:r>
          </a:p>
          <a:p>
            <a:pPr>
              <a:lnSpc>
                <a:spcPct val="150000"/>
              </a:lnSpc>
              <a:spcAft>
                <a:spcPts val="0"/>
              </a:spcAft>
            </a:pPr>
            <a:r>
              <a:rPr lang="en-US" altLang="zh-CN" sz="1600" dirty="0">
                <a:latin typeface="微软雅黑" panose="020B0503020204020204" pitchFamily="34" charset="-122"/>
                <a:ea typeface="微软雅黑" panose="020B0503020204020204" pitchFamily="34" charset="-122"/>
              </a:rPr>
              <a:t>         2.   </a:t>
            </a:r>
            <a:r>
              <a:rPr lang="zh-CN" altLang="en-US" sz="1800" b="1" dirty="0">
                <a:latin typeface="微软雅黑" panose="020B0503020204020204" pitchFamily="34" charset="-122"/>
                <a:ea typeface="微软雅黑" panose="020B0503020204020204" pitchFamily="34" charset="-122"/>
              </a:rPr>
              <a:t>在水资源支撑下产生的经济价值</a:t>
            </a:r>
            <a:r>
              <a:rPr lang="zh-CN" altLang="en-US" sz="1600" dirty="0">
                <a:latin typeface="微软雅黑" panose="020B0503020204020204" pitchFamily="34" charset="-122"/>
                <a:ea typeface="微软雅黑" panose="020B0503020204020204" pitchFamily="34" charset="-122"/>
              </a:rPr>
              <a:t>。水资源对经济发展的支撑作用，具体表示为万元</a:t>
            </a:r>
            <a:r>
              <a:rPr lang="en-US" altLang="zh-CN" sz="1600" dirty="0">
                <a:latin typeface="微软雅黑" panose="020B0503020204020204" pitchFamily="34" charset="-122"/>
                <a:ea typeface="微软雅黑" panose="020B0503020204020204" pitchFamily="34" charset="-122"/>
              </a:rPr>
              <a:t>GDP</a:t>
            </a:r>
            <a:r>
              <a:rPr lang="zh-CN" altLang="en-US" sz="1600" dirty="0">
                <a:latin typeface="微软雅黑" panose="020B0503020204020204" pitchFamily="34" charset="-122"/>
                <a:ea typeface="微软雅黑" panose="020B0503020204020204" pitchFamily="34" charset="-122"/>
              </a:rPr>
              <a:t>用水量和万元工业增加值用水量，不同地区的数值也不相同。政府以公报的形式每年发布，具有权威性、科学性、公正性，以此为主合算水资源的价值比较合理。</a:t>
            </a:r>
          </a:p>
          <a:p>
            <a:pPr>
              <a:lnSpc>
                <a:spcPct val="150000"/>
              </a:lnSpc>
              <a:spcAft>
                <a:spcPts val="0"/>
              </a:spcAft>
            </a:pPr>
            <a:r>
              <a:rPr lang="en-US" altLang="zh-CN" sz="1600" dirty="0">
                <a:latin typeface="微软雅黑" panose="020B0503020204020204" pitchFamily="34" charset="-122"/>
                <a:ea typeface="微软雅黑" panose="020B0503020204020204" pitchFamily="34" charset="-122"/>
              </a:rPr>
              <a:t>         3.   </a:t>
            </a:r>
            <a:r>
              <a:rPr lang="zh-CN" altLang="en-US" sz="1800" b="1" dirty="0">
                <a:latin typeface="微软雅黑" panose="020B0503020204020204" pitchFamily="34" charset="-122"/>
                <a:ea typeface="微软雅黑" panose="020B0503020204020204" pitchFamily="34" charset="-122"/>
              </a:rPr>
              <a:t>水质因素</a:t>
            </a:r>
            <a:r>
              <a:rPr lang="zh-CN" altLang="en-US" sz="1600" dirty="0">
                <a:latin typeface="微软雅黑" panose="020B0503020204020204" pitchFamily="34" charset="-122"/>
                <a:ea typeface="微软雅黑" panose="020B0503020204020204" pitchFamily="34" charset="-122"/>
              </a:rPr>
              <a:t>。不同水质的水，所具有的价值不同。被污染的水需要进行治理，达到一定的水质标准才能够体现其价值。不考虑水质因素影响水位标准水，水质影响因子为</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a:t>
            </a:r>
          </a:p>
        </p:txBody>
      </p:sp>
      <p:grpSp>
        <p:nvGrpSpPr>
          <p:cNvPr id="9" name="组合 8"/>
          <p:cNvGrpSpPr/>
          <p:nvPr/>
        </p:nvGrpSpPr>
        <p:grpSpPr>
          <a:xfrm>
            <a:off x="1376408" y="4903500"/>
            <a:ext cx="8374380" cy="1406525"/>
            <a:chOff x="1534" y="7733"/>
            <a:chExt cx="13188" cy="2215"/>
          </a:xfrm>
        </p:grpSpPr>
        <p:sp>
          <p:nvSpPr>
            <p:cNvPr id="2" name="文本框 1"/>
            <p:cNvSpPr txBox="1"/>
            <p:nvPr/>
          </p:nvSpPr>
          <p:spPr>
            <a:xfrm>
              <a:off x="1534" y="8502"/>
              <a:ext cx="4133" cy="630"/>
            </a:xfrm>
            <a:prstGeom prst="rect">
              <a:avLst/>
            </a:prstGeom>
            <a:noFill/>
          </p:spPr>
          <p:txBody>
            <a:bodyPr wrap="square" rtlCol="0" anchor="t">
              <a:spAutoFit/>
            </a:bodyPr>
            <a:lstStyle/>
            <a:p>
              <a:r>
                <a:rPr lang="zh-CN" altLang="en-US" sz="2000" b="1" dirty="0">
                  <a:solidFill>
                    <a:srgbClr val="2D2D8A"/>
                  </a:solidFill>
                  <a:latin typeface="微软雅黑" panose="020B0503020204020204" pitchFamily="34" charset="-122"/>
                  <a:ea typeface="微软雅黑" panose="020B0503020204020204" pitchFamily="34" charset="-122"/>
                  <a:sym typeface="+mn-ea"/>
                </a:rPr>
                <a:t>每吨水水资源的</a:t>
              </a:r>
              <a:r>
                <a:rPr lang="zh-CN" sz="2000" b="1" dirty="0">
                  <a:solidFill>
                    <a:srgbClr val="2D2D8A"/>
                  </a:solidFill>
                  <a:latin typeface="微软雅黑" panose="020B0503020204020204" pitchFamily="34" charset="-122"/>
                  <a:ea typeface="微软雅黑" panose="020B0503020204020204" pitchFamily="34" charset="-122"/>
                  <a:sym typeface="+mn-ea"/>
                </a:rPr>
                <a:t>价值</a:t>
              </a:r>
              <a:r>
                <a:rPr lang="en-US" altLang="zh-CN" sz="2000" b="1" dirty="0">
                  <a:solidFill>
                    <a:srgbClr val="2D2D8A"/>
                  </a:solidFill>
                  <a:latin typeface="微软雅黑" panose="020B0503020204020204" pitchFamily="34" charset="-122"/>
                  <a:ea typeface="微软雅黑" panose="020B0503020204020204" pitchFamily="34" charset="-122"/>
                  <a:sym typeface="+mn-ea"/>
                </a:rPr>
                <a:t>   </a:t>
              </a:r>
              <a:endParaRPr lang="zh-CN" altLang="en-US" sz="2000" b="1" dirty="0">
                <a:solidFill>
                  <a:srgbClr val="2D2D8A"/>
                </a:solidFill>
                <a:latin typeface="微软雅黑" panose="020B0503020204020204" pitchFamily="34" charset="-122"/>
                <a:ea typeface="微软雅黑" panose="020B0503020204020204" pitchFamily="34" charset="-122"/>
                <a:sym typeface="+mn-ea"/>
              </a:endParaRPr>
            </a:p>
          </p:txBody>
        </p:sp>
        <p:sp>
          <p:nvSpPr>
            <p:cNvPr id="5" name="左大括号 4"/>
            <p:cNvSpPr/>
            <p:nvPr/>
          </p:nvSpPr>
          <p:spPr>
            <a:xfrm>
              <a:off x="5344" y="7870"/>
              <a:ext cx="647" cy="1796"/>
            </a:xfrm>
            <a:prstGeom prst="leftBrace">
              <a:avLst/>
            </a:prstGeom>
          </p:spPr>
          <p:style>
            <a:lnRef idx="1">
              <a:schemeClr val="accent1"/>
            </a:lnRef>
            <a:fillRef idx="0">
              <a:schemeClr val="accent1"/>
            </a:fillRef>
            <a:effectRef idx="0">
              <a:schemeClr val="accent1"/>
            </a:effectRef>
            <a:fontRef idx="minor">
              <a:schemeClr val="tx1"/>
            </a:fontRef>
          </p:style>
          <p:txBody>
            <a:bodyPr/>
            <a:lstStyle/>
            <a:p>
              <a:endParaRPr lang="zh-CN" altLang="en-US" sz="2000" b="1">
                <a:latin typeface="微软雅黑" panose="020B0503020204020204" pitchFamily="34" charset="-122"/>
                <a:ea typeface="微软雅黑" panose="020B0503020204020204" pitchFamily="34" charset="-122"/>
              </a:endParaRPr>
            </a:p>
          </p:txBody>
        </p:sp>
        <p:sp>
          <p:nvSpPr>
            <p:cNvPr id="6" name="文本框 5"/>
            <p:cNvSpPr txBox="1"/>
            <p:nvPr/>
          </p:nvSpPr>
          <p:spPr>
            <a:xfrm>
              <a:off x="5991" y="7733"/>
              <a:ext cx="8730" cy="582"/>
            </a:xfrm>
            <a:prstGeom prst="rect">
              <a:avLst/>
            </a:prstGeom>
            <a:noFill/>
          </p:spPr>
          <p:txBody>
            <a:bodyPr wrap="square" rtlCol="0" anchor="t">
              <a:spAutoFit/>
            </a:bodyPr>
            <a:lstStyle/>
            <a:p>
              <a:pPr algn="dist"/>
              <a:r>
                <a:rPr lang="zh-CN" altLang="en-US" b="1" dirty="0">
                  <a:latin typeface="微软雅黑" panose="020B0503020204020204" pitchFamily="34" charset="-122"/>
                  <a:ea typeface="微软雅黑" panose="020B0503020204020204" pitchFamily="34" charset="-122"/>
                  <a:sym typeface="+mn-ea"/>
                </a:rPr>
                <a:t>＜</a:t>
              </a:r>
              <a:r>
                <a:rPr lang="en-US" altLang="zh-CN" b="1" dirty="0">
                  <a:latin typeface="微软雅黑" panose="020B0503020204020204" pitchFamily="34" charset="-122"/>
                  <a:ea typeface="微软雅黑" panose="020B0503020204020204" pitchFamily="34" charset="-122"/>
                  <a:sym typeface="+mn-ea"/>
                </a:rPr>
                <a:t>or=</a:t>
              </a:r>
              <a:r>
                <a:rPr lang="zh-CN" b="1" dirty="0">
                  <a:latin typeface="微软雅黑" panose="020B0503020204020204" pitchFamily="34" charset="-122"/>
                  <a:ea typeface="微软雅黑" panose="020B0503020204020204" pitchFamily="34" charset="-122"/>
                  <a:sym typeface="+mn-ea"/>
                </a:rPr>
                <a:t>水源工程建设每吨水的供水全周期成本</a:t>
              </a:r>
              <a:endParaRPr lang="zh-CN" altLang="en-US" b="1" dirty="0">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5991" y="8502"/>
              <a:ext cx="8730" cy="582"/>
            </a:xfrm>
            <a:prstGeom prst="rect">
              <a:avLst/>
            </a:prstGeom>
            <a:noFill/>
          </p:spPr>
          <p:txBody>
            <a:bodyPr wrap="square" rtlCol="0" anchor="t">
              <a:spAutoFit/>
            </a:bodyPr>
            <a:lstStyle/>
            <a:p>
              <a:pPr algn="dist"/>
              <a:r>
                <a:rPr lang="zh-CN" altLang="en-US" b="1" dirty="0">
                  <a:latin typeface="微软雅黑" panose="020B0503020204020204" pitchFamily="34" charset="-122"/>
                  <a:ea typeface="微软雅黑" panose="020B0503020204020204" pitchFamily="34" charset="-122"/>
                  <a:sym typeface="+mn-ea"/>
                </a:rPr>
                <a:t>＜＜</a:t>
              </a:r>
              <a:r>
                <a:rPr lang="zh-CN" b="1" dirty="0">
                  <a:latin typeface="微软雅黑" panose="020B0503020204020204" pitchFamily="34" charset="-122"/>
                  <a:ea typeface="微软雅黑" panose="020B0503020204020204" pitchFamily="34" charset="-122"/>
                  <a:sym typeface="+mn-ea"/>
                </a:rPr>
                <a:t>每吨水支撑经济发展创造的税收</a:t>
              </a:r>
              <a:endParaRPr lang="zh-CN" altLang="en-US" b="1" dirty="0">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191" y="9366"/>
              <a:ext cx="8531" cy="582"/>
            </a:xfrm>
            <a:prstGeom prst="rect">
              <a:avLst/>
            </a:prstGeom>
            <a:noFill/>
          </p:spPr>
          <p:txBody>
            <a:bodyPr wrap="square" rtlCol="0" anchor="t">
              <a:spAutoFit/>
            </a:bodyPr>
            <a:lstStyle/>
            <a:p>
              <a:pPr algn="dist"/>
              <a:r>
                <a:rPr lang="zh-CN" b="1" dirty="0">
                  <a:latin typeface="微软雅黑" panose="020B0503020204020204" pitchFamily="34" charset="-122"/>
                  <a:ea typeface="微软雅黑" panose="020B0503020204020204" pitchFamily="34" charset="-122"/>
                  <a:sym typeface="+mn-ea"/>
                </a:rPr>
                <a:t>每吨水带来更多的社会和环境效益</a:t>
              </a:r>
              <a:endParaRPr lang="en-US" altLang="zh-CN" b="1" dirty="0">
                <a:latin typeface="微软雅黑" panose="020B0503020204020204" pitchFamily="34" charset="-122"/>
                <a:ea typeface="微软雅黑" panose="020B0503020204020204" pitchFamily="34" charset="-122"/>
                <a:sym typeface="+mn-ea"/>
              </a:endParaRP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9988" y="1682241"/>
            <a:ext cx="11543664" cy="1184275"/>
          </a:xfrm>
        </p:spPr>
        <p:txBody>
          <a:bodyPr>
            <a:noAutofit/>
          </a:bodyPr>
          <a:lstStyle/>
          <a:p>
            <a:pPr marL="0" indent="0" algn="l">
              <a:lnSpc>
                <a:spcPct val="150000"/>
              </a:lnSpc>
              <a:spcAft>
                <a:spcPts val="0"/>
              </a:spcAft>
              <a:buNone/>
            </a:pPr>
            <a:r>
              <a:rPr lang="zh-CN" altLang="en-US" sz="1600" dirty="0">
                <a:solidFill>
                  <a:schemeClr val="tx1"/>
                </a:solidFill>
                <a:latin typeface="微软雅黑" panose="020B0503020204020204" pitchFamily="34" charset="-122"/>
                <a:ea typeface="微软雅黑" panose="020B0503020204020204" pitchFamily="34" charset="-122"/>
              </a:rPr>
              <a:t>根据各个用水行业水资源利用效率中上水平制定各个行业用水定额的通用值，并根据行业节水技术发展情况，制定行业的用水定额先进值。实行依据用水定额先进值和通用值为节点的多级累进水价制度，建立按照基础水价、市场水价和特殊水价的水价体系。</a:t>
            </a:r>
          </a:p>
        </p:txBody>
      </p:sp>
      <p:sp>
        <p:nvSpPr>
          <p:cNvPr id="4" name="矩形 3"/>
          <p:cNvSpPr/>
          <p:nvPr/>
        </p:nvSpPr>
        <p:spPr>
          <a:xfrm>
            <a:off x="4123613" y="239746"/>
            <a:ext cx="5004435" cy="743986"/>
          </a:xfrm>
          <a:prstGeom prst="rect">
            <a:avLst/>
          </a:prstGeom>
        </p:spPr>
        <p:txBody>
          <a:bodyPr wrap="square">
            <a:spAutoFit/>
          </a:bodyPr>
          <a:lstStyle/>
          <a:p>
            <a:pPr marL="0" marR="0" lvl="0" algn="dist" defTabSz="457200" rtl="0" eaLnBrk="1" fontAlgn="auto" latinLnBrk="0" hangingPunct="1">
              <a:lnSpc>
                <a:spcPct val="150000"/>
              </a:lnSpc>
              <a:spcBef>
                <a:spcPct val="20000"/>
              </a:spcBef>
              <a:spcAft>
                <a:spcPts val="0"/>
              </a:spcAft>
              <a:buClr>
                <a:srgbClr val="004F87"/>
              </a:buClr>
              <a:buSzTx/>
              <a:buFontTx/>
              <a:buNone/>
              <a:defRPr/>
            </a:pPr>
            <a:r>
              <a:rPr lang="zh-CN" altLang="en-US" sz="3200" b="1" dirty="0">
                <a:latin typeface="微软雅黑" panose="020B0503020204020204" pitchFamily="34" charset="-122"/>
                <a:ea typeface="微软雅黑" panose="020B0503020204020204" pitchFamily="34" charset="-122"/>
              </a:rPr>
              <a:t>做精做广用水价格管理</a:t>
            </a:r>
          </a:p>
        </p:txBody>
      </p:sp>
      <p:grpSp>
        <p:nvGrpSpPr>
          <p:cNvPr id="52" name="组合 51"/>
          <p:cNvGrpSpPr/>
          <p:nvPr/>
        </p:nvGrpSpPr>
        <p:grpSpPr>
          <a:xfrm>
            <a:off x="1973262" y="2735672"/>
            <a:ext cx="8192770" cy="2345738"/>
            <a:chOff x="981558" y="3539169"/>
            <a:chExt cx="10029130" cy="3578778"/>
          </a:xfrm>
        </p:grpSpPr>
        <p:cxnSp>
          <p:nvCxnSpPr>
            <p:cNvPr id="18" name="AutoShape 83"/>
            <p:cNvCxnSpPr/>
            <p:nvPr/>
          </p:nvCxnSpPr>
          <p:spPr bwMode="auto">
            <a:xfrm>
              <a:off x="981558" y="6414606"/>
              <a:ext cx="8867715" cy="985"/>
            </a:xfrm>
            <a:prstGeom prst="straightConnector1">
              <a:avLst/>
            </a:prstGeom>
            <a:noFill/>
            <a:ln w="9525">
              <a:solidFill>
                <a:srgbClr val="000000"/>
              </a:solidFill>
              <a:round/>
              <a:tailEnd type="triangle" w="med" len="med"/>
            </a:ln>
          </p:spPr>
        </p:cxnSp>
        <p:cxnSp>
          <p:nvCxnSpPr>
            <p:cNvPr id="19" name="AutoShape 84"/>
            <p:cNvCxnSpPr/>
            <p:nvPr/>
          </p:nvCxnSpPr>
          <p:spPr bwMode="auto">
            <a:xfrm flipV="1">
              <a:off x="1798113" y="3636002"/>
              <a:ext cx="1133" cy="3221998"/>
            </a:xfrm>
            <a:prstGeom prst="straightConnector1">
              <a:avLst/>
            </a:prstGeom>
            <a:noFill/>
            <a:ln w="9525">
              <a:solidFill>
                <a:srgbClr val="000000"/>
              </a:solidFill>
              <a:round/>
              <a:tailEnd type="triangle" w="med" len="med"/>
            </a:ln>
          </p:spPr>
        </p:cxnSp>
        <p:cxnSp>
          <p:nvCxnSpPr>
            <p:cNvPr id="20" name="AutoShape 85"/>
            <p:cNvCxnSpPr/>
            <p:nvPr/>
          </p:nvCxnSpPr>
          <p:spPr bwMode="auto">
            <a:xfrm flipV="1">
              <a:off x="1785878" y="6196681"/>
              <a:ext cx="2259081" cy="1"/>
            </a:xfrm>
            <a:prstGeom prst="straightConnector1">
              <a:avLst/>
            </a:prstGeom>
            <a:noFill/>
            <a:ln w="9525">
              <a:solidFill>
                <a:srgbClr val="00B050"/>
              </a:solidFill>
              <a:round/>
            </a:ln>
          </p:spPr>
        </p:cxnSp>
        <p:cxnSp>
          <p:nvCxnSpPr>
            <p:cNvPr id="21" name="AutoShape 87"/>
            <p:cNvCxnSpPr/>
            <p:nvPr/>
          </p:nvCxnSpPr>
          <p:spPr bwMode="auto">
            <a:xfrm flipV="1">
              <a:off x="5451657" y="4104917"/>
              <a:ext cx="2702951" cy="27343"/>
            </a:xfrm>
            <a:prstGeom prst="straightConnector1">
              <a:avLst/>
            </a:prstGeom>
            <a:noFill/>
            <a:ln w="9525">
              <a:solidFill>
                <a:srgbClr val="FF0000"/>
              </a:solidFill>
              <a:round/>
            </a:ln>
          </p:spPr>
        </p:cxnSp>
        <p:cxnSp>
          <p:nvCxnSpPr>
            <p:cNvPr id="22" name="AutoShape 88"/>
            <p:cNvCxnSpPr/>
            <p:nvPr/>
          </p:nvCxnSpPr>
          <p:spPr bwMode="auto">
            <a:xfrm flipV="1">
              <a:off x="4056379" y="4360213"/>
              <a:ext cx="1133" cy="2187411"/>
            </a:xfrm>
            <a:prstGeom prst="straightConnector1">
              <a:avLst/>
            </a:prstGeom>
            <a:noFill/>
            <a:ln w="9525">
              <a:solidFill>
                <a:srgbClr val="000000"/>
              </a:solidFill>
              <a:prstDash val="dash"/>
              <a:round/>
            </a:ln>
          </p:spPr>
        </p:cxnSp>
        <p:cxnSp>
          <p:nvCxnSpPr>
            <p:cNvPr id="23" name="AutoShape 89"/>
            <p:cNvCxnSpPr/>
            <p:nvPr/>
          </p:nvCxnSpPr>
          <p:spPr bwMode="auto">
            <a:xfrm flipH="1" flipV="1">
              <a:off x="5430138" y="3912057"/>
              <a:ext cx="21519" cy="2635568"/>
            </a:xfrm>
            <a:prstGeom prst="straightConnector1">
              <a:avLst/>
            </a:prstGeom>
            <a:noFill/>
            <a:ln w="9525">
              <a:solidFill>
                <a:srgbClr val="000000"/>
              </a:solidFill>
              <a:prstDash val="dash"/>
              <a:round/>
            </a:ln>
          </p:spPr>
        </p:cxnSp>
        <p:cxnSp>
          <p:nvCxnSpPr>
            <p:cNvPr id="24" name="AutoShape 90"/>
            <p:cNvCxnSpPr/>
            <p:nvPr/>
          </p:nvCxnSpPr>
          <p:spPr bwMode="auto">
            <a:xfrm flipV="1">
              <a:off x="3262475" y="4360213"/>
              <a:ext cx="1133" cy="2187411"/>
            </a:xfrm>
            <a:prstGeom prst="straightConnector1">
              <a:avLst/>
            </a:prstGeom>
            <a:noFill/>
            <a:ln w="9525">
              <a:solidFill>
                <a:srgbClr val="0070C0"/>
              </a:solidFill>
              <a:prstDash val="sysDot"/>
              <a:round/>
            </a:ln>
          </p:spPr>
        </p:cxnSp>
        <p:cxnSp>
          <p:nvCxnSpPr>
            <p:cNvPr id="25" name="AutoShape 91"/>
            <p:cNvCxnSpPr/>
            <p:nvPr/>
          </p:nvCxnSpPr>
          <p:spPr bwMode="auto">
            <a:xfrm flipV="1">
              <a:off x="4893319" y="4360213"/>
              <a:ext cx="1133" cy="2187411"/>
            </a:xfrm>
            <a:prstGeom prst="straightConnector1">
              <a:avLst/>
            </a:prstGeom>
            <a:noFill/>
            <a:ln w="9525">
              <a:solidFill>
                <a:srgbClr val="0070C0"/>
              </a:solidFill>
              <a:prstDash val="sysDot"/>
              <a:round/>
            </a:ln>
          </p:spPr>
        </p:cxnSp>
        <p:cxnSp>
          <p:nvCxnSpPr>
            <p:cNvPr id="26" name="AutoShape 92"/>
            <p:cNvCxnSpPr/>
            <p:nvPr/>
          </p:nvCxnSpPr>
          <p:spPr bwMode="auto">
            <a:xfrm flipH="1" flipV="1">
              <a:off x="6243200" y="3804637"/>
              <a:ext cx="12553" cy="2742988"/>
            </a:xfrm>
            <a:prstGeom prst="straightConnector1">
              <a:avLst/>
            </a:prstGeom>
            <a:noFill/>
            <a:ln w="9525">
              <a:solidFill>
                <a:srgbClr val="0070C0"/>
              </a:solidFill>
              <a:prstDash val="sysDot"/>
              <a:round/>
            </a:ln>
          </p:spPr>
        </p:cxnSp>
        <p:grpSp>
          <p:nvGrpSpPr>
            <p:cNvPr id="27" name="组合 26"/>
            <p:cNvGrpSpPr/>
            <p:nvPr/>
          </p:nvGrpSpPr>
          <p:grpSpPr>
            <a:xfrm>
              <a:off x="1566582" y="3600005"/>
              <a:ext cx="8664992" cy="3517942"/>
              <a:chOff x="1625438" y="1883254"/>
              <a:chExt cx="8664992" cy="3517942"/>
            </a:xfrm>
          </p:grpSpPr>
          <p:sp>
            <p:nvSpPr>
              <p:cNvPr id="28" name="Text Box 95"/>
              <p:cNvSpPr txBox="1"/>
              <p:nvPr/>
            </p:nvSpPr>
            <p:spPr bwMode="auto">
              <a:xfrm>
                <a:off x="1625438" y="1883254"/>
                <a:ext cx="441687" cy="420454"/>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lang="en-US" altLang="zh-CN" sz="1200" dirty="0">
                    <a:solidFill>
                      <a:srgbClr val="000000"/>
                    </a:solidFill>
                    <a:latin typeface="微软雅黑" panose="020B0503020204020204" pitchFamily="34" charset="-122"/>
                    <a:ea typeface="微软雅黑" panose="020B0503020204020204" pitchFamily="34" charset="-122"/>
                    <a:cs typeface="宋体" pitchFamily="2" charset="-122"/>
                  </a:rPr>
                  <a:t>q</a:t>
                </a:r>
                <a:endParaRPr kumimoji="0" lang="zh-CN"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29" name="Text Box 96"/>
              <p:cNvSpPr txBox="1"/>
              <p:nvPr/>
            </p:nvSpPr>
            <p:spPr bwMode="auto">
              <a:xfrm>
                <a:off x="9848743" y="4822465"/>
                <a:ext cx="441687" cy="420454"/>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L</a:t>
                </a:r>
                <a:endParaRPr kumimoji="0" lang="zh-CN"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30" name="Text Box 97"/>
              <p:cNvSpPr txBox="1"/>
              <p:nvPr/>
            </p:nvSpPr>
            <p:spPr bwMode="auto">
              <a:xfrm>
                <a:off x="5798293" y="2057361"/>
                <a:ext cx="604771" cy="420454"/>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K</a:t>
                </a:r>
                <a:r>
                  <a:rPr kumimoji="0" lang="en-US" altLang="zh-CN" sz="1200" b="0"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2</a:t>
                </a:r>
                <a:endParaRPr kumimoji="0" lang="zh-CN" altLang="zh-CN" sz="1200" b="0"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31" name="Text Box 98"/>
              <p:cNvSpPr txBox="1"/>
              <p:nvPr/>
            </p:nvSpPr>
            <p:spPr bwMode="auto">
              <a:xfrm>
                <a:off x="4774508" y="4917969"/>
                <a:ext cx="624024" cy="420454"/>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L</a:t>
                </a:r>
                <a:r>
                  <a:rPr kumimoji="0" lang="en-US" altLang="zh-CN" sz="1200" b="0" i="0" u="none" strike="noStrike" kern="1200" cap="none" spc="0" normalizeH="0" baseline="-2500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f1</a:t>
                </a:r>
              </a:p>
            </p:txBody>
          </p:sp>
          <p:sp>
            <p:nvSpPr>
              <p:cNvPr id="32" name="Text Box 99"/>
              <p:cNvSpPr txBox="1"/>
              <p:nvPr/>
            </p:nvSpPr>
            <p:spPr bwMode="auto">
              <a:xfrm>
                <a:off x="6167812" y="4979837"/>
                <a:ext cx="624024" cy="420454"/>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L</a:t>
                </a:r>
                <a:r>
                  <a:rPr kumimoji="0" lang="en-US" altLang="zh-CN" sz="1200" b="0" i="0" u="none" strike="noStrike" kern="1200" cap="none" spc="0" normalizeH="0" baseline="-2500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f2</a:t>
                </a:r>
                <a:endParaRPr kumimoji="0" lang="zh-CN" altLang="zh-CN" sz="1200" b="0" i="0" u="none" strike="noStrike" kern="1200" cap="none" spc="0" normalizeH="0" baseline="-2500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33" name="Text Box 100"/>
              <p:cNvSpPr txBox="1"/>
              <p:nvPr/>
            </p:nvSpPr>
            <p:spPr bwMode="auto">
              <a:xfrm>
                <a:off x="3177471" y="4918061"/>
                <a:ext cx="624024" cy="420454"/>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L</a:t>
                </a:r>
                <a:r>
                  <a:rPr kumimoji="0" lang="en-US" altLang="zh-CN" sz="1200" b="0" i="0" u="none" strike="noStrike" kern="1200" cap="none" spc="0" normalizeH="0" baseline="-2500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f0</a:t>
                </a:r>
                <a:endParaRPr kumimoji="0" lang="zh-CN" altLang="zh-CN" sz="1200" b="0" i="0" u="none" strike="noStrike" kern="1200" cap="none" spc="0" normalizeH="0" baseline="-2500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34" name="Text Box 101"/>
              <p:cNvSpPr txBox="1"/>
              <p:nvPr/>
            </p:nvSpPr>
            <p:spPr bwMode="auto">
              <a:xfrm>
                <a:off x="5398605" y="4917843"/>
                <a:ext cx="457848" cy="420454"/>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L</a:t>
                </a:r>
                <a:r>
                  <a:rPr kumimoji="0" lang="en-US" altLang="zh-CN" sz="1200" b="0" i="0" u="none" strike="noStrike" kern="1200" cap="none" spc="0" normalizeH="0" baseline="-2500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1</a:t>
                </a:r>
                <a:endParaRPr kumimoji="0" lang="zh-CN" altLang="zh-CN" sz="1200" b="0" i="0" u="none" strike="noStrike" kern="1200" cap="none" spc="0" normalizeH="0" baseline="-2500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35" name="Text Box 102"/>
              <p:cNvSpPr txBox="1"/>
              <p:nvPr/>
            </p:nvSpPr>
            <p:spPr bwMode="auto">
              <a:xfrm>
                <a:off x="4006404" y="4980742"/>
                <a:ext cx="401103" cy="420454"/>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L</a:t>
                </a:r>
                <a:r>
                  <a:rPr kumimoji="0" lang="en-US" altLang="zh-CN" sz="1200" b="0" i="0" u="none" strike="noStrike" kern="1200" cap="none" spc="0" normalizeH="0" baseline="-2500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0</a:t>
                </a:r>
                <a:endParaRPr kumimoji="0" lang="zh-CN" altLang="zh-CN" sz="1200" b="0" i="0" u="none" strike="noStrike" kern="1200" cap="none" spc="0" normalizeH="0" baseline="-2500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36" name="Text Box 103"/>
              <p:cNvSpPr txBox="1"/>
              <p:nvPr/>
            </p:nvSpPr>
            <p:spPr bwMode="auto">
              <a:xfrm>
                <a:off x="1625438" y="4803744"/>
                <a:ext cx="441687" cy="420454"/>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0</a:t>
                </a:r>
                <a:endParaRPr kumimoji="0" lang="zh-CN"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37" name="Text Box 104"/>
              <p:cNvSpPr txBox="1"/>
              <p:nvPr/>
            </p:nvSpPr>
            <p:spPr bwMode="auto">
              <a:xfrm>
                <a:off x="4529246" y="3459866"/>
                <a:ext cx="604771" cy="420454"/>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K</a:t>
                </a:r>
                <a:r>
                  <a:rPr kumimoji="0" lang="en-US" altLang="zh-CN" sz="1200" b="0"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1</a:t>
                </a:r>
                <a:endParaRPr kumimoji="0" lang="zh-CN" altLang="zh-CN" sz="1200" b="0"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38" name="Text Box 105"/>
              <p:cNvSpPr txBox="1"/>
              <p:nvPr/>
            </p:nvSpPr>
            <p:spPr bwMode="auto">
              <a:xfrm>
                <a:off x="2576836" y="4147112"/>
                <a:ext cx="604771" cy="420454"/>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K</a:t>
                </a:r>
                <a:r>
                  <a:rPr kumimoji="0" lang="en-US" altLang="zh-CN" sz="1200" b="0"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rPr>
                  <a:t>0</a:t>
                </a:r>
                <a:endParaRPr kumimoji="0" lang="zh-CN" altLang="zh-CN" sz="1200" b="0"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宋体" pitchFamily="2" charset="-122"/>
                </a:endParaRPr>
              </a:p>
            </p:txBody>
          </p:sp>
        </p:grpSp>
        <p:sp>
          <p:nvSpPr>
            <p:cNvPr id="39" name="文本框 38"/>
            <p:cNvSpPr txBox="1"/>
            <p:nvPr/>
          </p:nvSpPr>
          <p:spPr>
            <a:xfrm>
              <a:off x="8641382" y="3539169"/>
              <a:ext cx="2369306" cy="2832738"/>
            </a:xfrm>
            <a:prstGeom prst="rect">
              <a:avLst/>
            </a:prstGeom>
            <a:noFill/>
          </p:spPr>
          <p:txBody>
            <a:bodyPr wrap="square" rtlCol="0" anchor="t">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K</a:t>
              </a:r>
              <a:r>
                <a:rPr kumimoji="0" lang="en-US" sz="1000" b="0"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0</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基础水价             </a:t>
              </a:r>
            </a:p>
            <a:p>
              <a:pPr lvl="0">
                <a:lnSpc>
                  <a:spcPct val="150000"/>
                </a:lnSpc>
                <a:defRPr/>
              </a:pPr>
              <a:r>
                <a:rPr kumimoji="0" 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K</a:t>
              </a:r>
              <a:r>
                <a:rPr kumimoji="0" lang="en-US" sz="1000" b="0"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1</a:t>
              </a:r>
              <a:r>
                <a:rPr lang="zh-CN" altLang="en-US" sz="1000" dirty="0">
                  <a:solidFill>
                    <a:srgbClr val="000000"/>
                  </a:solidFill>
                  <a:latin typeface="微软雅黑" panose="020B0503020204020204" pitchFamily="34" charset="-122"/>
                  <a:ea typeface="微软雅黑" panose="020B0503020204020204" pitchFamily="34" charset="-122"/>
                  <a:sym typeface="+mn-ea"/>
                </a:rPr>
                <a:t>市场水价</a:t>
              </a:r>
              <a:endPar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endParaRPr>
            </a:p>
            <a:p>
              <a:pPr lvl="0">
                <a:lnSpc>
                  <a:spcPct val="150000"/>
                </a:lnSpc>
                <a:defRPr/>
              </a:pPr>
              <a:r>
                <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K2</a:t>
              </a:r>
              <a:r>
                <a:rPr lang="zh-CN" altLang="en-US" sz="1000" dirty="0">
                  <a:solidFill>
                    <a:srgbClr val="000000"/>
                  </a:solidFill>
                  <a:latin typeface="微软雅黑" panose="020B0503020204020204" pitchFamily="34" charset="-122"/>
                  <a:ea typeface="微软雅黑" panose="020B0503020204020204" pitchFamily="34" charset="-122"/>
                  <a:sym typeface="+mn-ea"/>
                </a:rPr>
                <a:t>特殊水价</a:t>
              </a:r>
              <a:endParaRPr lang="en-US" altLang="zh-CN" sz="1000" dirty="0">
                <a:solidFill>
                  <a:srgbClr val="000000"/>
                </a:solidFill>
                <a:latin typeface="微软雅黑" panose="020B0503020204020204" pitchFamily="34" charset="-122"/>
                <a:ea typeface="微软雅黑" panose="020B0503020204020204" pitchFamily="34" charset="-122"/>
                <a:sym typeface="+mn-ea"/>
              </a:endParaRPr>
            </a:p>
            <a:p>
              <a:pPr lvl="0">
                <a:lnSpc>
                  <a:spcPct val="150000"/>
                </a:lnSpc>
                <a:defRPr/>
              </a:pPr>
              <a:endParaRPr lang="en-US" altLang="zh-CN" sz="1000" dirty="0">
                <a:solidFill>
                  <a:srgbClr val="000000"/>
                </a:solidFill>
                <a:latin typeface="微软雅黑" panose="020B0503020204020204" pitchFamily="34" charset="-122"/>
                <a:ea typeface="微软雅黑" panose="020B0503020204020204" pitchFamily="34" charset="-122"/>
                <a:sym typeface="+mn-ea"/>
              </a:endParaRPr>
            </a:p>
            <a:p>
              <a:pPr lvl="0">
                <a:lnSpc>
                  <a:spcPct val="150000"/>
                </a:lnSpc>
                <a:defRPr/>
              </a:pPr>
              <a:r>
                <a:rPr lang="en-US" altLang="zh-CN" sz="1000" dirty="0">
                  <a:solidFill>
                    <a:srgbClr val="000000"/>
                  </a:solidFill>
                  <a:latin typeface="微软雅黑" panose="020B0503020204020204" pitchFamily="34" charset="-122"/>
                  <a:ea typeface="微软雅黑" panose="020B0503020204020204" pitchFamily="34" charset="-122"/>
                  <a:sym typeface="+mn-ea"/>
                </a:rPr>
                <a:t>L</a:t>
              </a:r>
              <a:r>
                <a:rPr lang="en-US" altLang="zh-CN" sz="1000" baseline="-25000" dirty="0">
                  <a:solidFill>
                    <a:srgbClr val="000000"/>
                  </a:solidFill>
                  <a:latin typeface="微软雅黑" panose="020B0503020204020204" pitchFamily="34" charset="-122"/>
                  <a:ea typeface="微软雅黑" panose="020B0503020204020204" pitchFamily="34" charset="-122"/>
                  <a:sym typeface="+mn-ea"/>
                </a:rPr>
                <a:t>0</a:t>
              </a:r>
              <a:r>
                <a:rPr lang="zh-CN" altLang="en-US" sz="1000" dirty="0">
                  <a:solidFill>
                    <a:srgbClr val="000000"/>
                  </a:solidFill>
                  <a:latin typeface="微软雅黑" panose="020B0503020204020204" pitchFamily="34" charset="-122"/>
                  <a:ea typeface="微软雅黑" panose="020B0503020204020204" pitchFamily="34" charset="-122"/>
                  <a:sym typeface="+mn-ea"/>
                </a:rPr>
                <a:t>用水定额先进值</a:t>
              </a:r>
              <a:endParaRPr lang="en-US" altLang="zh-CN" sz="1000" dirty="0">
                <a:solidFill>
                  <a:srgbClr val="000000"/>
                </a:solidFill>
                <a:latin typeface="微软雅黑" panose="020B0503020204020204" pitchFamily="34" charset="-122"/>
                <a:ea typeface="微软雅黑" panose="020B0503020204020204" pitchFamily="34" charset="-122"/>
                <a:sym typeface="+mn-ea"/>
              </a:endParaRPr>
            </a:p>
            <a:p>
              <a:pPr lvl="0">
                <a:lnSpc>
                  <a:spcPct val="150000"/>
                </a:lnSpc>
                <a:defRPr/>
              </a:pPr>
              <a:r>
                <a:rPr lang="en-US" altLang="zh-CN" sz="1000" dirty="0">
                  <a:solidFill>
                    <a:srgbClr val="000000"/>
                  </a:solidFill>
                  <a:latin typeface="微软雅黑" panose="020B0503020204020204" pitchFamily="34" charset="-122"/>
                  <a:ea typeface="微软雅黑" panose="020B0503020204020204" pitchFamily="34" charset="-122"/>
                  <a:sym typeface="+mn-ea"/>
                </a:rPr>
                <a:t>L</a:t>
              </a:r>
              <a:r>
                <a:rPr lang="en-US" altLang="zh-CN" sz="1000" baseline="-25000" dirty="0">
                  <a:solidFill>
                    <a:srgbClr val="000000"/>
                  </a:solidFill>
                  <a:latin typeface="微软雅黑" panose="020B0503020204020204" pitchFamily="34" charset="-122"/>
                  <a:ea typeface="微软雅黑" panose="020B0503020204020204" pitchFamily="34" charset="-122"/>
                  <a:sym typeface="+mn-ea"/>
                </a:rPr>
                <a:t>1</a:t>
              </a:r>
              <a:r>
                <a:rPr lang="zh-CN" altLang="en-US" sz="1000" dirty="0">
                  <a:solidFill>
                    <a:srgbClr val="000000"/>
                  </a:solidFill>
                  <a:latin typeface="微软雅黑" panose="020B0503020204020204" pitchFamily="34" charset="-122"/>
                  <a:ea typeface="微软雅黑" panose="020B0503020204020204" pitchFamily="34" charset="-122"/>
                  <a:sym typeface="+mn-ea"/>
                </a:rPr>
                <a:t>用水定额通用值</a:t>
              </a:r>
            </a:p>
            <a:p>
              <a:pPr lvl="0">
                <a:lnSpc>
                  <a:spcPct val="150000"/>
                </a:lnSpc>
                <a:defRPr/>
              </a:pPr>
              <a:endParaRPr lang="en-US" altLang="zh-CN" sz="1000" baseline="-25000" dirty="0">
                <a:solidFill>
                  <a:srgbClr val="000000"/>
                </a:solidFill>
                <a:latin typeface="微软雅黑" panose="020B0503020204020204" pitchFamily="34" charset="-122"/>
                <a:ea typeface="微软雅黑" panose="020B0503020204020204" pitchFamily="34" charset="-122"/>
                <a:sym typeface="+mn-ea"/>
              </a:endParaRPr>
            </a:p>
            <a:p>
              <a:pPr lvl="0">
                <a:lnSpc>
                  <a:spcPct val="150000"/>
                </a:lnSpc>
                <a:defRPr/>
              </a:pPr>
              <a:r>
                <a:rPr lang="en-US" altLang="zh-CN" sz="1000" dirty="0">
                  <a:solidFill>
                    <a:srgbClr val="000000"/>
                  </a:solidFill>
                  <a:latin typeface="微软雅黑" panose="020B0503020204020204" pitchFamily="34" charset="-122"/>
                  <a:ea typeface="微软雅黑" panose="020B0503020204020204" pitchFamily="34" charset="-122"/>
                  <a:sym typeface="+mn-ea"/>
                </a:rPr>
                <a:t>L</a:t>
              </a:r>
              <a:r>
                <a:rPr lang="en-US" altLang="zh-CN" sz="1000" baseline="-25000" dirty="0">
                  <a:solidFill>
                    <a:srgbClr val="000000"/>
                  </a:solidFill>
                  <a:latin typeface="微软雅黑" panose="020B0503020204020204" pitchFamily="34" charset="-122"/>
                  <a:ea typeface="微软雅黑" panose="020B0503020204020204" pitchFamily="34" charset="-122"/>
                  <a:sym typeface="+mn-ea"/>
                </a:rPr>
                <a:t>f0--</a:t>
              </a:r>
              <a:r>
                <a:rPr lang="en-US" altLang="zh-CN" sz="1000" dirty="0">
                  <a:solidFill>
                    <a:srgbClr val="000000"/>
                  </a:solidFill>
                  <a:latin typeface="微软雅黑" panose="020B0503020204020204" pitchFamily="34" charset="-122"/>
                  <a:ea typeface="微软雅黑" panose="020B0503020204020204" pitchFamily="34" charset="-122"/>
                  <a:sym typeface="+mn-ea"/>
                </a:rPr>
                <a:t>L</a:t>
              </a:r>
              <a:r>
                <a:rPr lang="en-US" altLang="zh-CN" sz="1000" baseline="-25000" dirty="0">
                  <a:solidFill>
                    <a:srgbClr val="000000"/>
                  </a:solidFill>
                  <a:latin typeface="微软雅黑" panose="020B0503020204020204" pitchFamily="34" charset="-122"/>
                  <a:ea typeface="微软雅黑" panose="020B0503020204020204" pitchFamily="34" charset="-122"/>
                  <a:sym typeface="+mn-ea"/>
                </a:rPr>
                <a:t>f2</a:t>
              </a:r>
              <a:r>
                <a:rPr lang="zh-CN" altLang="en-US" sz="1000" dirty="0">
                  <a:solidFill>
                    <a:srgbClr val="000000"/>
                  </a:solidFill>
                  <a:latin typeface="微软雅黑" panose="020B0503020204020204" pitchFamily="34" charset="-122"/>
                  <a:ea typeface="微软雅黑" panose="020B0503020204020204" pitchFamily="34" charset="-122"/>
                  <a:sym typeface="+mn-ea"/>
                </a:rPr>
                <a:t>不同范围用水量</a:t>
              </a:r>
              <a:endParaRPr lang="en-US" altLang="zh-CN" sz="1000" baseline="-25000" dirty="0">
                <a:solidFill>
                  <a:srgbClr val="000000"/>
                </a:solidFill>
                <a:latin typeface="微软雅黑" panose="020B0503020204020204" pitchFamily="34" charset="-122"/>
                <a:ea typeface="微软雅黑" panose="020B0503020204020204" pitchFamily="34" charset="-122"/>
                <a:sym typeface="+mn-ea"/>
              </a:endParaRPr>
            </a:p>
          </p:txBody>
        </p:sp>
        <p:cxnSp>
          <p:nvCxnSpPr>
            <p:cNvPr id="40" name="AutoShape 86"/>
            <p:cNvCxnSpPr/>
            <p:nvPr/>
          </p:nvCxnSpPr>
          <p:spPr bwMode="auto">
            <a:xfrm flipV="1">
              <a:off x="4056379" y="5507422"/>
              <a:ext cx="1395278" cy="10872"/>
            </a:xfrm>
            <a:prstGeom prst="straightConnector1">
              <a:avLst/>
            </a:prstGeom>
            <a:noFill/>
            <a:ln w="9525">
              <a:solidFill>
                <a:schemeClr val="bg2">
                  <a:lumMod val="50000"/>
                </a:schemeClr>
              </a:solidFill>
              <a:round/>
            </a:ln>
          </p:spPr>
        </p:cxnSp>
      </p:grpSp>
      <p:sp>
        <p:nvSpPr>
          <p:cNvPr id="3" name="文本框 2"/>
          <p:cNvSpPr txBox="1"/>
          <p:nvPr/>
        </p:nvSpPr>
        <p:spPr>
          <a:xfrm>
            <a:off x="389890" y="5026660"/>
            <a:ext cx="11226165" cy="1198880"/>
          </a:xfrm>
          <a:prstGeom prst="rect">
            <a:avLst/>
          </a:prstGeom>
          <a:noFill/>
        </p:spPr>
        <p:txBody>
          <a:bodyPr wrap="square" rtlCol="0" anchor="t">
            <a:spAutoFit/>
          </a:bodyPr>
          <a:lstStyle/>
          <a:p>
            <a:pPr algn="l" defTabSz="914400">
              <a:lnSpc>
                <a:spcPct val="150000"/>
              </a:lnSpc>
              <a:buClr>
                <a:schemeClr val="accent1"/>
              </a:buClr>
              <a:buSzTx/>
            </a:pPr>
            <a:r>
              <a:rPr lang="zh-CN" altLang="en-US" sz="1600" b="1" dirty="0">
                <a:latin typeface="微软雅黑" panose="020B0503020204020204" pitchFamily="34" charset="-122"/>
                <a:ea typeface="微软雅黑" panose="020B0503020204020204" pitchFamily="34" charset="-122"/>
                <a:sym typeface="+mn-ea"/>
              </a:rPr>
              <a:t>基础水价</a:t>
            </a:r>
            <a:r>
              <a:rPr lang="zh-CN" altLang="en-US" sz="1600" dirty="0">
                <a:latin typeface="微软雅黑" panose="020B0503020204020204" pitchFamily="34" charset="-122"/>
                <a:ea typeface="微软雅黑" panose="020B0503020204020204" pitchFamily="34" charset="-122"/>
                <a:sym typeface="+mn-ea"/>
              </a:rPr>
              <a:t>保持不高于现有水价，因此不会影响原有行业的正常运行，对于弱势行业如农业种植基础水价可以为0。</a:t>
            </a:r>
            <a:endParaRPr lang="en-US" altLang="zh-CN" sz="1600" dirty="0">
              <a:latin typeface="微软雅黑" panose="020B0503020204020204" pitchFamily="34" charset="-122"/>
              <a:ea typeface="微软雅黑" panose="020B0503020204020204" pitchFamily="34" charset="-122"/>
              <a:sym typeface="+mn-ea"/>
            </a:endParaRPr>
          </a:p>
          <a:p>
            <a:pPr algn="l" defTabSz="914400">
              <a:lnSpc>
                <a:spcPct val="150000"/>
              </a:lnSpc>
              <a:buClr>
                <a:schemeClr val="accent1"/>
              </a:buClr>
              <a:buSzTx/>
            </a:pPr>
            <a:r>
              <a:rPr lang="zh-CN" altLang="en-US" sz="1600" b="1" dirty="0">
                <a:latin typeface="微软雅黑" panose="020B0503020204020204" pitchFamily="34" charset="-122"/>
                <a:ea typeface="微软雅黑" panose="020B0503020204020204" pitchFamily="34" charset="-122"/>
                <a:sym typeface="+mn-ea"/>
              </a:rPr>
              <a:t>市场水价</a:t>
            </a:r>
            <a:r>
              <a:rPr lang="zh-CN" altLang="en-US" sz="1600" dirty="0">
                <a:latin typeface="微软雅黑" panose="020B0503020204020204" pitchFamily="34" charset="-122"/>
                <a:ea typeface="微软雅黑" panose="020B0503020204020204" pitchFamily="34" charset="-122"/>
                <a:sym typeface="+mn-ea"/>
              </a:rPr>
              <a:t>应该根据水资源短缺情况、水处理成本、管网运行、各个环节合理利润确定。</a:t>
            </a:r>
            <a:endParaRPr lang="en-US" altLang="zh-CN" sz="1600" dirty="0">
              <a:latin typeface="微软雅黑" panose="020B0503020204020204" pitchFamily="34" charset="-122"/>
              <a:ea typeface="微软雅黑" panose="020B0503020204020204" pitchFamily="34" charset="-122"/>
              <a:sym typeface="+mn-ea"/>
            </a:endParaRPr>
          </a:p>
          <a:p>
            <a:pPr algn="l" defTabSz="914400">
              <a:lnSpc>
                <a:spcPct val="150000"/>
              </a:lnSpc>
              <a:buClr>
                <a:schemeClr val="accent1"/>
              </a:buClr>
              <a:buSzTx/>
            </a:pPr>
            <a:r>
              <a:rPr lang="zh-CN" altLang="en-US" sz="1600" b="1" dirty="0">
                <a:latin typeface="微软雅黑" panose="020B0503020204020204" pitchFamily="34" charset="-122"/>
                <a:ea typeface="微软雅黑" panose="020B0503020204020204" pitchFamily="34" charset="-122"/>
                <a:sym typeface="+mn-ea"/>
              </a:rPr>
              <a:t>特殊水价</a:t>
            </a:r>
            <a:r>
              <a:rPr lang="zh-CN" altLang="en-US" sz="1600" dirty="0">
                <a:latin typeface="微软雅黑" panose="020B0503020204020204" pitchFamily="34" charset="-122"/>
                <a:ea typeface="微软雅黑" panose="020B0503020204020204" pitchFamily="34" charset="-122"/>
                <a:sym typeface="+mn-ea"/>
              </a:rPr>
              <a:t>具有惩罚的性质，大大高于市场水价才有意义。</a:t>
            </a:r>
          </a:p>
        </p:txBody>
      </p:sp>
      <p:sp>
        <p:nvSpPr>
          <p:cNvPr id="5" name="文本框 4"/>
          <p:cNvSpPr txBox="1"/>
          <p:nvPr/>
        </p:nvSpPr>
        <p:spPr>
          <a:xfrm>
            <a:off x="2364117" y="1242470"/>
            <a:ext cx="6853158" cy="400110"/>
          </a:xfrm>
          <a:prstGeom prst="rect">
            <a:avLst/>
          </a:prstGeom>
          <a:noFill/>
        </p:spPr>
        <p:txBody>
          <a:bodyPr wrap="none" rtlCol="0">
            <a:spAutoFit/>
          </a:bodyPr>
          <a:lstStyle/>
          <a:p>
            <a:pPr algn="l"/>
            <a:r>
              <a:rPr lang="zh-CN" altLang="en-US" sz="2000" b="1" dirty="0">
                <a:solidFill>
                  <a:srgbClr val="2D2D8A"/>
                </a:solidFill>
                <a:latin typeface="微软雅黑" panose="020B0503020204020204" pitchFamily="34" charset="-122"/>
                <a:ea typeface="微软雅黑" panose="020B0503020204020204" pitchFamily="34" charset="-122"/>
                <a:sym typeface="+mn-ea"/>
              </a:rPr>
              <a:t>“水法”中规定：用水实行计量收费和超定额累进加价制度</a:t>
            </a:r>
            <a:endParaRPr lang="en-US" altLang="zh-CN" sz="2000" b="1" dirty="0">
              <a:solidFill>
                <a:srgbClr val="2D2D8A"/>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332344" y="2905722"/>
            <a:ext cx="369332" cy="669414"/>
          </a:xfrm>
          <a:prstGeom prst="rect">
            <a:avLst/>
          </a:prstGeom>
          <a:noFill/>
        </p:spPr>
        <p:txBody>
          <a:bodyPr vert="eaVert" wrap="none" rtlCol="0">
            <a:spAutoFit/>
          </a:bodyPr>
          <a:lstStyle/>
          <a:p>
            <a:r>
              <a:rPr lang="zh-CN" altLang="en-US" sz="1200" spc="300" dirty="0">
                <a:latin typeface="微软雅黑" panose="020B0503020204020204" pitchFamily="34" charset="-122"/>
                <a:ea typeface="微软雅黑" panose="020B0503020204020204" pitchFamily="34" charset="-122"/>
              </a:rPr>
              <a:t>先进值</a:t>
            </a:r>
          </a:p>
        </p:txBody>
      </p:sp>
      <p:sp>
        <p:nvSpPr>
          <p:cNvPr id="41" name="文本框 40"/>
          <p:cNvSpPr txBox="1"/>
          <p:nvPr/>
        </p:nvSpPr>
        <p:spPr>
          <a:xfrm>
            <a:off x="5420502" y="2747945"/>
            <a:ext cx="369332" cy="669414"/>
          </a:xfrm>
          <a:prstGeom prst="rect">
            <a:avLst/>
          </a:prstGeom>
          <a:noFill/>
        </p:spPr>
        <p:txBody>
          <a:bodyPr vert="eaVert" wrap="none" rtlCol="0">
            <a:spAutoFit/>
          </a:bodyPr>
          <a:lstStyle/>
          <a:p>
            <a:r>
              <a:rPr lang="zh-CN" altLang="en-US" sz="1200" spc="300" dirty="0">
                <a:latin typeface="微软雅黑" panose="020B0503020204020204" pitchFamily="34" charset="-122"/>
                <a:ea typeface="微软雅黑" panose="020B0503020204020204" pitchFamily="34" charset="-122"/>
              </a:rPr>
              <a:t>通用值</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9345"/>
          </a:xfrm>
        </p:spPr>
      </p:pic>
      <p:sp>
        <p:nvSpPr>
          <p:cNvPr id="9" name="标题 1"/>
          <p:cNvSpPr txBox="1"/>
          <p:nvPr/>
        </p:nvSpPr>
        <p:spPr>
          <a:xfrm>
            <a:off x="868680" y="2637035"/>
            <a:ext cx="10515600" cy="191863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50000"/>
              </a:lnSpc>
            </a:pP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推行合同节水管理模式</a:t>
            </a:r>
          </a:p>
          <a:p>
            <a:pPr algn="ctr">
              <a:lnSpc>
                <a:spcPct val="150000"/>
              </a:lnSpc>
            </a:pPr>
            <a:r>
              <a:rPr kumimoji="1" lang="en-US" altLang="zh-CN" sz="3600" b="1" dirty="0">
                <a:solidFill>
                  <a:schemeClr val="bg1"/>
                </a:solidFill>
                <a:latin typeface="微软雅黑" panose="020B0503020204020204" pitchFamily="34" charset="-122"/>
                <a:ea typeface="微软雅黑" panose="020B0503020204020204" pitchFamily="34" charset="-122"/>
                <a:cs typeface="TTTGB Medium" charset="-122"/>
              </a:rPr>
              <a:t>                   </a:t>
            </a:r>
            <a:r>
              <a:rPr kumimoji="1" lang="zh-CN" altLang="en-US" sz="3600" b="1" dirty="0">
                <a:solidFill>
                  <a:schemeClr val="bg1"/>
                </a:solidFill>
                <a:latin typeface="微软雅黑" panose="020B0503020204020204" pitchFamily="34" charset="-122"/>
                <a:ea typeface="微软雅黑" panose="020B0503020204020204" pitchFamily="34" charset="-122"/>
                <a:cs typeface="TTTGB Medium" charset="-122"/>
              </a:rPr>
              <a:t>为国家</a:t>
            </a:r>
            <a:r>
              <a:rPr kumimoji="1" lang="zh-CN" altLang="en-US" sz="3600" b="1" spc="100" dirty="0">
                <a:solidFill>
                  <a:schemeClr val="bg1"/>
                </a:solidFill>
                <a:latin typeface="微软雅黑" panose="020B0503020204020204" pitchFamily="34" charset="-122"/>
                <a:ea typeface="微软雅黑" panose="020B0503020204020204" pitchFamily="34" charset="-122"/>
                <a:cs typeface="TTTGB Medium" charset="-122"/>
              </a:rPr>
              <a:t>高质量发展提供支撑</a:t>
            </a:r>
          </a:p>
        </p:txBody>
      </p:sp>
      <p:sp>
        <p:nvSpPr>
          <p:cNvPr id="10" name="文本框 9"/>
          <p:cNvSpPr txBox="1"/>
          <p:nvPr/>
        </p:nvSpPr>
        <p:spPr>
          <a:xfrm>
            <a:off x="838200" y="5863590"/>
            <a:ext cx="5638165" cy="461665"/>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水资源节约与保护产业创新联盟       </a:t>
            </a:r>
            <a:r>
              <a:rPr lang="zh-CN" altLang="en-US" sz="2400" b="1" dirty="0">
                <a:solidFill>
                  <a:schemeClr val="bg1"/>
                </a:solidFill>
                <a:latin typeface="微软雅黑" panose="020B0503020204020204" pitchFamily="34" charset="-122"/>
                <a:ea typeface="微软雅黑" panose="020B0503020204020204" pitchFamily="34" charset="-122"/>
              </a:rPr>
              <a:t>肖新民</a:t>
            </a:r>
          </a:p>
        </p:txBody>
      </p:sp>
      <p:cxnSp>
        <p:nvCxnSpPr>
          <p:cNvPr id="7" name="直接连接符 6"/>
          <p:cNvCxnSpPr/>
          <p:nvPr/>
        </p:nvCxnSpPr>
        <p:spPr>
          <a:xfrm flipV="1">
            <a:off x="3363687" y="4163786"/>
            <a:ext cx="10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38265" y="1488167"/>
            <a:ext cx="11085649" cy="4974590"/>
          </a:xfrm>
        </p:spPr>
        <p:txBody>
          <a:bodyPr>
            <a:noAutofit/>
          </a:bodyPr>
          <a:lstStyle/>
          <a:p>
            <a:pPr>
              <a:lnSpc>
                <a:spcPct val="150000"/>
              </a:lnSpc>
              <a:spcAft>
                <a:spcPts val="0"/>
              </a:spcAft>
            </a:pPr>
            <a:r>
              <a:rPr lang="zh-CN" altLang="en-US" sz="1800" dirty="0">
                <a:latin typeface="微软雅黑" panose="020B0503020204020204" pitchFamily="34" charset="-122"/>
                <a:ea typeface="微软雅黑" panose="020B0503020204020204" pitchFamily="34" charset="-122"/>
                <a:sym typeface="+mn-ea"/>
              </a:rPr>
              <a:t> 为适应新时期治水思路，从水资源供需双方的角度，开展水权制度创新试验示范，进一步明确用水权的概念。</a:t>
            </a:r>
          </a:p>
          <a:p>
            <a:pPr>
              <a:lnSpc>
                <a:spcPct val="150000"/>
              </a:lnSpc>
              <a:spcAft>
                <a:spcPts val="0"/>
              </a:spcAft>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）用水定额的通用值作为用水户的初始水权，</a:t>
            </a:r>
            <a:r>
              <a:rPr lang="zh-CN" altLang="en-US" sz="1800" dirty="0">
                <a:latin typeface="微软雅黑" panose="020B0503020204020204" pitchFamily="34" charset="-122"/>
                <a:ea typeface="微软雅黑" panose="020B0503020204020204" pitchFamily="34" charset="-122"/>
                <a:sym typeface="+mn-ea"/>
              </a:rPr>
              <a:t>任何用水户不再具有先占优先权</a:t>
            </a:r>
            <a:r>
              <a:rPr lang="zh-CN" altLang="en-US" sz="1800" dirty="0">
                <a:latin typeface="微软雅黑" panose="020B0503020204020204" pitchFamily="34" charset="-122"/>
                <a:ea typeface="微软雅黑" panose="020B0503020204020204" pitchFamily="34" charset="-122"/>
              </a:rPr>
              <a:t>。</a:t>
            </a:r>
          </a:p>
          <a:p>
            <a:pPr>
              <a:lnSpc>
                <a:spcPct val="150000"/>
              </a:lnSpc>
              <a:spcAft>
                <a:spcPts val="0"/>
              </a:spcAft>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）低于用水定额通用值的水量就是节水量。</a:t>
            </a:r>
          </a:p>
          <a:p>
            <a:pPr>
              <a:lnSpc>
                <a:spcPct val="150000"/>
              </a:lnSpc>
              <a:spcAft>
                <a:spcPts val="0"/>
              </a:spcAft>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sym typeface="+mn-ea"/>
              </a:rPr>
              <a:t>节水量可以按照市场行情进行交易。</a:t>
            </a:r>
            <a:endParaRPr lang="zh-CN" altLang="en-US" sz="1800" dirty="0">
              <a:latin typeface="微软雅黑" panose="020B0503020204020204" pitchFamily="34" charset="-122"/>
              <a:ea typeface="微软雅黑" panose="020B0503020204020204" pitchFamily="34" charset="-122"/>
            </a:endParaRPr>
          </a:p>
          <a:p>
            <a:pPr>
              <a:lnSpc>
                <a:spcPct val="150000"/>
              </a:lnSpc>
              <a:spcAft>
                <a:spcPts val="0"/>
              </a:spcAft>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4</a:t>
            </a:r>
            <a:r>
              <a:rPr lang="zh-CN"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sym typeface="+mn-ea"/>
              </a:rPr>
              <a:t>政府按照水资源价值出价购买节水量。</a:t>
            </a:r>
          </a:p>
          <a:p>
            <a:pPr>
              <a:lnSpc>
                <a:spcPct val="150000"/>
              </a:lnSpc>
              <a:spcAft>
                <a:spcPts val="0"/>
              </a:spcAft>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5</a:t>
            </a:r>
            <a:r>
              <a:rPr lang="zh-CN" altLang="en-US" sz="1800" dirty="0">
                <a:latin typeface="微软雅黑" panose="020B0503020204020204" pitchFamily="34" charset="-122"/>
                <a:ea typeface="微软雅黑" panose="020B0503020204020204" pitchFamily="34" charset="-122"/>
              </a:rPr>
              <a:t>）其它用水户竞价购买节水量，高出水资源价值的溢价用于抵消其用水水价成本。</a:t>
            </a:r>
          </a:p>
          <a:p>
            <a:pPr>
              <a:lnSpc>
                <a:spcPct val="150000"/>
              </a:lnSpc>
              <a:spcAft>
                <a:spcPts val="0"/>
              </a:spcAft>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6</a:t>
            </a:r>
            <a:r>
              <a:rPr lang="zh-CN" altLang="en-US" sz="1800" dirty="0">
                <a:latin typeface="微软雅黑" panose="020B0503020204020204" pitchFamily="34" charset="-122"/>
                <a:ea typeface="微软雅黑" panose="020B0503020204020204" pitchFamily="34" charset="-122"/>
              </a:rPr>
              <a:t>）节水工程可以获得</a:t>
            </a:r>
            <a:r>
              <a:rPr lang="zh-CN" altLang="en-US" b="1" dirty="0">
                <a:latin typeface="微软雅黑" panose="020B0503020204020204" pitchFamily="34" charset="-122"/>
                <a:ea typeface="微软雅黑" panose="020B0503020204020204" pitchFamily="34" charset="-122"/>
              </a:rPr>
              <a:t>节约水费、政府支付水资源价值费用、节水量交易溢价部分</a:t>
            </a:r>
            <a:r>
              <a:rPr lang="zh-CN" altLang="en-US" sz="1800" dirty="0">
                <a:latin typeface="微软雅黑" panose="020B0503020204020204" pitchFamily="34" charset="-122"/>
                <a:ea typeface="微软雅黑" panose="020B0503020204020204" pitchFamily="34" charset="-122"/>
              </a:rPr>
              <a:t>，共三部分收益。</a:t>
            </a:r>
          </a:p>
        </p:txBody>
      </p:sp>
      <p:sp>
        <p:nvSpPr>
          <p:cNvPr id="4" name="矩形 3"/>
          <p:cNvSpPr/>
          <p:nvPr/>
        </p:nvSpPr>
        <p:spPr>
          <a:xfrm>
            <a:off x="4005127" y="200206"/>
            <a:ext cx="4812302" cy="830997"/>
          </a:xfrm>
          <a:prstGeom prst="rect">
            <a:avLst/>
          </a:prstGeom>
        </p:spPr>
        <p:txBody>
          <a:bodyPr wrap="square">
            <a:spAutoFit/>
          </a:bodyPr>
          <a:lstStyle/>
          <a:p>
            <a:pPr algn="dist">
              <a:lnSpc>
                <a:spcPct val="150000"/>
              </a:lnSpc>
              <a:spcBef>
                <a:spcPct val="20000"/>
              </a:spcBef>
              <a:buClr>
                <a:srgbClr val="004F87"/>
              </a:buClr>
              <a:defRPr/>
            </a:pPr>
            <a:r>
              <a:rPr lang="zh-CN" altLang="en-US" sz="3200" b="1" dirty="0">
                <a:latin typeface="微软雅黑" panose="020B0503020204020204" pitchFamily="34" charset="-122"/>
                <a:ea typeface="微软雅黑" panose="020B0503020204020204" pitchFamily="34" charset="-122"/>
                <a:sym typeface="+mn-ea"/>
              </a:rPr>
              <a:t>进一步创新</a:t>
            </a:r>
            <a:r>
              <a:rPr lang="zh-CN" altLang="en-US" sz="3200" b="1" dirty="0">
                <a:latin typeface="微软雅黑" panose="020B0503020204020204" pitchFamily="34" charset="-122"/>
                <a:ea typeface="微软雅黑" panose="020B0503020204020204" pitchFamily="34" charset="-122"/>
              </a:rPr>
              <a:t>水权管理制度</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2088567" y="1782910"/>
            <a:ext cx="1980337" cy="1980337"/>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2" name="矩形 11"/>
          <p:cNvSpPr/>
          <p:nvPr/>
        </p:nvSpPr>
        <p:spPr>
          <a:xfrm>
            <a:off x="2422379" y="2486203"/>
            <a:ext cx="1497439" cy="1019810"/>
          </a:xfrm>
          <a:prstGeom prst="rect">
            <a:avLst/>
          </a:prstGeom>
        </p:spPr>
        <p:txBody>
          <a:bodyPr wrap="square" lIns="96770" tIns="48386" rIns="96770" bIns="48386">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6000" b="0" i="0" u="none" strike="noStrike" kern="0" cap="none" spc="0" normalizeH="0" baseline="0" noProof="0" dirty="0">
                <a:ln>
                  <a:noFill/>
                </a:ln>
                <a:solidFill>
                  <a:srgbClr val="004F87"/>
                </a:solidFill>
                <a:effectLst>
                  <a:glow rad="63500">
                    <a:prstClr val="white">
                      <a:lumMod val="65000"/>
                      <a:alpha val="40000"/>
                    </a:prstClr>
                  </a:glow>
                </a:effectLst>
                <a:uLnTx/>
                <a:uFillTx/>
                <a:latin typeface="Impact" panose="020B0806030902050204" pitchFamily="34" charset="0"/>
                <a:ea typeface="宋体" pitchFamily="2" charset="-122"/>
                <a:cs typeface="+mn-cs"/>
              </a:rPr>
              <a:t>3-3</a:t>
            </a:r>
            <a:endParaRPr kumimoji="0" lang="zh-CN" altLang="en-US" sz="6000" b="0" i="0" u="none" strike="noStrike" kern="0" cap="none" spc="0" normalizeH="0" baseline="0" noProof="0" dirty="0">
              <a:ln>
                <a:noFill/>
              </a:ln>
              <a:solidFill>
                <a:srgbClr val="004F87"/>
              </a:solidFill>
              <a:effectLst>
                <a:glow rad="63500">
                  <a:prstClr val="white">
                    <a:lumMod val="65000"/>
                    <a:alpha val="40000"/>
                  </a:prstClr>
                </a:glow>
              </a:effectLst>
              <a:uLnTx/>
              <a:uFillTx/>
              <a:latin typeface="Impact" panose="020B0806030902050204" pitchFamily="34" charset="0"/>
              <a:ea typeface="宋体" pitchFamily="2" charset="-122"/>
              <a:cs typeface="+mn-cs"/>
            </a:endParaRPr>
          </a:p>
        </p:txBody>
      </p:sp>
      <p:sp>
        <p:nvSpPr>
          <p:cNvPr id="5" name="矩形 4"/>
          <p:cNvSpPr/>
          <p:nvPr/>
        </p:nvSpPr>
        <p:spPr>
          <a:xfrm>
            <a:off x="4253630" y="2794178"/>
            <a:ext cx="5617210" cy="403860"/>
          </a:xfrm>
          <a:prstGeom prst="rect">
            <a:avLst/>
          </a:prstGeom>
        </p:spPr>
        <p:txBody>
          <a:bodyPr wrap="square" lIns="96770" tIns="48386" rIns="96770" bIns="48386">
            <a:spAutoFit/>
          </a:bodyPr>
          <a:lstStyle/>
          <a:p>
            <a:pPr algn="dist"/>
            <a:r>
              <a:rPr lang="zh-CN" altLang="en-US" sz="2000" b="1" kern="0" dirty="0">
                <a:solidFill>
                  <a:srgbClr val="004F87"/>
                </a:solidFill>
                <a:effectLst>
                  <a:glow rad="63500">
                    <a:prstClr val="white">
                      <a:lumMod val="65000"/>
                      <a:alpha val="40000"/>
                    </a:prstClr>
                  </a:glow>
                </a:effectLst>
                <a:latin typeface="微软雅黑" panose="020B0503020204020204" pitchFamily="34" charset="-122"/>
                <a:ea typeface="微软雅黑" panose="020B0503020204020204" pitchFamily="34" charset="-122"/>
              </a:rPr>
              <a:t>合同水资源</a:t>
            </a:r>
            <a:r>
              <a:rPr lang="en-US" altLang="zh-CN" sz="2000" b="1" kern="0" dirty="0">
                <a:solidFill>
                  <a:srgbClr val="004F87"/>
                </a:solidFill>
                <a:effectLst>
                  <a:glow rad="63500">
                    <a:prstClr val="white">
                      <a:lumMod val="65000"/>
                      <a:alpha val="40000"/>
                    </a:prstClr>
                  </a:glow>
                </a:effectLst>
                <a:latin typeface="微软雅黑" panose="020B0503020204020204" pitchFamily="34" charset="-122"/>
                <a:ea typeface="微软雅黑" panose="020B0503020204020204" pitchFamily="34" charset="-122"/>
              </a:rPr>
              <a:t>(</a:t>
            </a:r>
            <a:r>
              <a:rPr lang="zh-CN" altLang="en-US" sz="2000" b="1" kern="0" dirty="0">
                <a:solidFill>
                  <a:srgbClr val="004F87"/>
                </a:solidFill>
                <a:effectLst>
                  <a:glow rad="63500">
                    <a:prstClr val="white">
                      <a:lumMod val="65000"/>
                      <a:alpha val="40000"/>
                    </a:prstClr>
                  </a:glow>
                </a:effectLst>
                <a:latin typeface="微软雅黑" panose="020B0503020204020204" pitchFamily="34" charset="-122"/>
                <a:ea typeface="微软雅黑" panose="020B0503020204020204" pitchFamily="34" charset="-122"/>
              </a:rPr>
              <a:t>节水</a:t>
            </a:r>
            <a:r>
              <a:rPr lang="en-US" altLang="zh-CN" sz="2000" b="1" kern="0" dirty="0">
                <a:solidFill>
                  <a:srgbClr val="004F87"/>
                </a:solidFill>
                <a:effectLst>
                  <a:glow rad="63500">
                    <a:prstClr val="white">
                      <a:lumMod val="65000"/>
                      <a:alpha val="40000"/>
                    </a:prstClr>
                  </a:glow>
                </a:effectLst>
                <a:latin typeface="微软雅黑" panose="020B0503020204020204" pitchFamily="34" charset="-122"/>
                <a:ea typeface="微软雅黑" panose="020B0503020204020204" pitchFamily="34" charset="-122"/>
              </a:rPr>
              <a:t>)</a:t>
            </a:r>
            <a:r>
              <a:rPr lang="zh-CN" altLang="en-US" sz="2000" b="1" kern="0" dirty="0">
                <a:solidFill>
                  <a:srgbClr val="004F87"/>
                </a:solidFill>
                <a:effectLst>
                  <a:glow rad="63500">
                    <a:prstClr val="white">
                      <a:lumMod val="65000"/>
                      <a:alpha val="40000"/>
                    </a:prstClr>
                  </a:glow>
                </a:effectLst>
                <a:latin typeface="微软雅黑" panose="020B0503020204020204" pitchFamily="34" charset="-122"/>
                <a:ea typeface="微软雅黑" panose="020B0503020204020204" pitchFamily="34" charset="-122"/>
                <a:sym typeface="+mn-ea"/>
              </a:rPr>
              <a:t>管理理想模式</a:t>
            </a:r>
            <a:endParaRPr lang="zh-CN" altLang="en-US" sz="2000" b="1" kern="0" dirty="0">
              <a:solidFill>
                <a:srgbClr val="004F87"/>
              </a:solidFill>
              <a:effectLst>
                <a:glow rad="63500">
                  <a:prstClr val="white">
                    <a:lumMod val="65000"/>
                    <a:alpha val="40000"/>
                  </a:prstClr>
                </a:glow>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1"/>
          <p:cNvSpPr>
            <a:spLocks noGrp="1"/>
          </p:cNvSpPr>
          <p:nvPr/>
        </p:nvSpPr>
        <p:spPr>
          <a:xfrm>
            <a:off x="503827" y="1369242"/>
            <a:ext cx="11465016" cy="536702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lnSpc>
                <a:spcPct val="150000"/>
              </a:lnSpc>
            </a:pPr>
            <a:r>
              <a:rPr lang="zh-CN" altLang="en-US" b="1" dirty="0">
                <a:solidFill>
                  <a:srgbClr val="2D2D8A"/>
                </a:solidFill>
                <a:latin typeface="微软雅黑" panose="020B0503020204020204" pitchFamily="34" charset="-122"/>
                <a:ea typeface="微软雅黑" panose="020B0503020204020204" pitchFamily="34" charset="-122"/>
              </a:rPr>
              <a:t>定义：合同节水管理是将水作为资源进行管理，而不是仅仅是对节水活动进行管理。</a:t>
            </a:r>
            <a:endParaRPr lang="en-US" altLang="zh-CN" b="1" dirty="0">
              <a:solidFill>
                <a:srgbClr val="2D2D8A"/>
              </a:solidFill>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合同节水管理模式是</a:t>
            </a:r>
            <a:r>
              <a:rPr lang="en-US" altLang="zh-CN" sz="1600" b="1" dirty="0">
                <a:latin typeface="微软雅黑" panose="020B0503020204020204" pitchFamily="34" charset="-122"/>
                <a:ea typeface="微软雅黑" panose="020B0503020204020204" pitchFamily="34" charset="-122"/>
              </a:rPr>
              <a:t>PPP</a:t>
            </a:r>
            <a:r>
              <a:rPr lang="zh-CN" altLang="en-US" sz="1600" b="1" dirty="0">
                <a:latin typeface="微软雅黑" panose="020B0503020204020204" pitchFamily="34" charset="-122"/>
                <a:ea typeface="微软雅黑" panose="020B0503020204020204" pitchFamily="34" charset="-122"/>
              </a:rPr>
              <a:t>的一种形式。</a:t>
            </a:r>
            <a:r>
              <a:rPr lang="zh-CN" altLang="en-US" sz="1600" dirty="0">
                <a:latin typeface="微软雅黑" panose="020B0503020204020204" pitchFamily="34" charset="-122"/>
                <a:ea typeface="微软雅黑" panose="020B0503020204020204" pitchFamily="34" charset="-122"/>
              </a:rPr>
              <a:t>是政府与社会组织合作为加强节约水资源、保护水环境而建立的一套行政管理与市场行为紧密结合的服务机制。社会组织从事节水改造工程（水环境治理工程）的投资、设计、建设和长期运行维护服务；政府根据工程所达到的节水效果（水环境治理标准）按照“水资源的价值”购买效果服务。</a:t>
            </a:r>
          </a:p>
          <a:p>
            <a:pPr>
              <a:lnSpc>
                <a:spcPct val="150000"/>
              </a:lnSpc>
            </a:pPr>
            <a:r>
              <a:rPr lang="zh-CN" altLang="en-US" b="1" dirty="0">
                <a:solidFill>
                  <a:srgbClr val="2D2D8A"/>
                </a:solidFill>
                <a:latin typeface="微软雅黑" panose="020B0503020204020204" pitchFamily="34" charset="-122"/>
                <a:ea typeface="微软雅黑" panose="020B0503020204020204" pitchFamily="34" charset="-122"/>
              </a:rPr>
              <a:t>核心：</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）合同节水项目的节水量是以用水定额通用值为计算依据。</a:t>
            </a:r>
          </a:p>
          <a:p>
            <a:pPr marL="898525" indent="-719455">
              <a:lnSpc>
                <a:spcPct val="150000"/>
              </a:lnSpc>
              <a:spcBef>
                <a:spcPts val="600"/>
              </a:spcBef>
              <a:spcAft>
                <a:spcPts val="0"/>
              </a:spcAft>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）用水领域只有依托先进适用节水技术制定了用水定额先进值，实行以用水定额先进值和通用值为节点的多级累进水价制度，才能实行合同节水管理，决不能搞成一刀切。</a:t>
            </a:r>
          </a:p>
          <a:p>
            <a:pPr marL="898525" indent="-719455">
              <a:lnSpc>
                <a:spcPct val="150000"/>
              </a:lnSpc>
              <a:spcBef>
                <a:spcPts val="600"/>
              </a:spcBef>
              <a:spcAft>
                <a:spcPts val="0"/>
              </a:spcAft>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）政府要以水资源的价值向节水服务机构购买节水效果服务。</a:t>
            </a:r>
          </a:p>
          <a:p>
            <a:pPr marL="898525" indent="-719455">
              <a:lnSpc>
                <a:spcPct val="150000"/>
              </a:lnSpc>
              <a:spcBef>
                <a:spcPts val="600"/>
              </a:spcBef>
              <a:spcAft>
                <a:spcPts val="0"/>
              </a:spcAft>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）需要水资源的用水户可以溢价竞价购买节水量。</a:t>
            </a:r>
          </a:p>
          <a:p>
            <a:pPr marL="898525" indent="-719455">
              <a:lnSpc>
                <a:spcPct val="150000"/>
              </a:lnSpc>
              <a:spcBef>
                <a:spcPts val="600"/>
              </a:spcBef>
              <a:spcAft>
                <a:spcPts val="0"/>
              </a:spcAft>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）节水项目的收益包括</a:t>
            </a:r>
            <a:r>
              <a:rPr lang="zh-CN" altLang="en-US" sz="1600" b="1" dirty="0">
                <a:latin typeface="微软雅黑" panose="020B0503020204020204" pitchFamily="34" charset="-122"/>
                <a:ea typeface="微软雅黑" panose="020B0503020204020204" pitchFamily="34" charset="-122"/>
              </a:rPr>
              <a:t>节约的水费</a:t>
            </a:r>
            <a:r>
              <a:rPr lang="en-US" altLang="zh-CN" sz="1600"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政府以水资源价值购买节水量收益</a:t>
            </a:r>
            <a:r>
              <a:rPr lang="en-US" altLang="zh-CN" sz="1600"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其他用水户购买节水量的溢价收益</a:t>
            </a:r>
            <a:r>
              <a:rPr lang="zh-CN" altLang="en-US" sz="1600" dirty="0">
                <a:latin typeface="微软雅黑" panose="020B0503020204020204" pitchFamily="34" charset="-122"/>
                <a:ea typeface="微软雅黑" panose="020B0503020204020204" pitchFamily="34" charset="-122"/>
              </a:rPr>
              <a:t>三部分。</a:t>
            </a:r>
          </a:p>
        </p:txBody>
      </p:sp>
      <p:sp>
        <p:nvSpPr>
          <p:cNvPr id="4" name="矩形 3"/>
          <p:cNvSpPr/>
          <p:nvPr/>
        </p:nvSpPr>
        <p:spPr>
          <a:xfrm>
            <a:off x="4009210" y="363400"/>
            <a:ext cx="5401310" cy="584775"/>
          </a:xfrm>
          <a:prstGeom prst="rect">
            <a:avLst/>
          </a:prstGeom>
        </p:spPr>
        <p:txBody>
          <a:bodyPr wrap="square">
            <a:spAutoFit/>
          </a:bodyPr>
          <a:lstStyle/>
          <a:p>
            <a:pPr algn="dist"/>
            <a:r>
              <a:rPr lang="zh-CN" altLang="en-US" sz="3200" b="1" dirty="0">
                <a:latin typeface="微软雅黑" panose="020B0503020204020204" pitchFamily="34" charset="-122"/>
                <a:ea typeface="微软雅黑" panose="020B0503020204020204" pitchFamily="34" charset="-122"/>
              </a:rPr>
              <a:t>合同节水管理的理想模式</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4699000"/>
            <a:ext cx="10043160" cy="1585049"/>
          </a:xfrm>
          <a:prstGeom prst="rect">
            <a:avLst/>
          </a:prstGeom>
          <a:noFill/>
        </p:spPr>
        <p:txBody>
          <a:bodyPr wrap="square" rtlCol="0" anchor="t">
            <a:spAutoFit/>
          </a:bodyPr>
          <a:lstStyle/>
          <a:p>
            <a:pPr lvl="0" algn="l">
              <a:lnSpc>
                <a:spcPct val="150000"/>
              </a:lnSpc>
              <a:buClrTx/>
              <a:buSzTx/>
              <a:buFontTx/>
              <a:defRPr/>
            </a:pPr>
            <a:r>
              <a:rPr lang="zh-CN" altLang="en-US" sz="1400" dirty="0">
                <a:solidFill>
                  <a:srgbClr val="000000"/>
                </a:solidFill>
                <a:latin typeface="微软雅黑" panose="020B0503020204020204" pitchFamily="34" charset="-122"/>
                <a:ea typeface="微软雅黑" panose="020B0503020204020204" pitchFamily="34" charset="-122"/>
                <a:sym typeface="+mn-ea"/>
              </a:rPr>
              <a:t>用水量为</a:t>
            </a:r>
            <a:r>
              <a:rPr lang="en-US" altLang="zh-CN" sz="1400" dirty="0">
                <a:solidFill>
                  <a:srgbClr val="000000"/>
                </a:solidFill>
                <a:latin typeface="微软雅黑" panose="020B0503020204020204" pitchFamily="34" charset="-122"/>
                <a:ea typeface="微软雅黑" panose="020B0503020204020204" pitchFamily="34" charset="-122"/>
                <a:sym typeface="+mn-ea"/>
              </a:rPr>
              <a:t>L</a:t>
            </a:r>
            <a:r>
              <a:rPr lang="en-US" altLang="zh-CN" sz="1400" baseline="-25000" dirty="0">
                <a:solidFill>
                  <a:srgbClr val="000000"/>
                </a:solidFill>
                <a:latin typeface="微软雅黑" panose="020B0503020204020204" pitchFamily="34" charset="-122"/>
                <a:ea typeface="微软雅黑" panose="020B0503020204020204" pitchFamily="34" charset="-122"/>
                <a:sym typeface="+mn-ea"/>
              </a:rPr>
              <a:t>f0</a:t>
            </a:r>
            <a:r>
              <a:rPr lang="zh-CN" altLang="en-US" sz="1400" dirty="0">
                <a:solidFill>
                  <a:srgbClr val="000000"/>
                </a:solidFill>
                <a:latin typeface="微软雅黑" panose="020B0503020204020204" pitchFamily="34" charset="-122"/>
                <a:ea typeface="微软雅黑" panose="020B0503020204020204" pitchFamily="34" charset="-122"/>
                <a:sym typeface="+mn-ea"/>
              </a:rPr>
              <a:t>用水节水收益</a:t>
            </a:r>
            <a:r>
              <a:rPr lang="en-US" altLang="zh-CN" sz="1400" dirty="0">
                <a:solidFill>
                  <a:srgbClr val="000000"/>
                </a:solidFill>
                <a:latin typeface="微软雅黑" panose="020B0503020204020204" pitchFamily="34" charset="-122"/>
                <a:ea typeface="微软雅黑" panose="020B0503020204020204" pitchFamily="34" charset="-122"/>
                <a:sym typeface="+mn-ea"/>
              </a:rPr>
              <a:t>=k</a:t>
            </a:r>
            <a:r>
              <a:rPr lang="en-US" altLang="zh-CN" sz="900" dirty="0">
                <a:solidFill>
                  <a:srgbClr val="000000"/>
                </a:solidFill>
                <a:latin typeface="微软雅黑" panose="020B0503020204020204" pitchFamily="34" charset="-122"/>
                <a:ea typeface="微软雅黑" panose="020B0503020204020204" pitchFamily="34" charset="-122"/>
                <a:sym typeface="+mn-ea"/>
              </a:rPr>
              <a:t>2</a:t>
            </a:r>
            <a:r>
              <a:rPr lang="en-US" altLang="zh-CN" sz="1400" dirty="0">
                <a:solidFill>
                  <a:srgbClr val="000000"/>
                </a:solidFill>
                <a:latin typeface="微软雅黑" panose="020B0503020204020204" pitchFamily="34" charset="-122"/>
                <a:ea typeface="微软雅黑" panose="020B0503020204020204" pitchFamily="34" charset="-122"/>
                <a:sym typeface="+mn-ea"/>
              </a:rPr>
              <a:t>(L</a:t>
            </a:r>
            <a:r>
              <a:rPr lang="en-US" altLang="zh-CN" sz="1400" baseline="-25000" dirty="0">
                <a:solidFill>
                  <a:srgbClr val="000000"/>
                </a:solidFill>
                <a:latin typeface="微软雅黑" panose="020B0503020204020204" pitchFamily="34" charset="-122"/>
                <a:ea typeface="微软雅黑" panose="020B0503020204020204" pitchFamily="34" charset="-122"/>
                <a:sym typeface="+mn-ea"/>
              </a:rPr>
              <a:t>1</a:t>
            </a:r>
            <a:r>
              <a:rPr lang="en-US" altLang="zh-CN" sz="1400" dirty="0">
                <a:solidFill>
                  <a:srgbClr val="000000"/>
                </a:solidFill>
                <a:latin typeface="微软雅黑" panose="020B0503020204020204" pitchFamily="34" charset="-122"/>
                <a:ea typeface="微软雅黑" panose="020B0503020204020204" pitchFamily="34" charset="-122"/>
                <a:sym typeface="+mn-ea"/>
              </a:rPr>
              <a:t>-</a:t>
            </a:r>
            <a:r>
              <a:rPr lang="en-US" altLang="zh-CN" sz="1600" noProof="0" dirty="0">
                <a:ln>
                  <a:noFill/>
                </a:ln>
                <a:solidFill>
                  <a:srgbClr val="000000"/>
                </a:solidFill>
                <a:effectLst/>
                <a:uLnTx/>
                <a:uFillTx/>
                <a:latin typeface="Calibri" panose="020F0502020204030204" pitchFamily="34" charset="0"/>
                <a:ea typeface="宋体" pitchFamily="2" charset="-122"/>
                <a:cs typeface="宋体" pitchFamily="2" charset="-122"/>
                <a:sym typeface="+mn-ea"/>
              </a:rPr>
              <a:t>L</a:t>
            </a:r>
            <a:r>
              <a:rPr lang="en-US" altLang="zh-CN" sz="1400" baseline="-25000" noProof="0" dirty="0">
                <a:ln>
                  <a:noFill/>
                </a:ln>
                <a:solidFill>
                  <a:srgbClr val="000000"/>
                </a:solidFill>
                <a:effectLst/>
                <a:uLnTx/>
                <a:uFillTx/>
                <a:latin typeface="Times New Roman" panose="02020603050405020304" pitchFamily="18" charset="0"/>
                <a:ea typeface="宋体" pitchFamily="2" charset="-122"/>
                <a:cs typeface="宋体" pitchFamily="2" charset="-122"/>
                <a:sym typeface="+mn-ea"/>
              </a:rPr>
              <a:t>0</a:t>
            </a:r>
            <a:r>
              <a:rPr lang="en-US" altLang="zh-CN" sz="1400" dirty="0">
                <a:solidFill>
                  <a:srgbClr val="000000"/>
                </a:solidFill>
                <a:latin typeface="微软雅黑" panose="020B0503020204020204" pitchFamily="34" charset="-122"/>
                <a:ea typeface="微软雅黑" panose="020B0503020204020204" pitchFamily="34" charset="-122"/>
                <a:sym typeface="+mn-ea"/>
              </a:rPr>
              <a:t>)+k</a:t>
            </a:r>
            <a:r>
              <a:rPr lang="en-US" altLang="zh-CN" sz="900" dirty="0">
                <a:solidFill>
                  <a:srgbClr val="000000"/>
                </a:solidFill>
                <a:latin typeface="微软雅黑" panose="020B0503020204020204" pitchFamily="34" charset="-122"/>
                <a:ea typeface="微软雅黑" panose="020B0503020204020204" pitchFamily="34" charset="-122"/>
                <a:sym typeface="+mn-ea"/>
              </a:rPr>
              <a:t>0</a:t>
            </a:r>
            <a:r>
              <a:rPr lang="en-US" altLang="zh-CN" sz="1400" dirty="0">
                <a:solidFill>
                  <a:srgbClr val="000000"/>
                </a:solidFill>
                <a:latin typeface="微软雅黑" panose="020B0503020204020204" pitchFamily="34" charset="-122"/>
                <a:ea typeface="微软雅黑" panose="020B0503020204020204" pitchFamily="34" charset="-122"/>
                <a:sym typeface="+mn-ea"/>
              </a:rPr>
              <a:t>(L</a:t>
            </a:r>
            <a:r>
              <a:rPr lang="en-US" altLang="zh-CN" sz="1400" baseline="-25000" dirty="0">
                <a:solidFill>
                  <a:srgbClr val="000000"/>
                </a:solidFill>
                <a:latin typeface="微软雅黑" panose="020B0503020204020204" pitchFamily="34" charset="-122"/>
                <a:ea typeface="微软雅黑" panose="020B0503020204020204" pitchFamily="34" charset="-122"/>
                <a:sym typeface="+mn-ea"/>
              </a:rPr>
              <a:t>0</a:t>
            </a:r>
            <a:r>
              <a:rPr lang="en-US" altLang="zh-CN" sz="1400" dirty="0">
                <a:solidFill>
                  <a:srgbClr val="000000"/>
                </a:solidFill>
                <a:latin typeface="微软雅黑" panose="020B0503020204020204" pitchFamily="34" charset="-122"/>
                <a:ea typeface="微软雅黑" panose="020B0503020204020204" pitchFamily="34" charset="-122"/>
                <a:sym typeface="+mn-ea"/>
              </a:rPr>
              <a:t>-</a:t>
            </a:r>
            <a:r>
              <a:rPr lang="en-US" altLang="zh-CN" sz="1600" noProof="0" dirty="0">
                <a:ln>
                  <a:noFill/>
                </a:ln>
                <a:solidFill>
                  <a:srgbClr val="000000"/>
                </a:solidFill>
                <a:effectLst/>
                <a:uLnTx/>
                <a:uFillTx/>
                <a:latin typeface="Calibri" panose="020F0502020204030204" pitchFamily="34" charset="0"/>
                <a:ea typeface="宋体" pitchFamily="2" charset="-122"/>
                <a:cs typeface="宋体" pitchFamily="2" charset="-122"/>
                <a:sym typeface="+mn-ea"/>
              </a:rPr>
              <a:t>L</a:t>
            </a:r>
            <a:r>
              <a:rPr lang="en-US" altLang="zh-CN" sz="1400" baseline="-25000" noProof="0" dirty="0">
                <a:ln>
                  <a:noFill/>
                </a:ln>
                <a:solidFill>
                  <a:srgbClr val="000000"/>
                </a:solidFill>
                <a:effectLst/>
                <a:uLnTx/>
                <a:uFillTx/>
                <a:latin typeface="Times New Roman" panose="02020603050405020304" pitchFamily="18" charset="0"/>
                <a:ea typeface="宋体" pitchFamily="2" charset="-122"/>
                <a:cs typeface="宋体" pitchFamily="2" charset="-122"/>
                <a:sym typeface="+mn-ea"/>
              </a:rPr>
              <a:t>f0</a:t>
            </a:r>
            <a:r>
              <a:rPr lang="en-US" altLang="zh-CN" sz="1400" dirty="0">
                <a:solidFill>
                  <a:srgbClr val="000000"/>
                </a:solidFill>
                <a:latin typeface="微软雅黑" panose="020B0503020204020204" pitchFamily="34" charset="-122"/>
                <a:ea typeface="微软雅黑" panose="020B0503020204020204" pitchFamily="34" charset="-122"/>
                <a:sym typeface="+mn-ea"/>
              </a:rPr>
              <a:t>)+</a:t>
            </a:r>
            <a:r>
              <a:rPr lang="zh-CN" altLang="en-US"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dirty="0">
                <a:solidFill>
                  <a:srgbClr val="000000"/>
                </a:solidFill>
                <a:latin typeface="微软雅黑" panose="020B0503020204020204" pitchFamily="34" charset="-122"/>
                <a:ea typeface="微软雅黑" panose="020B0503020204020204" pitchFamily="34" charset="-122"/>
                <a:sym typeface="+mn-ea"/>
              </a:rPr>
              <a:t>k</a:t>
            </a:r>
            <a:r>
              <a:rPr lang="en-US" altLang="zh-CN" sz="1000" dirty="0">
                <a:solidFill>
                  <a:srgbClr val="000000"/>
                </a:solidFill>
                <a:latin typeface="微软雅黑" panose="020B0503020204020204" pitchFamily="34" charset="-122"/>
                <a:ea typeface="微软雅黑" panose="020B0503020204020204" pitchFamily="34" charset="-122"/>
                <a:sym typeface="+mn-ea"/>
              </a:rPr>
              <a:t>3</a:t>
            </a:r>
            <a:r>
              <a:rPr lang="en-US" altLang="zh-CN" sz="1400" dirty="0">
                <a:solidFill>
                  <a:srgbClr val="000000"/>
                </a:solidFill>
                <a:latin typeface="微软雅黑" panose="020B0503020204020204" pitchFamily="34" charset="-122"/>
                <a:ea typeface="微软雅黑" panose="020B0503020204020204" pitchFamily="34" charset="-122"/>
                <a:sym typeface="+mn-ea"/>
              </a:rPr>
              <a:t>+δk</a:t>
            </a:r>
            <a:r>
              <a:rPr lang="zh-CN" altLang="en-US"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dirty="0">
                <a:solidFill>
                  <a:srgbClr val="000000"/>
                </a:solidFill>
                <a:latin typeface="微软雅黑" panose="020B0503020204020204" pitchFamily="34" charset="-122"/>
                <a:ea typeface="微软雅黑" panose="020B0503020204020204" pitchFamily="34" charset="-122"/>
                <a:sym typeface="+mn-ea"/>
              </a:rPr>
              <a:t>*(L</a:t>
            </a:r>
            <a:r>
              <a:rPr lang="en-US" altLang="zh-CN" sz="1400" baseline="-25000" dirty="0">
                <a:solidFill>
                  <a:srgbClr val="000000"/>
                </a:solidFill>
                <a:latin typeface="微软雅黑" panose="020B0503020204020204" pitchFamily="34" charset="-122"/>
                <a:ea typeface="微软雅黑" panose="020B0503020204020204" pitchFamily="34" charset="-122"/>
                <a:sym typeface="+mn-ea"/>
              </a:rPr>
              <a:t>1</a:t>
            </a:r>
            <a:r>
              <a:rPr lang="en-US" altLang="zh-CN"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noProof="0" dirty="0">
                <a:ln>
                  <a:noFill/>
                </a:ln>
                <a:solidFill>
                  <a:srgbClr val="000000"/>
                </a:solidFill>
                <a:effectLst/>
                <a:uLnTx/>
                <a:uFillTx/>
                <a:latin typeface="Calibri" panose="020F0502020204030204" pitchFamily="34" charset="0"/>
                <a:ea typeface="宋体" pitchFamily="2" charset="-122"/>
                <a:cs typeface="宋体" pitchFamily="2" charset="-122"/>
                <a:sym typeface="+mn-ea"/>
              </a:rPr>
              <a:t>L</a:t>
            </a:r>
            <a:r>
              <a:rPr lang="en-US" altLang="zh-CN" sz="1400" baseline="-25000" noProof="0" dirty="0">
                <a:ln>
                  <a:noFill/>
                </a:ln>
                <a:solidFill>
                  <a:srgbClr val="000000"/>
                </a:solidFill>
                <a:effectLst/>
                <a:uLnTx/>
                <a:uFillTx/>
                <a:latin typeface="Times New Roman" panose="02020603050405020304" pitchFamily="18" charset="0"/>
                <a:ea typeface="宋体" pitchFamily="2" charset="-122"/>
                <a:cs typeface="宋体" pitchFamily="2" charset="-122"/>
                <a:sym typeface="+mn-ea"/>
              </a:rPr>
              <a:t>f0</a:t>
            </a:r>
            <a:r>
              <a:rPr lang="en-US" altLang="zh-CN" sz="1400" dirty="0">
                <a:solidFill>
                  <a:srgbClr val="000000"/>
                </a:solidFill>
                <a:latin typeface="微软雅黑" panose="020B0503020204020204" pitchFamily="34" charset="-122"/>
                <a:ea typeface="微软雅黑" panose="020B0503020204020204" pitchFamily="34" charset="-122"/>
                <a:sym typeface="+mn-ea"/>
              </a:rPr>
              <a:t>)</a:t>
            </a:r>
            <a:r>
              <a:rPr lang="zh-CN" altLang="en-US" sz="1400" dirty="0">
                <a:solidFill>
                  <a:srgbClr val="000000"/>
                </a:solidFill>
                <a:latin typeface="微软雅黑" panose="020B0503020204020204" pitchFamily="34" charset="-122"/>
                <a:ea typeface="微软雅黑" panose="020B0503020204020204" pitchFamily="34" charset="-122"/>
                <a:sym typeface="+mn-ea"/>
              </a:rPr>
              <a:t>；前部分是节水省的水费，后部分节水量交易的赚的收益。</a:t>
            </a:r>
          </a:p>
          <a:p>
            <a:pPr lvl="0" algn="l">
              <a:lnSpc>
                <a:spcPct val="150000"/>
              </a:lnSpc>
              <a:buClrTx/>
              <a:buSzTx/>
              <a:buFontTx/>
              <a:defRPr/>
            </a:pPr>
            <a:r>
              <a:rPr lang="zh-CN" altLang="en-US" sz="1400" dirty="0">
                <a:solidFill>
                  <a:srgbClr val="000000"/>
                </a:solidFill>
                <a:latin typeface="微软雅黑" panose="020B0503020204020204" pitchFamily="34" charset="-122"/>
                <a:ea typeface="微软雅黑" panose="020B0503020204020204" pitchFamily="34" charset="-122"/>
                <a:sym typeface="+mn-ea"/>
              </a:rPr>
              <a:t>用水量为</a:t>
            </a:r>
            <a:r>
              <a:rPr lang="en-US" altLang="zh-CN" sz="1400" dirty="0">
                <a:solidFill>
                  <a:srgbClr val="000000"/>
                </a:solidFill>
                <a:latin typeface="微软雅黑" panose="020B0503020204020204" pitchFamily="34" charset="-122"/>
                <a:ea typeface="微软雅黑" panose="020B0503020204020204" pitchFamily="34" charset="-122"/>
                <a:sym typeface="+mn-ea"/>
              </a:rPr>
              <a:t>L</a:t>
            </a:r>
            <a:r>
              <a:rPr lang="en-US" altLang="zh-CN" sz="1400" baseline="-25000" dirty="0">
                <a:solidFill>
                  <a:srgbClr val="000000"/>
                </a:solidFill>
                <a:latin typeface="微软雅黑" panose="020B0503020204020204" pitchFamily="34" charset="-122"/>
                <a:ea typeface="微软雅黑" panose="020B0503020204020204" pitchFamily="34" charset="-122"/>
                <a:sym typeface="+mn-ea"/>
              </a:rPr>
              <a:t>f1</a:t>
            </a:r>
            <a:r>
              <a:rPr lang="zh-CN" altLang="en-US" sz="1400" dirty="0">
                <a:solidFill>
                  <a:srgbClr val="000000"/>
                </a:solidFill>
                <a:latin typeface="微软雅黑" panose="020B0503020204020204" pitchFamily="34" charset="-122"/>
                <a:ea typeface="微软雅黑" panose="020B0503020204020204" pitchFamily="34" charset="-122"/>
                <a:sym typeface="+mn-ea"/>
              </a:rPr>
              <a:t>用水节水收益</a:t>
            </a:r>
            <a:r>
              <a:rPr lang="en-US" altLang="zh-CN" sz="1400" dirty="0">
                <a:solidFill>
                  <a:srgbClr val="000000"/>
                </a:solidFill>
                <a:latin typeface="微软雅黑" panose="020B0503020204020204" pitchFamily="34" charset="-122"/>
                <a:ea typeface="微软雅黑" panose="020B0503020204020204" pitchFamily="34" charset="-122"/>
                <a:sym typeface="+mn-ea"/>
              </a:rPr>
              <a:t>=(k</a:t>
            </a:r>
            <a:r>
              <a:rPr lang="en-US" altLang="zh-CN" sz="1000" dirty="0">
                <a:solidFill>
                  <a:srgbClr val="000000"/>
                </a:solidFill>
                <a:latin typeface="微软雅黑" panose="020B0503020204020204" pitchFamily="34" charset="-122"/>
                <a:ea typeface="微软雅黑" panose="020B0503020204020204" pitchFamily="34" charset="-122"/>
                <a:sym typeface="+mn-ea"/>
              </a:rPr>
              <a:t>3</a:t>
            </a:r>
            <a:r>
              <a:rPr lang="en-US" altLang="zh-CN" sz="1400" dirty="0">
                <a:solidFill>
                  <a:srgbClr val="000000"/>
                </a:solidFill>
                <a:latin typeface="微软雅黑" panose="020B0503020204020204" pitchFamily="34" charset="-122"/>
                <a:ea typeface="微软雅黑" panose="020B0503020204020204" pitchFamily="34" charset="-122"/>
                <a:sym typeface="+mn-ea"/>
              </a:rPr>
              <a:t>+δk)*(</a:t>
            </a:r>
            <a:r>
              <a:rPr lang="en-US" altLang="zh-CN" sz="1400" noProof="0" dirty="0">
                <a:ln>
                  <a:noFill/>
                </a:ln>
                <a:solidFill>
                  <a:srgbClr val="000000"/>
                </a:solidFill>
                <a:effectLst/>
                <a:uLnTx/>
                <a:uFillTx/>
                <a:latin typeface="Calibri" panose="020F0502020204030204" pitchFamily="34" charset="0"/>
                <a:ea typeface="宋体" pitchFamily="2" charset="-122"/>
                <a:cs typeface="宋体" pitchFamily="2" charset="-122"/>
                <a:sym typeface="+mn-ea"/>
              </a:rPr>
              <a:t>L</a:t>
            </a:r>
            <a:r>
              <a:rPr lang="en-US" altLang="zh-CN" sz="1000" noProof="0" dirty="0">
                <a:ln>
                  <a:noFill/>
                </a:ln>
                <a:solidFill>
                  <a:srgbClr val="000000"/>
                </a:solidFill>
                <a:effectLst/>
                <a:uLnTx/>
                <a:uFillTx/>
                <a:latin typeface="Calibri" panose="020F0502020204030204" pitchFamily="34" charset="0"/>
                <a:ea typeface="宋体" pitchFamily="2" charset="-122"/>
                <a:cs typeface="宋体" pitchFamily="2" charset="-122"/>
                <a:sym typeface="+mn-ea"/>
              </a:rPr>
              <a:t>1</a:t>
            </a:r>
            <a:r>
              <a:rPr lang="en-US" altLang="zh-CN" sz="1400" noProof="0" dirty="0">
                <a:ln>
                  <a:noFill/>
                </a:ln>
                <a:solidFill>
                  <a:srgbClr val="000000"/>
                </a:solidFill>
                <a:effectLst/>
                <a:uLnTx/>
                <a:uFillTx/>
                <a:latin typeface="Calibri" panose="020F0502020204030204" pitchFamily="34" charset="0"/>
                <a:ea typeface="宋体" pitchFamily="2" charset="-122"/>
                <a:cs typeface="宋体" pitchFamily="2" charset="-122"/>
                <a:sym typeface="+mn-ea"/>
              </a:rPr>
              <a:t>-L</a:t>
            </a:r>
            <a:r>
              <a:rPr lang="en-US" altLang="zh-CN" sz="1000" noProof="0" dirty="0">
                <a:ln>
                  <a:noFill/>
                </a:ln>
                <a:solidFill>
                  <a:srgbClr val="000000"/>
                </a:solidFill>
                <a:effectLst/>
                <a:uLnTx/>
                <a:uFillTx/>
                <a:latin typeface="Calibri" panose="020F0502020204030204" pitchFamily="34" charset="0"/>
                <a:ea typeface="宋体" pitchFamily="2" charset="-122"/>
                <a:cs typeface="宋体" pitchFamily="2" charset="-122"/>
                <a:sym typeface="+mn-ea"/>
              </a:rPr>
              <a:t>f1</a:t>
            </a:r>
            <a:r>
              <a:rPr lang="en-US" altLang="zh-CN" sz="1400" dirty="0">
                <a:solidFill>
                  <a:srgbClr val="000000"/>
                </a:solidFill>
                <a:latin typeface="微软雅黑" panose="020B0503020204020204" pitchFamily="34" charset="-122"/>
                <a:ea typeface="微软雅黑" panose="020B0503020204020204" pitchFamily="34" charset="-122"/>
                <a:sym typeface="+mn-ea"/>
              </a:rPr>
              <a:t>)+k</a:t>
            </a:r>
            <a:r>
              <a:rPr lang="en-US" altLang="zh-CN" sz="900" dirty="0">
                <a:solidFill>
                  <a:srgbClr val="000000"/>
                </a:solidFill>
                <a:latin typeface="微软雅黑" panose="020B0503020204020204" pitchFamily="34" charset="-122"/>
                <a:ea typeface="微软雅黑" panose="020B0503020204020204" pitchFamily="34" charset="-122"/>
                <a:sym typeface="+mn-ea"/>
              </a:rPr>
              <a:t>1</a:t>
            </a:r>
            <a:r>
              <a:rPr lang="en-US" altLang="zh-CN" sz="1400" dirty="0">
                <a:solidFill>
                  <a:srgbClr val="000000"/>
                </a:solidFill>
                <a:latin typeface="微软雅黑" panose="020B0503020204020204" pitchFamily="34" charset="-122"/>
                <a:ea typeface="微软雅黑" panose="020B0503020204020204" pitchFamily="34" charset="-122"/>
                <a:sym typeface="+mn-ea"/>
              </a:rPr>
              <a:t>(L</a:t>
            </a:r>
            <a:r>
              <a:rPr lang="en-US" altLang="zh-CN" sz="1400" baseline="-25000" dirty="0">
                <a:solidFill>
                  <a:srgbClr val="000000"/>
                </a:solidFill>
                <a:latin typeface="微软雅黑" panose="020B0503020204020204" pitchFamily="34" charset="-122"/>
                <a:ea typeface="微软雅黑" panose="020B0503020204020204" pitchFamily="34" charset="-122"/>
                <a:sym typeface="+mn-ea"/>
              </a:rPr>
              <a:t>1</a:t>
            </a:r>
            <a:r>
              <a:rPr lang="en-US" altLang="zh-CN"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noProof="0" dirty="0">
                <a:ln>
                  <a:noFill/>
                </a:ln>
                <a:solidFill>
                  <a:srgbClr val="000000"/>
                </a:solidFill>
                <a:effectLst/>
                <a:uLnTx/>
                <a:uFillTx/>
                <a:latin typeface="Calibri" panose="020F0502020204030204" pitchFamily="34" charset="0"/>
                <a:ea typeface="宋体" pitchFamily="2" charset="-122"/>
                <a:cs typeface="宋体" pitchFamily="2" charset="-122"/>
                <a:sym typeface="+mn-ea"/>
              </a:rPr>
              <a:t>L</a:t>
            </a:r>
            <a:r>
              <a:rPr lang="en-US" altLang="zh-CN" sz="1400" baseline="-25000" noProof="0" dirty="0">
                <a:ln>
                  <a:noFill/>
                </a:ln>
                <a:solidFill>
                  <a:srgbClr val="000000"/>
                </a:solidFill>
                <a:effectLst/>
                <a:uLnTx/>
                <a:uFillTx/>
                <a:latin typeface="Times New Roman" panose="02020603050405020304" pitchFamily="18" charset="0"/>
                <a:ea typeface="宋体" pitchFamily="2" charset="-122"/>
                <a:cs typeface="宋体" pitchFamily="2" charset="-122"/>
                <a:sym typeface="+mn-ea"/>
              </a:rPr>
              <a:t>f1</a:t>
            </a:r>
            <a:r>
              <a:rPr lang="en-US" altLang="zh-CN" sz="1400" dirty="0">
                <a:solidFill>
                  <a:srgbClr val="000000"/>
                </a:solidFill>
                <a:latin typeface="微软雅黑" panose="020B0503020204020204" pitchFamily="34" charset="-122"/>
                <a:ea typeface="微软雅黑" panose="020B0503020204020204" pitchFamily="34" charset="-122"/>
                <a:sym typeface="+mn-ea"/>
              </a:rPr>
              <a:t>)</a:t>
            </a:r>
            <a:r>
              <a:rPr lang="zh-CN" altLang="en-US" sz="1400" dirty="0">
                <a:solidFill>
                  <a:srgbClr val="000000"/>
                </a:solidFill>
                <a:latin typeface="微软雅黑" panose="020B0503020204020204" pitchFamily="34" charset="-122"/>
                <a:ea typeface="微软雅黑" panose="020B0503020204020204" pitchFamily="34" charset="-122"/>
                <a:sym typeface="+mn-ea"/>
              </a:rPr>
              <a:t>；前部分是节水省的水费，后部分节水量交易的赚的收益。</a:t>
            </a:r>
          </a:p>
          <a:p>
            <a:pPr lvl="0" algn="l">
              <a:lnSpc>
                <a:spcPct val="150000"/>
              </a:lnSpc>
              <a:buClrTx/>
              <a:buSzTx/>
              <a:buFontTx/>
              <a:defRPr/>
            </a:pPr>
            <a:r>
              <a:rPr lang="zh-CN" altLang="en-US" sz="1400" dirty="0">
                <a:solidFill>
                  <a:srgbClr val="000000"/>
                </a:solidFill>
                <a:latin typeface="微软雅黑" panose="020B0503020204020204" pitchFamily="34" charset="-122"/>
                <a:ea typeface="微软雅黑" panose="020B0503020204020204" pitchFamily="34" charset="-122"/>
                <a:sym typeface="+mn-ea"/>
              </a:rPr>
              <a:t>用水量为</a:t>
            </a:r>
            <a:r>
              <a:rPr lang="en-US" altLang="zh-CN" sz="1400" dirty="0">
                <a:solidFill>
                  <a:srgbClr val="000000"/>
                </a:solidFill>
                <a:latin typeface="微软雅黑" panose="020B0503020204020204" pitchFamily="34" charset="-122"/>
                <a:ea typeface="微软雅黑" panose="020B0503020204020204" pitchFamily="34" charset="-122"/>
                <a:sym typeface="+mn-ea"/>
              </a:rPr>
              <a:t>L</a:t>
            </a:r>
            <a:r>
              <a:rPr lang="en-US" altLang="zh-CN" sz="1400" baseline="-25000" dirty="0">
                <a:solidFill>
                  <a:srgbClr val="000000"/>
                </a:solidFill>
                <a:latin typeface="微软雅黑" panose="020B0503020204020204" pitchFamily="34" charset="-122"/>
                <a:ea typeface="微软雅黑" panose="020B0503020204020204" pitchFamily="34" charset="-122"/>
                <a:sym typeface="+mn-ea"/>
              </a:rPr>
              <a:t>f2</a:t>
            </a:r>
            <a:r>
              <a:rPr lang="zh-CN" altLang="en-US" sz="1400" dirty="0">
                <a:solidFill>
                  <a:srgbClr val="000000"/>
                </a:solidFill>
                <a:latin typeface="微软雅黑" panose="020B0503020204020204" pitchFamily="34" charset="-122"/>
                <a:ea typeface="微软雅黑" panose="020B0503020204020204" pitchFamily="34" charset="-122"/>
                <a:sym typeface="+mn-ea"/>
              </a:rPr>
              <a:t>购买节水量收益</a:t>
            </a:r>
            <a:r>
              <a:rPr lang="en-US" altLang="zh-CN" sz="1400" dirty="0">
                <a:solidFill>
                  <a:srgbClr val="000000"/>
                </a:solidFill>
                <a:latin typeface="微软雅黑" panose="020B0503020204020204" pitchFamily="34" charset="-122"/>
                <a:ea typeface="微软雅黑" panose="020B0503020204020204" pitchFamily="34" charset="-122"/>
                <a:sym typeface="+mn-ea"/>
              </a:rPr>
              <a:t>=</a:t>
            </a:r>
            <a:r>
              <a:rPr lang="zh-CN" altLang="en-US"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dirty="0">
                <a:solidFill>
                  <a:srgbClr val="000000"/>
                </a:solidFill>
                <a:latin typeface="微软雅黑" panose="020B0503020204020204" pitchFamily="34" charset="-122"/>
                <a:ea typeface="微软雅黑" panose="020B0503020204020204" pitchFamily="34" charset="-122"/>
                <a:sym typeface="+mn-ea"/>
              </a:rPr>
              <a:t>k</a:t>
            </a:r>
            <a:r>
              <a:rPr lang="en-US" altLang="zh-CN" sz="900" dirty="0">
                <a:solidFill>
                  <a:srgbClr val="000000"/>
                </a:solidFill>
                <a:latin typeface="微软雅黑" panose="020B0503020204020204" pitchFamily="34" charset="-122"/>
                <a:ea typeface="微软雅黑" panose="020B0503020204020204" pitchFamily="34" charset="-122"/>
                <a:sym typeface="+mn-ea"/>
              </a:rPr>
              <a:t>2</a:t>
            </a:r>
            <a:r>
              <a:rPr lang="en-US" altLang="zh-CN" sz="1400" dirty="0">
                <a:solidFill>
                  <a:srgbClr val="000000"/>
                </a:solidFill>
                <a:latin typeface="微软雅黑" panose="020B0503020204020204" pitchFamily="34" charset="-122"/>
                <a:ea typeface="微软雅黑" panose="020B0503020204020204" pitchFamily="34" charset="-122"/>
                <a:sym typeface="+mn-ea"/>
              </a:rPr>
              <a:t>-k</a:t>
            </a:r>
            <a:r>
              <a:rPr lang="en-US" altLang="zh-CN" sz="900" dirty="0">
                <a:solidFill>
                  <a:srgbClr val="000000"/>
                </a:solidFill>
                <a:latin typeface="微软雅黑" panose="020B0503020204020204" pitchFamily="34" charset="-122"/>
                <a:ea typeface="微软雅黑" panose="020B0503020204020204" pitchFamily="34" charset="-122"/>
                <a:sym typeface="+mn-ea"/>
              </a:rPr>
              <a:t>3</a:t>
            </a:r>
            <a:r>
              <a:rPr lang="en-US" altLang="zh-CN" sz="1400" dirty="0">
                <a:solidFill>
                  <a:srgbClr val="000000"/>
                </a:solidFill>
                <a:latin typeface="微软雅黑" panose="020B0503020204020204" pitchFamily="34" charset="-122"/>
                <a:ea typeface="微软雅黑" panose="020B0503020204020204" pitchFamily="34" charset="-122"/>
                <a:sym typeface="+mn-ea"/>
              </a:rPr>
              <a:t>-δk</a:t>
            </a:r>
            <a:r>
              <a:rPr lang="zh-CN" altLang="en-US"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dirty="0">
                <a:solidFill>
                  <a:srgbClr val="000000"/>
                </a:solidFill>
                <a:latin typeface="微软雅黑" panose="020B0503020204020204" pitchFamily="34" charset="-122"/>
                <a:ea typeface="微软雅黑" panose="020B0503020204020204" pitchFamily="34" charset="-122"/>
                <a:sym typeface="+mn-ea"/>
              </a:rPr>
              <a:t>*(L</a:t>
            </a:r>
            <a:r>
              <a:rPr lang="en-US" altLang="zh-CN" sz="900" dirty="0">
                <a:solidFill>
                  <a:srgbClr val="000000"/>
                </a:solidFill>
                <a:latin typeface="微软雅黑" panose="020B0503020204020204" pitchFamily="34" charset="-122"/>
                <a:ea typeface="微软雅黑" panose="020B0503020204020204" pitchFamily="34" charset="-122"/>
                <a:sym typeface="+mn-ea"/>
              </a:rPr>
              <a:t>f2</a:t>
            </a:r>
            <a:r>
              <a:rPr lang="en-US" altLang="zh-CN" sz="1400" dirty="0">
                <a:solidFill>
                  <a:srgbClr val="000000"/>
                </a:solidFill>
                <a:latin typeface="微软雅黑" panose="020B0503020204020204" pitchFamily="34" charset="-122"/>
                <a:ea typeface="微软雅黑" panose="020B0503020204020204" pitchFamily="34" charset="-122"/>
                <a:sym typeface="+mn-ea"/>
              </a:rPr>
              <a:t>-L</a:t>
            </a:r>
            <a:r>
              <a:rPr lang="en-US" altLang="zh-CN" sz="900" dirty="0">
                <a:solidFill>
                  <a:srgbClr val="000000"/>
                </a:solidFill>
                <a:latin typeface="微软雅黑" panose="020B0503020204020204" pitchFamily="34" charset="-122"/>
                <a:ea typeface="微软雅黑" panose="020B0503020204020204" pitchFamily="34" charset="-122"/>
                <a:sym typeface="+mn-ea"/>
              </a:rPr>
              <a:t>1</a:t>
            </a:r>
            <a:r>
              <a:rPr lang="en-US" altLang="zh-CN" sz="1400" dirty="0">
                <a:solidFill>
                  <a:srgbClr val="000000"/>
                </a:solidFill>
                <a:latin typeface="微软雅黑" panose="020B0503020204020204" pitchFamily="34" charset="-122"/>
                <a:ea typeface="微软雅黑" panose="020B0503020204020204" pitchFamily="34" charset="-122"/>
                <a:sym typeface="+mn-ea"/>
              </a:rPr>
              <a:t>)   </a:t>
            </a:r>
            <a:r>
              <a:rPr lang="zh-CN" altLang="en-US" sz="1400" dirty="0">
                <a:solidFill>
                  <a:srgbClr val="000000"/>
                </a:solidFill>
                <a:latin typeface="微软雅黑" panose="020B0503020204020204" pitchFamily="34" charset="-122"/>
                <a:ea typeface="微软雅黑" panose="020B0503020204020204" pitchFamily="34" charset="-122"/>
                <a:sym typeface="+mn-ea"/>
              </a:rPr>
              <a:t>；购买节水量之后较超定额用水，用水户节约的费用。</a:t>
            </a:r>
          </a:p>
          <a:p>
            <a:pPr lvl="0" algn="l">
              <a:lnSpc>
                <a:spcPct val="150000"/>
              </a:lnSpc>
              <a:spcBef>
                <a:spcPts val="1200"/>
              </a:spcBef>
              <a:buClrTx/>
              <a:buSzTx/>
              <a:buFontTx/>
              <a:defRPr/>
            </a:pPr>
            <a:r>
              <a:rPr lang="zh-CN" altLang="en-US" sz="1400" b="1" dirty="0">
                <a:solidFill>
                  <a:srgbClr val="C00000"/>
                </a:solidFill>
                <a:latin typeface="微软雅黑" panose="020B0503020204020204" pitchFamily="34" charset="-122"/>
                <a:ea typeface="微软雅黑" panose="020B0503020204020204" pitchFamily="34" charset="-122"/>
                <a:sym typeface="+mn-ea"/>
              </a:rPr>
              <a:t>政府购买节水量的费用分别为</a:t>
            </a:r>
            <a:r>
              <a:rPr lang="en-US" altLang="zh-CN" sz="1400" b="1" dirty="0">
                <a:solidFill>
                  <a:srgbClr val="C00000"/>
                </a:solidFill>
                <a:latin typeface="微软雅黑" panose="020B0503020204020204" pitchFamily="34" charset="-122"/>
                <a:ea typeface="微软雅黑" panose="020B0503020204020204" pitchFamily="34" charset="-122"/>
                <a:sym typeface="+mn-ea"/>
              </a:rPr>
              <a:t>k</a:t>
            </a:r>
            <a:r>
              <a:rPr lang="en-US" altLang="zh-CN" sz="900" b="1" dirty="0">
                <a:solidFill>
                  <a:srgbClr val="C00000"/>
                </a:solidFill>
                <a:latin typeface="微软雅黑" panose="020B0503020204020204" pitchFamily="34" charset="-122"/>
                <a:ea typeface="微软雅黑" panose="020B0503020204020204" pitchFamily="34" charset="-122"/>
                <a:sym typeface="+mn-ea"/>
              </a:rPr>
              <a:t>3</a:t>
            </a:r>
            <a:r>
              <a:rPr lang="en-US" altLang="zh-CN" sz="1400" b="1" dirty="0">
                <a:solidFill>
                  <a:srgbClr val="C00000"/>
                </a:solidFill>
                <a:latin typeface="微软雅黑" panose="020B0503020204020204" pitchFamily="34" charset="-122"/>
                <a:ea typeface="微软雅黑" panose="020B0503020204020204" pitchFamily="34" charset="-122"/>
                <a:sym typeface="+mn-ea"/>
              </a:rPr>
              <a:t>(L</a:t>
            </a:r>
            <a:r>
              <a:rPr lang="en-US" altLang="zh-CN" sz="1400" b="1" baseline="-25000" dirty="0">
                <a:solidFill>
                  <a:srgbClr val="C00000"/>
                </a:solidFill>
                <a:latin typeface="微软雅黑" panose="020B0503020204020204" pitchFamily="34" charset="-122"/>
                <a:ea typeface="微软雅黑" panose="020B0503020204020204" pitchFamily="34" charset="-122"/>
                <a:sym typeface="+mn-ea"/>
              </a:rPr>
              <a:t>1</a:t>
            </a:r>
            <a:r>
              <a:rPr lang="en-US" altLang="zh-CN" sz="1400" b="1" dirty="0">
                <a:solidFill>
                  <a:srgbClr val="C00000"/>
                </a:solidFill>
                <a:latin typeface="微软雅黑" panose="020B0503020204020204" pitchFamily="34" charset="-122"/>
                <a:ea typeface="微软雅黑" panose="020B0503020204020204" pitchFamily="34" charset="-122"/>
                <a:sym typeface="+mn-ea"/>
              </a:rPr>
              <a:t>-</a:t>
            </a:r>
            <a:r>
              <a:rPr lang="en-US" altLang="zh-CN" sz="1400" b="1" noProof="0" dirty="0">
                <a:ln>
                  <a:noFill/>
                </a:ln>
                <a:solidFill>
                  <a:srgbClr val="C00000"/>
                </a:solidFill>
                <a:effectLst/>
                <a:uLnTx/>
                <a:uFillTx/>
                <a:latin typeface="Calibri" panose="020F0502020204030204" pitchFamily="34" charset="0"/>
                <a:ea typeface="宋体" pitchFamily="2" charset="-122"/>
                <a:cs typeface="宋体" pitchFamily="2" charset="-122"/>
                <a:sym typeface="+mn-ea"/>
              </a:rPr>
              <a:t>L</a:t>
            </a:r>
            <a:r>
              <a:rPr lang="en-US" altLang="zh-CN" sz="1400" b="1" baseline="-25000" noProof="0" dirty="0">
                <a:ln>
                  <a:noFill/>
                </a:ln>
                <a:solidFill>
                  <a:srgbClr val="C00000"/>
                </a:solidFill>
                <a:effectLst/>
                <a:uLnTx/>
                <a:uFillTx/>
                <a:latin typeface="Times New Roman" panose="02020603050405020304" pitchFamily="18" charset="0"/>
                <a:ea typeface="宋体" pitchFamily="2" charset="-122"/>
                <a:cs typeface="宋体" pitchFamily="2" charset="-122"/>
                <a:sym typeface="+mn-ea"/>
              </a:rPr>
              <a:t>f1</a:t>
            </a:r>
            <a:r>
              <a:rPr lang="en-US" altLang="zh-CN" sz="1400" b="1" dirty="0">
                <a:solidFill>
                  <a:srgbClr val="C00000"/>
                </a:solidFill>
                <a:latin typeface="微软雅黑" panose="020B0503020204020204" pitchFamily="34" charset="-122"/>
                <a:ea typeface="微软雅黑" panose="020B0503020204020204" pitchFamily="34" charset="-122"/>
                <a:sym typeface="+mn-ea"/>
              </a:rPr>
              <a:t>)</a:t>
            </a:r>
            <a:r>
              <a:rPr lang="zh-CN" altLang="en-US" sz="1400" b="1" dirty="0">
                <a:solidFill>
                  <a:srgbClr val="C00000"/>
                </a:solidFill>
                <a:latin typeface="微软雅黑" panose="020B0503020204020204" pitchFamily="34" charset="-122"/>
                <a:ea typeface="微软雅黑" panose="020B0503020204020204" pitchFamily="34" charset="-122"/>
                <a:sym typeface="+mn-ea"/>
              </a:rPr>
              <a:t>和</a:t>
            </a:r>
            <a:r>
              <a:rPr lang="en-US" altLang="zh-CN" sz="1400" b="1" dirty="0">
                <a:solidFill>
                  <a:srgbClr val="C00000"/>
                </a:solidFill>
                <a:latin typeface="微软雅黑" panose="020B0503020204020204" pitchFamily="34" charset="-122"/>
                <a:ea typeface="微软雅黑" panose="020B0503020204020204" pitchFamily="34" charset="-122"/>
                <a:sym typeface="+mn-ea"/>
              </a:rPr>
              <a:t>k</a:t>
            </a:r>
            <a:r>
              <a:rPr lang="en-US" altLang="zh-CN" sz="900" b="1" dirty="0">
                <a:solidFill>
                  <a:srgbClr val="C00000"/>
                </a:solidFill>
                <a:latin typeface="微软雅黑" panose="020B0503020204020204" pitchFamily="34" charset="-122"/>
                <a:ea typeface="微软雅黑" panose="020B0503020204020204" pitchFamily="34" charset="-122"/>
                <a:sym typeface="+mn-ea"/>
              </a:rPr>
              <a:t>3</a:t>
            </a:r>
            <a:r>
              <a:rPr lang="en-US" altLang="zh-CN" sz="1400" b="1" dirty="0">
                <a:solidFill>
                  <a:srgbClr val="C00000"/>
                </a:solidFill>
                <a:latin typeface="微软雅黑" panose="020B0503020204020204" pitchFamily="34" charset="-122"/>
                <a:ea typeface="微软雅黑" panose="020B0503020204020204" pitchFamily="34" charset="-122"/>
                <a:sym typeface="+mn-ea"/>
              </a:rPr>
              <a:t>(L</a:t>
            </a:r>
            <a:r>
              <a:rPr lang="en-US" altLang="zh-CN" sz="1400" b="1" baseline="-25000" dirty="0">
                <a:solidFill>
                  <a:srgbClr val="C00000"/>
                </a:solidFill>
                <a:latin typeface="微软雅黑" panose="020B0503020204020204" pitchFamily="34" charset="-122"/>
                <a:ea typeface="微软雅黑" panose="020B0503020204020204" pitchFamily="34" charset="-122"/>
                <a:sym typeface="+mn-ea"/>
              </a:rPr>
              <a:t>1</a:t>
            </a:r>
            <a:r>
              <a:rPr lang="en-US" altLang="zh-CN" sz="1400" b="1" dirty="0">
                <a:solidFill>
                  <a:srgbClr val="C00000"/>
                </a:solidFill>
                <a:latin typeface="微软雅黑" panose="020B0503020204020204" pitchFamily="34" charset="-122"/>
                <a:ea typeface="微软雅黑" panose="020B0503020204020204" pitchFamily="34" charset="-122"/>
                <a:sym typeface="+mn-ea"/>
              </a:rPr>
              <a:t>-</a:t>
            </a:r>
            <a:r>
              <a:rPr lang="en-US" altLang="zh-CN" sz="1400" b="1" noProof="0" dirty="0">
                <a:ln>
                  <a:noFill/>
                </a:ln>
                <a:solidFill>
                  <a:srgbClr val="C00000"/>
                </a:solidFill>
                <a:effectLst/>
                <a:uLnTx/>
                <a:uFillTx/>
                <a:latin typeface="Calibri" panose="020F0502020204030204" pitchFamily="34" charset="0"/>
                <a:ea typeface="宋体" pitchFamily="2" charset="-122"/>
                <a:cs typeface="宋体" pitchFamily="2" charset="-122"/>
                <a:sym typeface="+mn-ea"/>
              </a:rPr>
              <a:t>L</a:t>
            </a:r>
            <a:r>
              <a:rPr lang="en-US" altLang="zh-CN" sz="1400" b="1" baseline="-25000" noProof="0" dirty="0">
                <a:ln>
                  <a:noFill/>
                </a:ln>
                <a:solidFill>
                  <a:srgbClr val="C00000"/>
                </a:solidFill>
                <a:effectLst/>
                <a:uLnTx/>
                <a:uFillTx/>
                <a:latin typeface="Times New Roman" panose="02020603050405020304" pitchFamily="18" charset="0"/>
                <a:ea typeface="宋体" pitchFamily="2" charset="-122"/>
                <a:cs typeface="宋体" pitchFamily="2" charset="-122"/>
                <a:sym typeface="+mn-ea"/>
              </a:rPr>
              <a:t>f0</a:t>
            </a:r>
            <a:r>
              <a:rPr lang="en-US" altLang="zh-CN" sz="1400" b="1" dirty="0">
                <a:solidFill>
                  <a:srgbClr val="C00000"/>
                </a:solidFill>
                <a:latin typeface="微软雅黑" panose="020B0503020204020204" pitchFamily="34" charset="-122"/>
                <a:ea typeface="微软雅黑" panose="020B0503020204020204" pitchFamily="34" charset="-122"/>
                <a:sym typeface="+mn-ea"/>
              </a:rPr>
              <a:t>)</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p:txBody>
      </p:sp>
      <p:grpSp>
        <p:nvGrpSpPr>
          <p:cNvPr id="62" name="组合 61"/>
          <p:cNvGrpSpPr/>
          <p:nvPr/>
        </p:nvGrpSpPr>
        <p:grpSpPr>
          <a:xfrm>
            <a:off x="1369695" y="1738179"/>
            <a:ext cx="9261475" cy="2889228"/>
            <a:chOff x="2460" y="3444"/>
            <a:chExt cx="13498" cy="4146"/>
          </a:xfrm>
        </p:grpSpPr>
        <p:grpSp>
          <p:nvGrpSpPr>
            <p:cNvPr id="27" name="组合 26"/>
            <p:cNvGrpSpPr/>
            <p:nvPr/>
          </p:nvGrpSpPr>
          <p:grpSpPr>
            <a:xfrm>
              <a:off x="2460" y="3444"/>
              <a:ext cx="13498" cy="4146"/>
              <a:chOff x="3101" y="4969"/>
              <a:chExt cx="13056" cy="3386"/>
            </a:xfrm>
          </p:grpSpPr>
          <p:grpSp>
            <p:nvGrpSpPr>
              <p:cNvPr id="32" name="组合 31"/>
              <p:cNvGrpSpPr/>
              <p:nvPr/>
            </p:nvGrpSpPr>
            <p:grpSpPr>
              <a:xfrm>
                <a:off x="3101" y="4969"/>
                <a:ext cx="13056" cy="3386"/>
                <a:chOff x="3101" y="4969"/>
                <a:chExt cx="13056" cy="3386"/>
              </a:xfrm>
            </p:grpSpPr>
            <p:grpSp>
              <p:nvGrpSpPr>
                <p:cNvPr id="52" name="组合 51"/>
                <p:cNvGrpSpPr/>
                <p:nvPr/>
              </p:nvGrpSpPr>
              <p:grpSpPr>
                <a:xfrm>
                  <a:off x="3101" y="4969"/>
                  <a:ext cx="13056" cy="3386"/>
                  <a:chOff x="981558" y="3539169"/>
                  <a:chExt cx="10148495" cy="3491347"/>
                </a:xfrm>
              </p:grpSpPr>
              <p:cxnSp>
                <p:nvCxnSpPr>
                  <p:cNvPr id="33" name="AutoShape 83"/>
                  <p:cNvCxnSpPr/>
                  <p:nvPr/>
                </p:nvCxnSpPr>
                <p:spPr bwMode="auto">
                  <a:xfrm flipV="1">
                    <a:off x="981558" y="6407028"/>
                    <a:ext cx="9866727" cy="7578"/>
                  </a:xfrm>
                  <a:prstGeom prst="straightConnector1">
                    <a:avLst/>
                  </a:prstGeom>
                  <a:noFill/>
                  <a:ln w="9525">
                    <a:solidFill>
                      <a:srgbClr val="000000"/>
                    </a:solidFill>
                    <a:round/>
                    <a:tailEnd type="triangle" w="med" len="med"/>
                  </a:ln>
                </p:spPr>
              </p:cxnSp>
              <p:cxnSp>
                <p:nvCxnSpPr>
                  <p:cNvPr id="34" name="AutoShape 84"/>
                  <p:cNvCxnSpPr/>
                  <p:nvPr/>
                </p:nvCxnSpPr>
                <p:spPr bwMode="auto">
                  <a:xfrm flipV="1">
                    <a:off x="1798113" y="3636002"/>
                    <a:ext cx="1133" cy="3221998"/>
                  </a:xfrm>
                  <a:prstGeom prst="straightConnector1">
                    <a:avLst/>
                  </a:prstGeom>
                  <a:noFill/>
                  <a:ln w="9525">
                    <a:solidFill>
                      <a:srgbClr val="000000"/>
                    </a:solidFill>
                    <a:round/>
                    <a:tailEnd type="triangle" w="med" len="med"/>
                  </a:ln>
                </p:spPr>
              </p:cxnSp>
              <p:cxnSp>
                <p:nvCxnSpPr>
                  <p:cNvPr id="35" name="AutoShape 85"/>
                  <p:cNvCxnSpPr/>
                  <p:nvPr/>
                </p:nvCxnSpPr>
                <p:spPr bwMode="auto">
                  <a:xfrm flipV="1">
                    <a:off x="1785878" y="6196681"/>
                    <a:ext cx="2259081" cy="1"/>
                  </a:xfrm>
                  <a:prstGeom prst="straightConnector1">
                    <a:avLst/>
                  </a:prstGeom>
                  <a:noFill/>
                  <a:ln w="9525">
                    <a:solidFill>
                      <a:srgbClr val="00B050"/>
                    </a:solidFill>
                    <a:round/>
                  </a:ln>
                </p:spPr>
              </p:cxnSp>
              <p:cxnSp>
                <p:nvCxnSpPr>
                  <p:cNvPr id="36" name="AutoShape 87"/>
                  <p:cNvCxnSpPr/>
                  <p:nvPr/>
                </p:nvCxnSpPr>
                <p:spPr bwMode="auto">
                  <a:xfrm flipV="1">
                    <a:off x="5451657" y="4104917"/>
                    <a:ext cx="2702951" cy="27343"/>
                  </a:xfrm>
                  <a:prstGeom prst="straightConnector1">
                    <a:avLst/>
                  </a:prstGeom>
                  <a:noFill/>
                  <a:ln w="9525">
                    <a:solidFill>
                      <a:srgbClr val="FF0000"/>
                    </a:solidFill>
                    <a:round/>
                  </a:ln>
                </p:spPr>
              </p:cxnSp>
              <p:cxnSp>
                <p:nvCxnSpPr>
                  <p:cNvPr id="37" name="AutoShape 88"/>
                  <p:cNvCxnSpPr/>
                  <p:nvPr/>
                </p:nvCxnSpPr>
                <p:spPr bwMode="auto">
                  <a:xfrm flipV="1">
                    <a:off x="4056379" y="4360213"/>
                    <a:ext cx="1133" cy="2187411"/>
                  </a:xfrm>
                  <a:prstGeom prst="straightConnector1">
                    <a:avLst/>
                  </a:prstGeom>
                  <a:noFill/>
                  <a:ln w="9525">
                    <a:solidFill>
                      <a:srgbClr val="000000"/>
                    </a:solidFill>
                    <a:prstDash val="dash"/>
                    <a:round/>
                  </a:ln>
                </p:spPr>
              </p:cxnSp>
              <p:cxnSp>
                <p:nvCxnSpPr>
                  <p:cNvPr id="38" name="AutoShape 89"/>
                  <p:cNvCxnSpPr/>
                  <p:nvPr/>
                </p:nvCxnSpPr>
                <p:spPr bwMode="auto">
                  <a:xfrm flipH="1" flipV="1">
                    <a:off x="5430138" y="3912057"/>
                    <a:ext cx="21519" cy="2635568"/>
                  </a:xfrm>
                  <a:prstGeom prst="straightConnector1">
                    <a:avLst/>
                  </a:prstGeom>
                  <a:noFill/>
                  <a:ln w="9525">
                    <a:solidFill>
                      <a:srgbClr val="000000"/>
                    </a:solidFill>
                    <a:prstDash val="dash"/>
                    <a:round/>
                  </a:ln>
                </p:spPr>
              </p:cxnSp>
              <p:cxnSp>
                <p:nvCxnSpPr>
                  <p:cNvPr id="39" name="AutoShape 90"/>
                  <p:cNvCxnSpPr/>
                  <p:nvPr/>
                </p:nvCxnSpPr>
                <p:spPr bwMode="auto">
                  <a:xfrm flipV="1">
                    <a:off x="3262475" y="4360213"/>
                    <a:ext cx="1133" cy="2187411"/>
                  </a:xfrm>
                  <a:prstGeom prst="straightConnector1">
                    <a:avLst/>
                  </a:prstGeom>
                  <a:noFill/>
                  <a:ln w="9525">
                    <a:solidFill>
                      <a:srgbClr val="0070C0"/>
                    </a:solidFill>
                    <a:prstDash val="sysDot"/>
                    <a:round/>
                  </a:ln>
                </p:spPr>
              </p:cxnSp>
              <p:cxnSp>
                <p:nvCxnSpPr>
                  <p:cNvPr id="40" name="AutoShape 91"/>
                  <p:cNvCxnSpPr/>
                  <p:nvPr/>
                </p:nvCxnSpPr>
                <p:spPr bwMode="auto">
                  <a:xfrm flipV="1">
                    <a:off x="4893319" y="4360213"/>
                    <a:ext cx="1133" cy="2187411"/>
                  </a:xfrm>
                  <a:prstGeom prst="straightConnector1">
                    <a:avLst/>
                  </a:prstGeom>
                  <a:noFill/>
                  <a:ln w="9525">
                    <a:solidFill>
                      <a:srgbClr val="0070C0"/>
                    </a:solidFill>
                    <a:prstDash val="sysDot"/>
                    <a:round/>
                  </a:ln>
                </p:spPr>
              </p:cxnSp>
              <p:cxnSp>
                <p:nvCxnSpPr>
                  <p:cNvPr id="41" name="AutoShape 92"/>
                  <p:cNvCxnSpPr/>
                  <p:nvPr/>
                </p:nvCxnSpPr>
                <p:spPr bwMode="auto">
                  <a:xfrm flipH="1" flipV="1">
                    <a:off x="6243200" y="3804637"/>
                    <a:ext cx="12553" cy="2742988"/>
                  </a:xfrm>
                  <a:prstGeom prst="straightConnector1">
                    <a:avLst/>
                  </a:prstGeom>
                  <a:noFill/>
                  <a:ln w="9525">
                    <a:solidFill>
                      <a:srgbClr val="0070C0"/>
                    </a:solidFill>
                    <a:prstDash val="sysDot"/>
                    <a:round/>
                  </a:ln>
                </p:spPr>
              </p:cxnSp>
              <p:grpSp>
                <p:nvGrpSpPr>
                  <p:cNvPr id="42" name="组合 41"/>
                  <p:cNvGrpSpPr/>
                  <p:nvPr/>
                </p:nvGrpSpPr>
                <p:grpSpPr>
                  <a:xfrm>
                    <a:off x="1566582" y="3600005"/>
                    <a:ext cx="9563471" cy="3430511"/>
                    <a:chOff x="1625438" y="1883254"/>
                    <a:chExt cx="9563471" cy="3430511"/>
                  </a:xfrm>
                </p:grpSpPr>
                <p:sp>
                  <p:nvSpPr>
                    <p:cNvPr id="43" name="Text Box 95"/>
                    <p:cNvSpPr txBox="1"/>
                    <p:nvPr/>
                  </p:nvSpPr>
                  <p:spPr bwMode="auto">
                    <a:xfrm>
                      <a:off x="1625438" y="1883254"/>
                      <a:ext cx="441687" cy="333023"/>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lang="en-US" altLang="zh-CN" sz="1200" dirty="0">
                          <a:solidFill>
                            <a:srgbClr val="000000"/>
                          </a:solidFill>
                          <a:latin typeface="Calibri" panose="020F0502020204030204" pitchFamily="34" charset="0"/>
                          <a:ea typeface="宋体" pitchFamily="2" charset="-122"/>
                          <a:cs typeface="宋体" pitchFamily="2" charset="-122"/>
                        </a:rPr>
                        <a:t>q</a:t>
                      </a:r>
                      <a:endParaRPr kumimoji="0" lang="zh-CN"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宋体" pitchFamily="2" charset="-122"/>
                      </a:endParaRPr>
                    </a:p>
                  </p:txBody>
                </p:sp>
                <p:sp>
                  <p:nvSpPr>
                    <p:cNvPr id="44" name="Text Box 96"/>
                    <p:cNvSpPr txBox="1"/>
                    <p:nvPr/>
                  </p:nvSpPr>
                  <p:spPr bwMode="auto">
                    <a:xfrm>
                      <a:off x="10747222" y="4908354"/>
                      <a:ext cx="441687" cy="333023"/>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宋体" pitchFamily="2" charset="-122"/>
                        </a:rPr>
                        <a:t>L</a:t>
                      </a:r>
                      <a:endParaRPr kumimoji="0" lang="zh-CN" altLang="zh-CN" sz="12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宋体" pitchFamily="2" charset="-122"/>
                      </a:endParaRPr>
                    </a:p>
                  </p:txBody>
                </p:sp>
                <p:sp>
                  <p:nvSpPr>
                    <p:cNvPr id="45" name="Text Box 97"/>
                    <p:cNvSpPr txBox="1"/>
                    <p:nvPr/>
                  </p:nvSpPr>
                  <p:spPr bwMode="auto">
                    <a:xfrm>
                      <a:off x="5798293" y="2057361"/>
                      <a:ext cx="604771" cy="333023"/>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宋体" pitchFamily="2" charset="-122"/>
                        </a:rPr>
                        <a:t>K</a:t>
                      </a:r>
                      <a:r>
                        <a:rPr kumimoji="0" lang="en-US" altLang="zh-CN" sz="1200" b="0" i="0" u="none" strike="noStrike" kern="1200" cap="none" spc="0" normalizeH="0" baseline="-25000" noProof="0" dirty="0">
                          <a:ln>
                            <a:noFill/>
                          </a:ln>
                          <a:solidFill>
                            <a:srgbClr val="000000"/>
                          </a:solidFill>
                          <a:effectLst/>
                          <a:uLnTx/>
                          <a:uFillTx/>
                          <a:latin typeface="Calibri" panose="020F0502020204030204" pitchFamily="34" charset="0"/>
                          <a:ea typeface="宋体" pitchFamily="2" charset="-122"/>
                          <a:cs typeface="宋体" pitchFamily="2" charset="-122"/>
                        </a:rPr>
                        <a:t>2</a:t>
                      </a:r>
                      <a:endParaRPr kumimoji="0" lang="zh-CN"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宋体" pitchFamily="2" charset="-122"/>
                      </a:endParaRPr>
                    </a:p>
                  </p:txBody>
                </p:sp>
                <p:sp>
                  <p:nvSpPr>
                    <p:cNvPr id="46" name="Text Box 98"/>
                    <p:cNvSpPr txBox="1"/>
                    <p:nvPr/>
                  </p:nvSpPr>
                  <p:spPr bwMode="auto">
                    <a:xfrm>
                      <a:off x="4774508" y="4917969"/>
                      <a:ext cx="624024" cy="333023"/>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宋体" pitchFamily="2" charset="-122"/>
                        </a:rPr>
                        <a:t>L</a:t>
                      </a:r>
                      <a:r>
                        <a:rPr kumimoji="0" lang="en-US" altLang="zh-CN" sz="1200" b="0" i="0" u="none" strike="noStrike" kern="1200" cap="none" spc="0" normalizeH="0" baseline="-25000" noProof="0">
                          <a:ln>
                            <a:noFill/>
                          </a:ln>
                          <a:solidFill>
                            <a:srgbClr val="000000"/>
                          </a:solidFill>
                          <a:effectLst/>
                          <a:uLnTx/>
                          <a:uFillTx/>
                          <a:latin typeface="Calibri" panose="020F0502020204030204" pitchFamily="34" charset="0"/>
                          <a:ea typeface="宋体" pitchFamily="2" charset="-122"/>
                          <a:cs typeface="宋体" pitchFamily="2" charset="-122"/>
                        </a:rPr>
                        <a:t>f1</a:t>
                      </a:r>
                    </a:p>
                  </p:txBody>
                </p:sp>
                <p:sp>
                  <p:nvSpPr>
                    <p:cNvPr id="47" name="Text Box 99"/>
                    <p:cNvSpPr txBox="1"/>
                    <p:nvPr/>
                  </p:nvSpPr>
                  <p:spPr bwMode="auto">
                    <a:xfrm>
                      <a:off x="6167812" y="4979837"/>
                      <a:ext cx="624024" cy="333023"/>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宋体" pitchFamily="2" charset="-122"/>
                        </a:rPr>
                        <a:t>L</a:t>
                      </a:r>
                      <a:r>
                        <a:rPr kumimoji="0" lang="en-US" altLang="zh-CN" sz="1200" b="0" i="0" u="none" strike="noStrike" kern="1200" cap="none" spc="0" normalizeH="0" baseline="-25000" noProof="0">
                          <a:ln>
                            <a:noFill/>
                          </a:ln>
                          <a:solidFill>
                            <a:srgbClr val="000000"/>
                          </a:solidFill>
                          <a:effectLst/>
                          <a:uLnTx/>
                          <a:uFillTx/>
                          <a:latin typeface="Calibri" panose="020F0502020204030204" pitchFamily="34" charset="0"/>
                          <a:ea typeface="宋体" pitchFamily="2" charset="-122"/>
                          <a:cs typeface="宋体" pitchFamily="2" charset="-122"/>
                        </a:rPr>
                        <a:t>f2</a:t>
                      </a:r>
                      <a:endParaRPr kumimoji="0" lang="zh-CN" altLang="zh-CN"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宋体" pitchFamily="2" charset="-122"/>
                      </a:endParaRPr>
                    </a:p>
                  </p:txBody>
                </p:sp>
                <p:sp>
                  <p:nvSpPr>
                    <p:cNvPr id="48" name="Text Box 100"/>
                    <p:cNvSpPr txBox="1"/>
                    <p:nvPr/>
                  </p:nvSpPr>
                  <p:spPr bwMode="auto">
                    <a:xfrm>
                      <a:off x="3177471" y="4918061"/>
                      <a:ext cx="624024" cy="333023"/>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宋体" pitchFamily="2" charset="-122"/>
                        </a:rPr>
                        <a:t>L</a:t>
                      </a:r>
                      <a:r>
                        <a:rPr kumimoji="0" lang="en-US" altLang="zh-CN" sz="1200" b="0" i="0" u="none" strike="noStrike" kern="1200" cap="none" spc="0" normalizeH="0" baseline="-25000" noProof="0">
                          <a:ln>
                            <a:noFill/>
                          </a:ln>
                          <a:solidFill>
                            <a:srgbClr val="000000"/>
                          </a:solidFill>
                          <a:effectLst/>
                          <a:uLnTx/>
                          <a:uFillTx/>
                          <a:latin typeface="Calibri" panose="020F0502020204030204" pitchFamily="34" charset="0"/>
                          <a:ea typeface="宋体" pitchFamily="2" charset="-122"/>
                          <a:cs typeface="宋体" pitchFamily="2" charset="-122"/>
                        </a:rPr>
                        <a:t>f0</a:t>
                      </a:r>
                      <a:endParaRPr kumimoji="0" lang="zh-CN" altLang="zh-CN"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宋体" pitchFamily="2" charset="-122"/>
                      </a:endParaRPr>
                    </a:p>
                  </p:txBody>
                </p:sp>
                <p:sp>
                  <p:nvSpPr>
                    <p:cNvPr id="49" name="Text Box 101"/>
                    <p:cNvSpPr txBox="1"/>
                    <p:nvPr/>
                  </p:nvSpPr>
                  <p:spPr bwMode="auto">
                    <a:xfrm>
                      <a:off x="5398605" y="4917843"/>
                      <a:ext cx="457848" cy="333023"/>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宋体" pitchFamily="2" charset="-122"/>
                        </a:rPr>
                        <a:t>L</a:t>
                      </a:r>
                      <a:r>
                        <a:rPr kumimoji="0" lang="en-US" altLang="zh-CN" sz="1200" b="0" i="0" u="none" strike="noStrike" kern="1200" cap="none" spc="0" normalizeH="0" baseline="-25000" noProof="0">
                          <a:ln>
                            <a:noFill/>
                          </a:ln>
                          <a:solidFill>
                            <a:srgbClr val="000000"/>
                          </a:solidFill>
                          <a:effectLst/>
                          <a:uLnTx/>
                          <a:uFillTx/>
                          <a:latin typeface="Calibri" panose="020F0502020204030204" pitchFamily="34" charset="0"/>
                          <a:ea typeface="宋体" pitchFamily="2" charset="-122"/>
                          <a:cs typeface="宋体" pitchFamily="2" charset="-122"/>
                        </a:rPr>
                        <a:t>1</a:t>
                      </a:r>
                      <a:endParaRPr kumimoji="0" lang="zh-CN" altLang="zh-CN"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宋体" pitchFamily="2" charset="-122"/>
                      </a:endParaRPr>
                    </a:p>
                  </p:txBody>
                </p:sp>
                <p:sp>
                  <p:nvSpPr>
                    <p:cNvPr id="50" name="Text Box 102"/>
                    <p:cNvSpPr txBox="1"/>
                    <p:nvPr/>
                  </p:nvSpPr>
                  <p:spPr bwMode="auto">
                    <a:xfrm>
                      <a:off x="4006404" y="4980742"/>
                      <a:ext cx="401103" cy="333023"/>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宋体" pitchFamily="2" charset="-122"/>
                        </a:rPr>
                        <a:t>L</a:t>
                      </a:r>
                      <a:r>
                        <a:rPr kumimoji="0" lang="en-US" altLang="zh-CN" sz="1200" b="0" i="0" u="none" strike="noStrike" kern="1200" cap="none" spc="0" normalizeH="0" baseline="-25000" noProof="0">
                          <a:ln>
                            <a:noFill/>
                          </a:ln>
                          <a:solidFill>
                            <a:srgbClr val="000000"/>
                          </a:solidFill>
                          <a:effectLst/>
                          <a:uLnTx/>
                          <a:uFillTx/>
                          <a:latin typeface="Times New Roman" panose="02020603050405020304" pitchFamily="18" charset="0"/>
                          <a:ea typeface="宋体" pitchFamily="2" charset="-122"/>
                          <a:cs typeface="宋体" pitchFamily="2" charset="-122"/>
                        </a:rPr>
                        <a:t>0</a:t>
                      </a:r>
                      <a:endParaRPr kumimoji="0" lang="zh-CN" altLang="zh-CN"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宋体" pitchFamily="2" charset="-122"/>
                      </a:endParaRPr>
                    </a:p>
                  </p:txBody>
                </p:sp>
                <p:sp>
                  <p:nvSpPr>
                    <p:cNvPr id="51" name="Text Box 103"/>
                    <p:cNvSpPr txBox="1"/>
                    <p:nvPr/>
                  </p:nvSpPr>
                  <p:spPr bwMode="auto">
                    <a:xfrm>
                      <a:off x="1625438" y="4803744"/>
                      <a:ext cx="441687" cy="333023"/>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宋体" pitchFamily="2" charset="-122"/>
                        </a:rPr>
                        <a:t>0</a:t>
                      </a:r>
                      <a:endParaRPr kumimoji="0" lang="zh-CN" altLang="zh-CN" sz="12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宋体" pitchFamily="2" charset="-122"/>
                      </a:endParaRPr>
                    </a:p>
                  </p:txBody>
                </p:sp>
                <p:sp>
                  <p:nvSpPr>
                    <p:cNvPr id="53" name="Text Box 104"/>
                    <p:cNvSpPr txBox="1"/>
                    <p:nvPr/>
                  </p:nvSpPr>
                  <p:spPr bwMode="auto">
                    <a:xfrm>
                      <a:off x="4529246" y="3459866"/>
                      <a:ext cx="604771" cy="333023"/>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宋体" pitchFamily="2" charset="-122"/>
                        </a:rPr>
                        <a:t>K</a:t>
                      </a:r>
                      <a:r>
                        <a:rPr kumimoji="0" lang="en-US" altLang="zh-CN" sz="1200" b="0" i="0" u="none" strike="noStrike" kern="1200" cap="none" spc="0" normalizeH="0" baseline="-25000" noProof="0" dirty="0">
                          <a:ln>
                            <a:noFill/>
                          </a:ln>
                          <a:solidFill>
                            <a:srgbClr val="000000"/>
                          </a:solidFill>
                          <a:effectLst/>
                          <a:uLnTx/>
                          <a:uFillTx/>
                          <a:latin typeface="Calibri" panose="020F0502020204030204" pitchFamily="34" charset="0"/>
                          <a:ea typeface="宋体" pitchFamily="2" charset="-122"/>
                          <a:cs typeface="宋体" pitchFamily="2" charset="-122"/>
                        </a:rPr>
                        <a:t>1</a:t>
                      </a:r>
                      <a:endParaRPr kumimoji="0" lang="zh-CN"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宋体" pitchFamily="2" charset="-122"/>
                      </a:endParaRPr>
                    </a:p>
                  </p:txBody>
                </p:sp>
                <p:sp>
                  <p:nvSpPr>
                    <p:cNvPr id="54" name="Text Box 105"/>
                    <p:cNvSpPr txBox="1"/>
                    <p:nvPr/>
                  </p:nvSpPr>
                  <p:spPr bwMode="auto">
                    <a:xfrm>
                      <a:off x="2576836" y="4147112"/>
                      <a:ext cx="604771" cy="333023"/>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宋体" pitchFamily="2" charset="-122"/>
                        </a:rPr>
                        <a:t>K</a:t>
                      </a:r>
                      <a:r>
                        <a:rPr kumimoji="0" lang="en-US" altLang="zh-CN" sz="1200" b="0" i="0" u="none" strike="noStrike" kern="1200" cap="none" spc="0" normalizeH="0" baseline="-25000" noProof="0" dirty="0">
                          <a:ln>
                            <a:noFill/>
                          </a:ln>
                          <a:solidFill>
                            <a:srgbClr val="000000"/>
                          </a:solidFill>
                          <a:effectLst/>
                          <a:uLnTx/>
                          <a:uFillTx/>
                          <a:latin typeface="Times New Roman" panose="02020603050405020304" pitchFamily="18" charset="0"/>
                          <a:ea typeface="宋体" pitchFamily="2" charset="-122"/>
                          <a:cs typeface="宋体" pitchFamily="2" charset="-122"/>
                        </a:rPr>
                        <a:t>0</a:t>
                      </a:r>
                      <a:endParaRPr kumimoji="0" lang="zh-CN"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宋体" pitchFamily="2" charset="-122"/>
                      </a:endParaRPr>
                    </a:p>
                  </p:txBody>
                </p:sp>
              </p:grpSp>
              <p:sp>
                <p:nvSpPr>
                  <p:cNvPr id="55" name="文本框 54"/>
                  <p:cNvSpPr txBox="1"/>
                  <p:nvPr/>
                </p:nvSpPr>
                <p:spPr>
                  <a:xfrm>
                    <a:off x="8641382" y="3539169"/>
                    <a:ext cx="2369306" cy="2802307"/>
                  </a:xfrm>
                  <a:prstGeom prst="rect">
                    <a:avLst/>
                  </a:prstGeom>
                  <a:noFill/>
                </p:spPr>
                <p:txBody>
                  <a:bodyPr wrap="square" rtlCol="0" anchor="t">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K</a:t>
                    </a:r>
                    <a:r>
                      <a:rPr kumimoji="0" lang="en-US" sz="1000" b="0"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0</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基础水价             </a:t>
                    </a:r>
                  </a:p>
                  <a:p>
                    <a:pPr lvl="0">
                      <a:lnSpc>
                        <a:spcPct val="150000"/>
                      </a:lnSpc>
                      <a:defRPr/>
                    </a:pPr>
                    <a:r>
                      <a:rPr kumimoji="0" 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K</a:t>
                    </a:r>
                    <a:r>
                      <a:rPr kumimoji="0" lang="en-US" sz="1000" b="0"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1</a:t>
                    </a:r>
                    <a:r>
                      <a:rPr lang="zh-CN" altLang="en-US" sz="1000" dirty="0">
                        <a:solidFill>
                          <a:srgbClr val="000000"/>
                        </a:solidFill>
                        <a:latin typeface="微软雅黑" panose="020B0503020204020204" pitchFamily="34" charset="-122"/>
                        <a:ea typeface="微软雅黑" panose="020B0503020204020204" pitchFamily="34" charset="-122"/>
                        <a:sym typeface="+mn-ea"/>
                      </a:rPr>
                      <a:t>市场水价</a:t>
                    </a:r>
                    <a:endPar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endParaRPr>
                  </a:p>
                  <a:p>
                    <a:pPr lvl="0">
                      <a:lnSpc>
                        <a:spcPct val="150000"/>
                      </a:lnSpc>
                      <a:defRPr/>
                    </a:pPr>
                    <a:r>
                      <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K2</a:t>
                    </a:r>
                    <a:r>
                      <a:rPr lang="zh-CN" altLang="en-US" sz="1000" dirty="0">
                        <a:solidFill>
                          <a:srgbClr val="000000"/>
                        </a:solidFill>
                        <a:latin typeface="微软雅黑" panose="020B0503020204020204" pitchFamily="34" charset="-122"/>
                        <a:ea typeface="微软雅黑" panose="020B0503020204020204" pitchFamily="34" charset="-122"/>
                        <a:sym typeface="+mn-ea"/>
                      </a:rPr>
                      <a:t>特殊水价</a:t>
                    </a:r>
                  </a:p>
                  <a:p>
                    <a:pPr lvl="0">
                      <a:lnSpc>
                        <a:spcPct val="150000"/>
                      </a:lnSpc>
                      <a:defRPr/>
                    </a:pPr>
                    <a:r>
                      <a:rPr lang="en-US" altLang="zh-CN" sz="100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K3</a:t>
                    </a:r>
                    <a:r>
                      <a:rPr lang="zh-CN" altLang="en-US" sz="1000" dirty="0">
                        <a:solidFill>
                          <a:srgbClr val="000000"/>
                        </a:solidFill>
                        <a:latin typeface="微软雅黑" panose="020B0503020204020204" pitchFamily="34" charset="-122"/>
                        <a:ea typeface="微软雅黑" panose="020B0503020204020204" pitchFamily="34" charset="-122"/>
                        <a:sym typeface="+mn-ea"/>
                      </a:rPr>
                      <a:t>水资源价值</a:t>
                    </a:r>
                    <a:endParaRPr lang="en-US" altLang="zh-CN" sz="1000" dirty="0">
                      <a:solidFill>
                        <a:srgbClr val="000000"/>
                      </a:solidFill>
                      <a:latin typeface="微软雅黑" panose="020B0503020204020204" pitchFamily="34" charset="-122"/>
                      <a:ea typeface="微软雅黑" panose="020B0503020204020204" pitchFamily="34" charset="-122"/>
                      <a:sym typeface="+mn-ea"/>
                    </a:endParaRPr>
                  </a:p>
                  <a:p>
                    <a:pPr lvl="0">
                      <a:lnSpc>
                        <a:spcPct val="150000"/>
                      </a:lnSpc>
                      <a:defRPr/>
                    </a:pPr>
                    <a:r>
                      <a:rPr lang="en-US" altLang="zh-CN" sz="1000" dirty="0">
                        <a:solidFill>
                          <a:srgbClr val="000000"/>
                        </a:solidFill>
                        <a:latin typeface="微软雅黑" panose="020B0503020204020204" pitchFamily="34" charset="-122"/>
                        <a:ea typeface="微软雅黑" panose="020B0503020204020204" pitchFamily="34" charset="-122"/>
                        <a:sym typeface="+mn-ea"/>
                      </a:rPr>
                      <a:t>δk</a:t>
                    </a:r>
                    <a:r>
                      <a:rPr lang="zh-CN" altLang="en-US" sz="1000" dirty="0">
                        <a:solidFill>
                          <a:srgbClr val="000000"/>
                        </a:solidFill>
                        <a:latin typeface="微软雅黑" panose="020B0503020204020204" pitchFamily="34" charset="-122"/>
                        <a:ea typeface="微软雅黑" panose="020B0503020204020204" pitchFamily="34" charset="-122"/>
                        <a:sym typeface="+mn-ea"/>
                      </a:rPr>
                      <a:t>节水量交易溢价</a:t>
                    </a:r>
                  </a:p>
                  <a:p>
                    <a:pPr lvl="0">
                      <a:lnSpc>
                        <a:spcPct val="150000"/>
                      </a:lnSpc>
                      <a:defRPr/>
                    </a:pPr>
                    <a:endParaRPr lang="en-US" altLang="zh-CN" sz="1000" dirty="0">
                      <a:solidFill>
                        <a:srgbClr val="000000"/>
                      </a:solidFill>
                      <a:latin typeface="微软雅黑" panose="020B0503020204020204" pitchFamily="34" charset="-122"/>
                      <a:ea typeface="微软雅黑" panose="020B0503020204020204" pitchFamily="34" charset="-122"/>
                      <a:sym typeface="+mn-ea"/>
                    </a:endParaRPr>
                  </a:p>
                  <a:p>
                    <a:pPr lvl="0">
                      <a:lnSpc>
                        <a:spcPct val="150000"/>
                      </a:lnSpc>
                      <a:defRPr/>
                    </a:pPr>
                    <a:r>
                      <a:rPr lang="en-US" altLang="zh-CN" sz="1000" dirty="0">
                        <a:solidFill>
                          <a:srgbClr val="000000"/>
                        </a:solidFill>
                        <a:latin typeface="微软雅黑" panose="020B0503020204020204" pitchFamily="34" charset="-122"/>
                        <a:ea typeface="微软雅黑" panose="020B0503020204020204" pitchFamily="34" charset="-122"/>
                        <a:sym typeface="+mn-ea"/>
                      </a:rPr>
                      <a:t>L</a:t>
                    </a:r>
                    <a:r>
                      <a:rPr lang="en-US" altLang="zh-CN" sz="1000" baseline="-25000" dirty="0">
                        <a:solidFill>
                          <a:srgbClr val="000000"/>
                        </a:solidFill>
                        <a:latin typeface="微软雅黑" panose="020B0503020204020204" pitchFamily="34" charset="-122"/>
                        <a:ea typeface="微软雅黑" panose="020B0503020204020204" pitchFamily="34" charset="-122"/>
                        <a:sym typeface="+mn-ea"/>
                      </a:rPr>
                      <a:t>0</a:t>
                    </a:r>
                    <a:r>
                      <a:rPr lang="zh-CN" altLang="en-US" sz="1000" dirty="0">
                        <a:solidFill>
                          <a:srgbClr val="000000"/>
                        </a:solidFill>
                        <a:latin typeface="微软雅黑" panose="020B0503020204020204" pitchFamily="34" charset="-122"/>
                        <a:ea typeface="微软雅黑" panose="020B0503020204020204" pitchFamily="34" charset="-122"/>
                        <a:sym typeface="+mn-ea"/>
                      </a:rPr>
                      <a:t>用水定额先进值</a:t>
                    </a:r>
                    <a:endParaRPr lang="en-US" altLang="zh-CN" sz="1000" dirty="0">
                      <a:solidFill>
                        <a:srgbClr val="000000"/>
                      </a:solidFill>
                      <a:latin typeface="微软雅黑" panose="020B0503020204020204" pitchFamily="34" charset="-122"/>
                      <a:ea typeface="微软雅黑" panose="020B0503020204020204" pitchFamily="34" charset="-122"/>
                      <a:sym typeface="+mn-ea"/>
                    </a:endParaRPr>
                  </a:p>
                  <a:p>
                    <a:pPr lvl="0">
                      <a:lnSpc>
                        <a:spcPct val="150000"/>
                      </a:lnSpc>
                      <a:defRPr/>
                    </a:pPr>
                    <a:r>
                      <a:rPr lang="en-US" altLang="zh-CN" sz="1000" dirty="0">
                        <a:solidFill>
                          <a:srgbClr val="000000"/>
                        </a:solidFill>
                        <a:latin typeface="微软雅黑" panose="020B0503020204020204" pitchFamily="34" charset="-122"/>
                        <a:ea typeface="微软雅黑" panose="020B0503020204020204" pitchFamily="34" charset="-122"/>
                        <a:sym typeface="+mn-ea"/>
                      </a:rPr>
                      <a:t>L</a:t>
                    </a:r>
                    <a:r>
                      <a:rPr lang="en-US" altLang="zh-CN" sz="1000" baseline="-25000" dirty="0">
                        <a:solidFill>
                          <a:srgbClr val="000000"/>
                        </a:solidFill>
                        <a:latin typeface="微软雅黑" panose="020B0503020204020204" pitchFamily="34" charset="-122"/>
                        <a:ea typeface="微软雅黑" panose="020B0503020204020204" pitchFamily="34" charset="-122"/>
                        <a:sym typeface="+mn-ea"/>
                      </a:rPr>
                      <a:t>1</a:t>
                    </a:r>
                    <a:r>
                      <a:rPr lang="zh-CN" altLang="en-US" sz="1000" dirty="0">
                        <a:solidFill>
                          <a:srgbClr val="000000"/>
                        </a:solidFill>
                        <a:latin typeface="微软雅黑" panose="020B0503020204020204" pitchFamily="34" charset="-122"/>
                        <a:ea typeface="微软雅黑" panose="020B0503020204020204" pitchFamily="34" charset="-122"/>
                        <a:sym typeface="+mn-ea"/>
                      </a:rPr>
                      <a:t>用水定额通用值</a:t>
                    </a:r>
                  </a:p>
                  <a:p>
                    <a:pPr lvl="0">
                      <a:lnSpc>
                        <a:spcPct val="150000"/>
                      </a:lnSpc>
                      <a:defRPr/>
                    </a:pPr>
                    <a:endParaRPr lang="en-US" altLang="zh-CN" sz="1000" baseline="-25000" dirty="0">
                      <a:solidFill>
                        <a:srgbClr val="000000"/>
                      </a:solidFill>
                      <a:latin typeface="微软雅黑" panose="020B0503020204020204" pitchFamily="34" charset="-122"/>
                      <a:ea typeface="微软雅黑" panose="020B0503020204020204" pitchFamily="34" charset="-122"/>
                      <a:sym typeface="+mn-ea"/>
                    </a:endParaRPr>
                  </a:p>
                  <a:p>
                    <a:pPr lvl="0">
                      <a:lnSpc>
                        <a:spcPct val="150000"/>
                      </a:lnSpc>
                      <a:defRPr/>
                    </a:pPr>
                    <a:r>
                      <a:rPr lang="en-US" altLang="zh-CN" sz="1000" dirty="0">
                        <a:solidFill>
                          <a:srgbClr val="000000"/>
                        </a:solidFill>
                        <a:latin typeface="微软雅黑" panose="020B0503020204020204" pitchFamily="34" charset="-122"/>
                        <a:ea typeface="微软雅黑" panose="020B0503020204020204" pitchFamily="34" charset="-122"/>
                        <a:sym typeface="+mn-ea"/>
                      </a:rPr>
                      <a:t>L</a:t>
                    </a:r>
                    <a:r>
                      <a:rPr lang="en-US" altLang="zh-CN" sz="1000" baseline="-25000" dirty="0">
                        <a:solidFill>
                          <a:srgbClr val="000000"/>
                        </a:solidFill>
                        <a:latin typeface="微软雅黑" panose="020B0503020204020204" pitchFamily="34" charset="-122"/>
                        <a:ea typeface="微软雅黑" panose="020B0503020204020204" pitchFamily="34" charset="-122"/>
                        <a:sym typeface="+mn-ea"/>
                      </a:rPr>
                      <a:t>f0--</a:t>
                    </a:r>
                    <a:r>
                      <a:rPr lang="en-US" altLang="zh-CN" sz="1000" dirty="0">
                        <a:solidFill>
                          <a:srgbClr val="000000"/>
                        </a:solidFill>
                        <a:latin typeface="微软雅黑" panose="020B0503020204020204" pitchFamily="34" charset="-122"/>
                        <a:ea typeface="微软雅黑" panose="020B0503020204020204" pitchFamily="34" charset="-122"/>
                        <a:sym typeface="+mn-ea"/>
                      </a:rPr>
                      <a:t>L</a:t>
                    </a:r>
                    <a:r>
                      <a:rPr lang="en-US" altLang="zh-CN" sz="1000" baseline="-25000" dirty="0">
                        <a:solidFill>
                          <a:srgbClr val="000000"/>
                        </a:solidFill>
                        <a:latin typeface="微软雅黑" panose="020B0503020204020204" pitchFamily="34" charset="-122"/>
                        <a:ea typeface="微软雅黑" panose="020B0503020204020204" pitchFamily="34" charset="-122"/>
                        <a:sym typeface="+mn-ea"/>
                      </a:rPr>
                      <a:t>f2</a:t>
                    </a:r>
                    <a:r>
                      <a:rPr lang="zh-CN" altLang="en-US" sz="1000" dirty="0">
                        <a:solidFill>
                          <a:srgbClr val="000000"/>
                        </a:solidFill>
                        <a:latin typeface="微软雅黑" panose="020B0503020204020204" pitchFamily="34" charset="-122"/>
                        <a:ea typeface="微软雅黑" panose="020B0503020204020204" pitchFamily="34" charset="-122"/>
                        <a:sym typeface="+mn-ea"/>
                      </a:rPr>
                      <a:t>不同范围用水量</a:t>
                    </a:r>
                    <a:endParaRPr lang="en-US" altLang="zh-CN" sz="1000" baseline="-25000" dirty="0">
                      <a:solidFill>
                        <a:srgbClr val="000000"/>
                      </a:solidFill>
                      <a:latin typeface="微软雅黑" panose="020B0503020204020204" pitchFamily="34" charset="-122"/>
                      <a:ea typeface="微软雅黑" panose="020B0503020204020204" pitchFamily="34" charset="-122"/>
                      <a:sym typeface="+mn-ea"/>
                    </a:endParaRPr>
                  </a:p>
                </p:txBody>
              </p:sp>
              <p:cxnSp>
                <p:nvCxnSpPr>
                  <p:cNvPr id="56" name="AutoShape 86"/>
                  <p:cNvCxnSpPr/>
                  <p:nvPr/>
                </p:nvCxnSpPr>
                <p:spPr bwMode="auto">
                  <a:xfrm flipV="1">
                    <a:off x="4055683" y="5498982"/>
                    <a:ext cx="1395278" cy="10872"/>
                  </a:xfrm>
                  <a:prstGeom prst="straightConnector1">
                    <a:avLst/>
                  </a:prstGeom>
                  <a:noFill/>
                  <a:ln w="9525">
                    <a:solidFill>
                      <a:schemeClr val="bg2">
                        <a:lumMod val="50000"/>
                      </a:schemeClr>
                    </a:solidFill>
                    <a:round/>
                  </a:ln>
                </p:spPr>
              </p:cxnSp>
            </p:grpSp>
            <p:cxnSp>
              <p:nvCxnSpPr>
                <p:cNvPr id="57" name="直接连接符 56"/>
                <p:cNvCxnSpPr/>
                <p:nvPr/>
              </p:nvCxnSpPr>
              <p:spPr>
                <a:xfrm flipV="1">
                  <a:off x="4153" y="6488"/>
                  <a:ext cx="4684" cy="25"/>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Text Box 104"/>
              <p:cNvSpPr txBox="1"/>
              <p:nvPr/>
            </p:nvSpPr>
            <p:spPr bwMode="auto">
              <a:xfrm>
                <a:off x="4942" y="6190"/>
                <a:ext cx="778" cy="323"/>
              </a:xfrm>
              <a:prstGeom prst="rect">
                <a:avLst/>
              </a:prstGeom>
              <a:solidFill>
                <a:srgbClr val="FF0000">
                  <a:alpha val="0"/>
                </a:srgbClr>
              </a:solidFill>
              <a:ln w="9525">
                <a:noFill/>
                <a:miter lim="800000"/>
              </a:ln>
            </p:spPr>
            <p:txBody>
              <a:bodyPr vert="horz" wrap="square" lIns="91440" tIns="45720" rIns="91440" bIns="4572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宋体" pitchFamily="2" charset="-122"/>
                  </a:rPr>
                  <a:t>K</a:t>
                </a:r>
                <a:r>
                  <a:rPr kumimoji="0" lang="en-US" altLang="zh-CN" sz="1200" b="0" i="0" u="none" strike="noStrike" kern="1200" cap="none" spc="0" normalizeH="0" baseline="-25000" noProof="0" dirty="0">
                    <a:ln>
                      <a:noFill/>
                    </a:ln>
                    <a:solidFill>
                      <a:srgbClr val="000000"/>
                    </a:solidFill>
                    <a:effectLst/>
                    <a:uLnTx/>
                    <a:uFillTx/>
                    <a:latin typeface="Calibri" panose="020F0502020204030204" pitchFamily="34" charset="0"/>
                    <a:ea typeface="宋体" pitchFamily="2" charset="-122"/>
                    <a:cs typeface="宋体" pitchFamily="2" charset="-122"/>
                  </a:rPr>
                  <a:t>3</a:t>
                </a:r>
                <a:endParaRPr kumimoji="0" lang="zh-CN"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宋体" pitchFamily="2" charset="-122"/>
                </a:endParaRPr>
              </a:p>
            </p:txBody>
          </p:sp>
        </p:grpSp>
        <p:cxnSp>
          <p:nvCxnSpPr>
            <p:cNvPr id="59" name="直接连接符 58"/>
            <p:cNvCxnSpPr/>
            <p:nvPr/>
          </p:nvCxnSpPr>
          <p:spPr>
            <a:xfrm flipV="1">
              <a:off x="3563" y="4939"/>
              <a:ext cx="5900" cy="41"/>
            </a:xfrm>
            <a:prstGeom prst="line">
              <a:avLst/>
            </a:prstGeom>
          </p:spPr>
          <p:style>
            <a:lnRef idx="2">
              <a:schemeClr val="accent6"/>
            </a:lnRef>
            <a:fillRef idx="0">
              <a:schemeClr val="accent6"/>
            </a:fillRef>
            <a:effectRef idx="1">
              <a:schemeClr val="accent6"/>
            </a:effectRef>
            <a:fontRef idx="minor">
              <a:schemeClr val="tx1"/>
            </a:fontRef>
          </p:style>
        </p:cxnSp>
        <p:sp>
          <p:nvSpPr>
            <p:cNvPr id="60" name="文本框 59"/>
            <p:cNvSpPr txBox="1"/>
            <p:nvPr/>
          </p:nvSpPr>
          <p:spPr>
            <a:xfrm>
              <a:off x="8646" y="4897"/>
              <a:ext cx="524" cy="352"/>
            </a:xfrm>
            <a:prstGeom prst="rect">
              <a:avLst/>
            </a:prstGeom>
            <a:noFill/>
          </p:spPr>
          <p:txBody>
            <a:bodyPr wrap="square" rtlCol="0" anchor="t">
              <a:spAutoFit/>
            </a:bodyPr>
            <a:lstStyle/>
            <a:p>
              <a:r>
                <a:rPr lang="en-US" altLang="zh-CN" sz="1000" dirty="0">
                  <a:solidFill>
                    <a:srgbClr val="000000"/>
                  </a:solidFill>
                  <a:latin typeface="微软雅黑" panose="020B0503020204020204" pitchFamily="34" charset="-122"/>
                  <a:ea typeface="微软雅黑" panose="020B0503020204020204" pitchFamily="34" charset="-122"/>
                  <a:sym typeface="+mn-ea"/>
                </a:rPr>
                <a:t>δk</a:t>
              </a:r>
            </a:p>
          </p:txBody>
        </p:sp>
        <p:sp>
          <p:nvSpPr>
            <p:cNvPr id="61" name="右大括号 60"/>
            <p:cNvSpPr/>
            <p:nvPr/>
          </p:nvSpPr>
          <p:spPr>
            <a:xfrm>
              <a:off x="8527" y="4873"/>
              <a:ext cx="119" cy="377"/>
            </a:xfrm>
            <a:prstGeom prst="rightBrace">
              <a:avLst/>
            </a:prstGeom>
          </p:spPr>
          <p:style>
            <a:lnRef idx="1">
              <a:schemeClr val="accent1"/>
            </a:lnRef>
            <a:fillRef idx="0">
              <a:schemeClr val="accent1"/>
            </a:fillRef>
            <a:effectRef idx="0">
              <a:schemeClr val="accent1"/>
            </a:effectRef>
            <a:fontRef idx="minor">
              <a:schemeClr val="tx1"/>
            </a:fontRef>
          </p:style>
          <p:txBody>
            <a:bodyPr/>
            <a:lstStyle/>
            <a:p>
              <a:endParaRPr lang="zh-CN" altLang="en-US"/>
            </a:p>
          </p:txBody>
        </p:sp>
      </p:grpSp>
      <p:sp>
        <p:nvSpPr>
          <p:cNvPr id="63" name="文本框 62"/>
          <p:cNvSpPr txBox="1"/>
          <p:nvPr/>
        </p:nvSpPr>
        <p:spPr>
          <a:xfrm>
            <a:off x="1369695" y="1159510"/>
            <a:ext cx="9004935" cy="506730"/>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所有用水行业：</a:t>
            </a:r>
            <a:r>
              <a:rPr lang="en-US" altLang="zh-CN" b="1" dirty="0">
                <a:latin typeface="微软雅黑" panose="020B0503020204020204" pitchFamily="34" charset="-122"/>
                <a:ea typeface="微软雅黑" panose="020B0503020204020204" pitchFamily="34" charset="-122"/>
              </a:rPr>
              <a:t>  1.</a:t>
            </a:r>
            <a:r>
              <a:rPr lang="zh-CN" altLang="en-US" b="1" dirty="0">
                <a:latin typeface="微软雅黑" panose="020B0503020204020204" pitchFamily="34" charset="-122"/>
                <a:ea typeface="微软雅黑" panose="020B0503020204020204" pitchFamily="34" charset="-122"/>
              </a:rPr>
              <a:t>全面实行多级累进水价制度</a:t>
            </a:r>
            <a:r>
              <a:rPr lang="en-US" altLang="zh-CN" b="1" dirty="0">
                <a:latin typeface="微软雅黑" panose="020B0503020204020204" pitchFamily="34" charset="-122"/>
                <a:ea typeface="微软雅黑" panose="020B0503020204020204" pitchFamily="34" charset="-122"/>
              </a:rPr>
              <a:t>         2.</a:t>
            </a:r>
            <a:r>
              <a:rPr lang="zh-CN" altLang="en-US" b="1" dirty="0">
                <a:latin typeface="微软雅黑" panose="020B0503020204020204" pitchFamily="34" charset="-122"/>
                <a:ea typeface="微软雅黑" panose="020B0503020204020204" pitchFamily="34" charset="-122"/>
                <a:sym typeface="+mn-ea"/>
              </a:rPr>
              <a:t>政府认可</a:t>
            </a:r>
            <a:r>
              <a:rPr lang="zh-CN" altLang="en-US" b="1" dirty="0">
                <a:latin typeface="微软雅黑" panose="020B0503020204020204" pitchFamily="34" charset="-122"/>
                <a:ea typeface="微软雅黑" panose="020B0503020204020204" pitchFamily="34" charset="-122"/>
              </a:rPr>
              <a:t>水资源价值计算方法</a:t>
            </a:r>
          </a:p>
        </p:txBody>
      </p:sp>
      <p:sp>
        <p:nvSpPr>
          <p:cNvPr id="65" name="矩形 64"/>
          <p:cNvSpPr/>
          <p:nvPr/>
        </p:nvSpPr>
        <p:spPr>
          <a:xfrm>
            <a:off x="3993850" y="377120"/>
            <a:ext cx="5377180" cy="584775"/>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lang="zh-CN" altLang="en-US" sz="3200" b="1" dirty="0">
                <a:latin typeface="微软雅黑" panose="020B0503020204020204" pitchFamily="34" charset="-122"/>
                <a:ea typeface="微软雅黑" panose="020B0503020204020204" pitchFamily="34" charset="-122"/>
                <a:sym typeface="微软雅黑" panose="020B0503020204020204" pitchFamily="34" charset="-122"/>
              </a:rPr>
              <a:t>节水量交易的外部条件</a:t>
            </a:r>
          </a:p>
        </p:txBody>
      </p:sp>
      <p:sp>
        <p:nvSpPr>
          <p:cNvPr id="64" name="文本框 63"/>
          <p:cNvSpPr txBox="1"/>
          <p:nvPr/>
        </p:nvSpPr>
        <p:spPr>
          <a:xfrm>
            <a:off x="4021539" y="2236162"/>
            <a:ext cx="369332" cy="669414"/>
          </a:xfrm>
          <a:prstGeom prst="rect">
            <a:avLst/>
          </a:prstGeom>
          <a:noFill/>
        </p:spPr>
        <p:txBody>
          <a:bodyPr vert="eaVert" wrap="none" rtlCol="0">
            <a:spAutoFit/>
          </a:bodyPr>
          <a:lstStyle/>
          <a:p>
            <a:r>
              <a:rPr lang="zh-CN" altLang="en-US" sz="1200" spc="300" dirty="0">
                <a:latin typeface="微软雅黑" panose="020B0503020204020204" pitchFamily="34" charset="-122"/>
                <a:ea typeface="微软雅黑" panose="020B0503020204020204" pitchFamily="34" charset="-122"/>
              </a:rPr>
              <a:t>先进值</a:t>
            </a:r>
          </a:p>
        </p:txBody>
      </p:sp>
      <p:sp>
        <p:nvSpPr>
          <p:cNvPr id="66" name="文本框 65"/>
          <p:cNvSpPr txBox="1"/>
          <p:nvPr/>
        </p:nvSpPr>
        <p:spPr>
          <a:xfrm>
            <a:off x="5270773" y="2093118"/>
            <a:ext cx="369332" cy="669414"/>
          </a:xfrm>
          <a:prstGeom prst="rect">
            <a:avLst/>
          </a:prstGeom>
          <a:noFill/>
        </p:spPr>
        <p:txBody>
          <a:bodyPr vert="eaVert" wrap="none" rtlCol="0">
            <a:spAutoFit/>
          </a:bodyPr>
          <a:lstStyle/>
          <a:p>
            <a:r>
              <a:rPr lang="zh-CN" altLang="en-US" sz="1200" spc="300" dirty="0">
                <a:latin typeface="微软雅黑" panose="020B0503020204020204" pitchFamily="34" charset="-122"/>
                <a:ea typeface="微软雅黑" panose="020B0503020204020204" pitchFamily="34" charset="-122"/>
              </a:rPr>
              <a:t>通用值</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99308" y="1698777"/>
            <a:ext cx="10058400" cy="4023360"/>
          </a:xfrm>
        </p:spPr>
        <p:txBody>
          <a:bodyPr>
            <a:normAutofit/>
          </a:bodyPr>
          <a:lstStyle/>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）政府尽快确定水资源的价值科学合理的计算方法。</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）设立专门用于先进适用节水技术示范，考核节水效果的基金。</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）制定用水定额通用值强制标准，并依据成熟适用节水及时制定用水先进值的标准。</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）实行以先进值和通用值为节点，基础、市场和惩罚水价的多级累进水价制度。</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5</a:t>
            </a:r>
            <a:r>
              <a:rPr lang="zh-CN" altLang="en-US" dirty="0">
                <a:solidFill>
                  <a:schemeClr val="tx1"/>
                </a:solidFill>
                <a:latin typeface="微软雅黑" panose="020B0503020204020204" pitchFamily="34" charset="-122"/>
                <a:ea typeface="微软雅黑" panose="020B0503020204020204" pitchFamily="34" charset="-122"/>
              </a:rPr>
              <a:t>）投资预算需要从工程建设投资向按照工程运营效果付费转换。</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6</a:t>
            </a:r>
            <a:r>
              <a:rPr lang="zh-CN" altLang="en-US" dirty="0">
                <a:solidFill>
                  <a:schemeClr val="tx1"/>
                </a:solidFill>
                <a:latin typeface="微软雅黑" panose="020B0503020204020204" pitchFamily="34" charset="-122"/>
                <a:ea typeface="微软雅黑" panose="020B0503020204020204" pitchFamily="34" charset="-122"/>
              </a:rPr>
              <a:t>）国家重新修定有关合同节水管理模式的相关政策和实施细则。</a:t>
            </a:r>
          </a:p>
          <a:p>
            <a:pPr>
              <a:lnSpc>
                <a:spcPct val="150000"/>
              </a:lnSpc>
            </a:pP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4004128" y="399869"/>
            <a:ext cx="5254171" cy="584775"/>
          </a:xfrm>
          <a:prstGeom prst="rect">
            <a:avLst/>
          </a:prstGeom>
        </p:spPr>
        <p:txBody>
          <a:bodyPr wrap="square">
            <a:spAutoFit/>
          </a:bodyPr>
          <a:lstStyle/>
          <a:p>
            <a:pPr algn="dist"/>
            <a:r>
              <a:rPr lang="zh-CN" altLang="en-US" sz="3200" b="1" dirty="0">
                <a:latin typeface="微软雅黑" panose="020B0503020204020204" pitchFamily="34" charset="-122"/>
                <a:ea typeface="微软雅黑" panose="020B0503020204020204" pitchFamily="34" charset="-122"/>
              </a:rPr>
              <a:t>两手发力政府政策的发力点</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p:cNvSpPr>
            <a:spLocks noChangeArrowheads="1"/>
          </p:cNvSpPr>
          <p:nvPr/>
        </p:nvSpPr>
        <p:spPr bwMode="gray">
          <a:xfrm>
            <a:off x="1516014" y="5061974"/>
            <a:ext cx="2232001" cy="1619999"/>
          </a:xfrm>
          <a:prstGeom prst="diamond">
            <a:avLst/>
          </a:prstGeom>
          <a:gradFill rotWithShape="1">
            <a:gsLst>
              <a:gs pos="0">
                <a:schemeClr val="accent2">
                  <a:gamma/>
                  <a:shade val="46275"/>
                  <a:invGamma/>
                </a:schemeClr>
              </a:gs>
              <a:gs pos="100000">
                <a:schemeClr val="accent2"/>
              </a:gs>
            </a:gsLst>
            <a:lin ang="2700000" scaled="1"/>
          </a:gradFill>
          <a:ln w="9525" algn="ctr">
            <a:miter lim="800000"/>
          </a:ln>
          <a:effectLst/>
          <a:scene3d>
            <a:camera prst="legacyPerspectiveBottom">
              <a:rot lat="19199999" lon="0" rev="0"/>
            </a:camera>
            <a:lightRig rig="legacyNormal4" dir="b"/>
          </a:scene3d>
          <a:sp3d extrusionH="100000" prstMaterial="legacyMatte">
            <a:bevelT w="13500" h="13500" prst="angle"/>
            <a:bevelB w="13500" h="13500" prst="angle"/>
            <a:extrusionClr>
              <a:schemeClr val="accent2"/>
            </a:extrusionClr>
          </a:sp3d>
        </p:spPr>
        <p:txBody>
          <a:bodyPr wrap="none" anchor="ctr">
            <a:flatTx/>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19" name="Line 2"/>
          <p:cNvSpPr>
            <a:spLocks noChangeShapeType="1"/>
          </p:cNvSpPr>
          <p:nvPr/>
        </p:nvSpPr>
        <p:spPr bwMode="auto">
          <a:xfrm>
            <a:off x="2801856" y="3017372"/>
            <a:ext cx="8105530" cy="0"/>
          </a:xfrm>
          <a:prstGeom prst="line">
            <a:avLst/>
          </a:prstGeom>
          <a:noFill/>
          <a:ln w="3175"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0" name="Line 3"/>
          <p:cNvSpPr>
            <a:spLocks noChangeShapeType="1"/>
          </p:cNvSpPr>
          <p:nvPr/>
        </p:nvSpPr>
        <p:spPr bwMode="auto">
          <a:xfrm>
            <a:off x="2815711" y="3785726"/>
            <a:ext cx="8105530" cy="0"/>
          </a:xfrm>
          <a:prstGeom prst="line">
            <a:avLst/>
          </a:prstGeom>
          <a:noFill/>
          <a:ln w="3175"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1" name="Line 4"/>
          <p:cNvSpPr>
            <a:spLocks noChangeShapeType="1"/>
          </p:cNvSpPr>
          <p:nvPr/>
        </p:nvSpPr>
        <p:spPr bwMode="auto">
          <a:xfrm>
            <a:off x="2815711" y="4491392"/>
            <a:ext cx="8105530" cy="0"/>
          </a:xfrm>
          <a:prstGeom prst="line">
            <a:avLst/>
          </a:prstGeom>
          <a:noFill/>
          <a:ln w="3175"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2" name="Line 5"/>
          <p:cNvSpPr>
            <a:spLocks noChangeShapeType="1"/>
          </p:cNvSpPr>
          <p:nvPr/>
        </p:nvSpPr>
        <p:spPr bwMode="auto">
          <a:xfrm>
            <a:off x="2815711" y="5527883"/>
            <a:ext cx="8105530" cy="0"/>
          </a:xfrm>
          <a:prstGeom prst="line">
            <a:avLst/>
          </a:prstGeom>
          <a:noFill/>
          <a:ln w="3175"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3" name="Line 6"/>
          <p:cNvSpPr>
            <a:spLocks noChangeShapeType="1"/>
          </p:cNvSpPr>
          <p:nvPr/>
        </p:nvSpPr>
        <p:spPr bwMode="auto">
          <a:xfrm>
            <a:off x="2815711" y="2174860"/>
            <a:ext cx="8105530" cy="0"/>
          </a:xfrm>
          <a:prstGeom prst="line">
            <a:avLst/>
          </a:prstGeom>
          <a:noFill/>
          <a:ln w="3175"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4" name="AutoShape 7"/>
          <p:cNvSpPr>
            <a:spLocks noChangeArrowheads="1"/>
          </p:cNvSpPr>
          <p:nvPr/>
        </p:nvSpPr>
        <p:spPr bwMode="gray">
          <a:xfrm>
            <a:off x="1411358" y="4161194"/>
            <a:ext cx="2441986" cy="1584000"/>
          </a:xfrm>
          <a:prstGeom prst="diamond">
            <a:avLst/>
          </a:prstGeom>
          <a:gradFill rotWithShape="1">
            <a:gsLst>
              <a:gs pos="0">
                <a:schemeClr val="accent1">
                  <a:gamma/>
                  <a:shade val="46275"/>
                  <a:invGamma/>
                </a:schemeClr>
              </a:gs>
              <a:gs pos="100000">
                <a:schemeClr val="accent1"/>
              </a:gs>
            </a:gsLst>
            <a:lin ang="2700000" scaled="1"/>
          </a:gradFill>
          <a:ln w="9525" algn="ctr">
            <a:miter lim="800000"/>
          </a:ln>
          <a:effectLst/>
          <a:scene3d>
            <a:camera prst="legacyPerspectiveBottom">
              <a:rot lat="19499999" lon="0" rev="0"/>
            </a:camera>
            <a:lightRig rig="legacyNormal4" dir="b"/>
          </a:scene3d>
          <a:sp3d extrusionH="100000" prstMaterial="legacyMatte">
            <a:bevelT w="13500" h="13500" prst="angle"/>
            <a:bevelB w="13500" h="13500" prst="angle"/>
            <a:extrusionClr>
              <a:schemeClr val="accent1"/>
            </a:extrusionClr>
          </a:sp3d>
        </p:spPr>
        <p:txBody>
          <a:bodyPr wrap="none" anchor="ctr">
            <a:flatTx/>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5" name="AutoShape 8"/>
          <p:cNvSpPr>
            <a:spLocks noChangeArrowheads="1"/>
          </p:cNvSpPr>
          <p:nvPr/>
        </p:nvSpPr>
        <p:spPr bwMode="gray">
          <a:xfrm>
            <a:off x="1492519" y="3207139"/>
            <a:ext cx="2232001" cy="1619999"/>
          </a:xfrm>
          <a:prstGeom prst="diamond">
            <a:avLst/>
          </a:prstGeom>
          <a:gradFill rotWithShape="1">
            <a:gsLst>
              <a:gs pos="0">
                <a:schemeClr val="accent2">
                  <a:gamma/>
                  <a:shade val="46275"/>
                  <a:invGamma/>
                </a:schemeClr>
              </a:gs>
              <a:gs pos="100000">
                <a:schemeClr val="accent2"/>
              </a:gs>
            </a:gsLst>
            <a:lin ang="2700000" scaled="1"/>
          </a:gradFill>
          <a:ln w="9525" algn="ctr">
            <a:miter lim="800000"/>
          </a:ln>
          <a:effectLst/>
          <a:scene3d>
            <a:camera prst="legacyPerspectiveBottom">
              <a:rot lat="19199999" lon="0" rev="0"/>
            </a:camera>
            <a:lightRig rig="legacyNormal4" dir="b"/>
          </a:scene3d>
          <a:sp3d extrusionH="100000" prstMaterial="legacyMatte">
            <a:bevelT w="13500" h="13500" prst="angle"/>
            <a:bevelB w="13500" h="13500" prst="angle"/>
            <a:extrusionClr>
              <a:schemeClr val="accent2"/>
            </a:extrusionClr>
          </a:sp3d>
        </p:spPr>
        <p:txBody>
          <a:bodyPr wrap="none" anchor="ctr">
            <a:flatTx/>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6" name="AutoShape 9"/>
          <p:cNvSpPr>
            <a:spLocks noChangeArrowheads="1"/>
          </p:cNvSpPr>
          <p:nvPr/>
        </p:nvSpPr>
        <p:spPr bwMode="gray">
          <a:xfrm>
            <a:off x="1444772" y="2404607"/>
            <a:ext cx="2304000" cy="1656000"/>
          </a:xfrm>
          <a:prstGeom prst="diamond">
            <a:avLst/>
          </a:prstGeom>
          <a:gradFill rotWithShape="1">
            <a:gsLst>
              <a:gs pos="0">
                <a:schemeClr val="accent1">
                  <a:gamma/>
                  <a:shade val="46275"/>
                  <a:invGamma/>
                </a:schemeClr>
              </a:gs>
              <a:gs pos="100000">
                <a:schemeClr val="accent1"/>
              </a:gs>
            </a:gsLst>
            <a:lin ang="2700000" scaled="1"/>
          </a:gradFill>
          <a:ln w="9525" algn="ctr">
            <a:miter lim="800000"/>
          </a:ln>
          <a:effectLst/>
          <a:scene3d>
            <a:camera prst="legacyPerspectiveBottom">
              <a:rot lat="18900000" lon="0" rev="0"/>
            </a:camera>
            <a:lightRig rig="legacyNormal4" dir="b"/>
          </a:scene3d>
          <a:sp3d extrusionH="100000" prstMaterial="legacyMatte">
            <a:bevelT w="13500" h="13500" prst="angle"/>
            <a:bevelB w="13500" h="13500" prst="angle"/>
            <a:extrusionClr>
              <a:schemeClr val="accent1"/>
            </a:extrusionClr>
          </a:sp3d>
        </p:spPr>
        <p:txBody>
          <a:bodyPr wrap="none" anchor="ctr">
            <a:flatTx/>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7" name="AutoShape 10"/>
          <p:cNvSpPr>
            <a:spLocks noChangeArrowheads="1"/>
          </p:cNvSpPr>
          <p:nvPr/>
        </p:nvSpPr>
        <p:spPr bwMode="gray">
          <a:xfrm>
            <a:off x="1415889" y="1533198"/>
            <a:ext cx="2376000" cy="1692000"/>
          </a:xfrm>
          <a:prstGeom prst="diamond">
            <a:avLst/>
          </a:prstGeom>
          <a:gradFill rotWithShape="1">
            <a:gsLst>
              <a:gs pos="0">
                <a:schemeClr val="accent2">
                  <a:gamma/>
                  <a:shade val="46275"/>
                  <a:invGamma/>
                </a:schemeClr>
              </a:gs>
              <a:gs pos="100000">
                <a:schemeClr val="accent2"/>
              </a:gs>
            </a:gsLst>
            <a:lin ang="2700000" scaled="1"/>
          </a:gradFill>
          <a:ln w="9525" algn="ctr">
            <a:miter lim="800000"/>
          </a:ln>
          <a:effectLst/>
          <a:scene3d>
            <a:camera prst="legacyPerspectiveBottom">
              <a:rot lat="18900000" lon="0" rev="0"/>
            </a:camera>
            <a:lightRig rig="legacyNormal4" dir="b"/>
          </a:scene3d>
          <a:sp3d extrusionH="100000" prstMaterial="legacyMatte">
            <a:bevelT w="13500" h="13500" prst="angle"/>
            <a:bevelB w="13500" h="13500" prst="angle"/>
            <a:extrusionClr>
              <a:schemeClr val="accent2"/>
            </a:extrusionClr>
          </a:sp3d>
        </p:spPr>
        <p:txBody>
          <a:bodyPr wrap="none" anchor="ctr">
            <a:flatTx/>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9" name="AutoShape 12"/>
          <p:cNvSpPr>
            <a:spLocks noChangeArrowheads="1"/>
          </p:cNvSpPr>
          <p:nvPr/>
        </p:nvSpPr>
        <p:spPr bwMode="gray">
          <a:xfrm>
            <a:off x="1357037" y="1002704"/>
            <a:ext cx="2448000" cy="1727999"/>
          </a:xfrm>
          <a:prstGeom prst="diamond">
            <a:avLst/>
          </a:prstGeom>
          <a:gradFill rotWithShape="1">
            <a:gsLst>
              <a:gs pos="0">
                <a:schemeClr val="accent1"/>
              </a:gs>
              <a:gs pos="100000">
                <a:schemeClr val="accent1">
                  <a:gamma/>
                  <a:shade val="46275"/>
                  <a:invGamma/>
                </a:schemeClr>
              </a:gs>
            </a:gsLst>
            <a:lin ang="2700000" scaled="1"/>
          </a:gradFill>
          <a:ln w="9525" algn="ctr">
            <a:miter lim="800000"/>
          </a:ln>
          <a:effectLst/>
          <a:scene3d>
            <a:camera prst="legacyPerspectiveBottom">
              <a:rot lat="18600000" lon="0" rev="0"/>
            </a:camera>
            <a:lightRig rig="legacyNormal4" dir="b"/>
          </a:scene3d>
          <a:sp3d extrusionH="100000" prstMaterial="legacyMatte">
            <a:bevelT w="13500" h="13500" prst="angle"/>
            <a:bevelB w="13500" h="13500" prst="angle"/>
            <a:extrusionClr>
              <a:schemeClr val="accent1"/>
            </a:extrusionClr>
          </a:sp3d>
        </p:spPr>
        <p:txBody>
          <a:bodyPr wrap="none" anchor="ctr">
            <a:flatTx/>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31" name="Rectangle 14"/>
          <p:cNvSpPr>
            <a:spLocks noChangeArrowheads="1"/>
          </p:cNvSpPr>
          <p:nvPr/>
        </p:nvSpPr>
        <p:spPr bwMode="white">
          <a:xfrm>
            <a:off x="1781808" y="4840788"/>
            <a:ext cx="1808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推广先进适用节水</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32" name="Rectangle 15"/>
          <p:cNvSpPr>
            <a:spLocks noChangeArrowheads="1"/>
          </p:cNvSpPr>
          <p:nvPr/>
        </p:nvSpPr>
        <p:spPr bwMode="white">
          <a:xfrm>
            <a:off x="1884596" y="3898698"/>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特殊用水管理</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3" name="Rectangle 16"/>
          <p:cNvSpPr>
            <a:spLocks noChangeArrowheads="1"/>
          </p:cNvSpPr>
          <p:nvPr/>
        </p:nvSpPr>
        <p:spPr bwMode="white">
          <a:xfrm>
            <a:off x="1922696" y="308266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用水水价管理</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4" name="Rectangle 17"/>
          <p:cNvSpPr>
            <a:spLocks noChangeArrowheads="1"/>
          </p:cNvSpPr>
          <p:nvPr/>
        </p:nvSpPr>
        <p:spPr bwMode="white">
          <a:xfrm>
            <a:off x="1822638" y="2311289"/>
            <a:ext cx="16209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取用水许可管理</a:t>
            </a:r>
          </a:p>
        </p:txBody>
      </p:sp>
      <p:sp>
        <p:nvSpPr>
          <p:cNvPr id="135" name="Rectangle 18"/>
          <p:cNvSpPr>
            <a:spLocks noChangeArrowheads="1"/>
          </p:cNvSpPr>
          <p:nvPr/>
        </p:nvSpPr>
        <p:spPr bwMode="white">
          <a:xfrm>
            <a:off x="1895391" y="1684665"/>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用水定额管理</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7" name="Rectangle 21"/>
          <p:cNvSpPr>
            <a:spLocks noChangeArrowheads="1"/>
          </p:cNvSpPr>
          <p:nvPr/>
        </p:nvSpPr>
        <p:spPr bwMode="auto">
          <a:xfrm>
            <a:off x="4202697" y="2224854"/>
            <a:ext cx="5873822"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algn="l" defTabSz="457200" rtl="0" eaLnBrk="0" fontAlgn="auto" latinLnBrk="0" hangingPunct="0">
              <a:lnSpc>
                <a:spcPct val="150000"/>
              </a:lnSpc>
              <a:spcBef>
                <a:spcPts val="0"/>
              </a:spcBef>
              <a:spcAft>
                <a:spcPts val="0"/>
              </a:spcAft>
              <a:buClrTx/>
              <a:buSzTx/>
              <a:buFontTx/>
              <a:buNone/>
              <a:defRPr/>
            </a:pPr>
            <a:r>
              <a:rPr kumimoji="0" lang="zh-CN" altLang="en-US" sz="1400" b="0" i="0" u="none" strike="noStrike" kern="1200" cap="none" spc="0" normalizeH="0" baseline="0" dirty="0">
                <a:latin typeface="微软雅黑" panose="020B0503020204020204" pitchFamily="34" charset="-122"/>
                <a:ea typeface="微软雅黑" panose="020B0503020204020204" pitchFamily="34" charset="-122"/>
              </a:rPr>
              <a:t>新的用水定额出台后，相关用水单位取水都必须重新申请用水许可后方能取用水。</a:t>
            </a:r>
          </a:p>
          <a:p>
            <a:pPr marL="0" marR="0" lvl="0" indent="0" algn="l" defTabSz="457200" rtl="0" eaLnBrk="0" fontAlgn="auto" latinLnBrk="0" hangingPunct="0">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rgbClr val="637052"/>
              </a:solidFill>
              <a:effectLst/>
              <a:uLnTx/>
              <a:uFillTx/>
              <a:latin typeface="微软雅黑" panose="020B0503020204020204" pitchFamily="34" charset="-122"/>
              <a:ea typeface="微软雅黑" panose="020B0503020204020204" pitchFamily="34" charset="-122"/>
            </a:endParaRPr>
          </a:p>
        </p:txBody>
      </p:sp>
      <p:sp>
        <p:nvSpPr>
          <p:cNvPr id="138" name="Rectangle 22"/>
          <p:cNvSpPr>
            <a:spLocks noChangeArrowheads="1"/>
          </p:cNvSpPr>
          <p:nvPr/>
        </p:nvSpPr>
        <p:spPr bwMode="auto">
          <a:xfrm>
            <a:off x="4202697" y="3011820"/>
            <a:ext cx="5873822"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algn="l" defTabSz="457200" rtl="0" eaLnBrk="0" fontAlgn="auto" latinLnBrk="0" hangingPunct="0">
              <a:lnSpc>
                <a:spcPct val="150000"/>
              </a:lnSpc>
              <a:spcBef>
                <a:spcPts val="0"/>
              </a:spcBef>
              <a:spcAft>
                <a:spcPts val="0"/>
              </a:spcAft>
              <a:buClrTx/>
              <a:buSzTx/>
              <a:buFontTx/>
              <a:buNone/>
              <a:defRPr/>
            </a:pPr>
            <a:r>
              <a:rPr kumimoji="0" lang="zh-CN" altLang="en-US" sz="1400" b="0" i="0" u="none" strike="noStrike" kern="1200" cap="none" spc="0" normalizeH="0" baseline="0" dirty="0">
                <a:latin typeface="微软雅黑" panose="020B0503020204020204" pitchFamily="34" charset="-122"/>
                <a:ea typeface="微软雅黑" panose="020B0503020204020204" pitchFamily="34" charset="-122"/>
              </a:rPr>
              <a:t>在新用水定额范围内采用原水价付费，超出新用水定额部分，按照多级累进方式支付水资源费。</a:t>
            </a:r>
          </a:p>
        </p:txBody>
      </p:sp>
      <p:sp>
        <p:nvSpPr>
          <p:cNvPr id="139" name="Rectangle 23"/>
          <p:cNvSpPr>
            <a:spLocks noChangeArrowheads="1"/>
          </p:cNvSpPr>
          <p:nvPr/>
        </p:nvSpPr>
        <p:spPr bwMode="auto">
          <a:xfrm>
            <a:off x="4202696" y="3757442"/>
            <a:ext cx="5914979" cy="9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algn="l" defTabSz="457200" rtl="0" eaLnBrk="0" fontAlgn="auto" latinLnBrk="0" hangingPunct="0">
              <a:lnSpc>
                <a:spcPct val="150000"/>
              </a:lnSpc>
              <a:spcBef>
                <a:spcPts val="0"/>
              </a:spcBef>
              <a:spcAft>
                <a:spcPts val="0"/>
              </a:spcAft>
              <a:buClrTx/>
              <a:buSzTx/>
              <a:buFontTx/>
              <a:buNone/>
              <a:defRPr/>
            </a:pPr>
            <a:r>
              <a:rPr kumimoji="0" lang="zh-CN" altLang="en-US" sz="1400" b="0" i="0" u="none" strike="noStrike" kern="1200" cap="none" spc="0" normalizeH="0" baseline="0" dirty="0">
                <a:latin typeface="微软雅黑" panose="020B0503020204020204" pitchFamily="34" charset="-122"/>
                <a:ea typeface="微软雅黑" panose="020B0503020204020204" pitchFamily="34" charset="-122"/>
              </a:rPr>
              <a:t>对以水为主要生产要素的行业实行特殊用水管理大幅提高水资源的价格，限制该行业的发展。</a:t>
            </a:r>
          </a:p>
          <a:p>
            <a:pPr marL="0" marR="0" lvl="0" algn="l" defTabSz="457200" rtl="0" eaLnBrk="0" fontAlgn="auto" latinLnBrk="0" hangingPunct="0">
              <a:lnSpc>
                <a:spcPct val="120000"/>
              </a:lnSpc>
              <a:spcBef>
                <a:spcPts val="0"/>
              </a:spcBef>
              <a:spcAft>
                <a:spcPts val="0"/>
              </a:spcAft>
              <a:buClrTx/>
              <a:buSzTx/>
              <a:buFontTx/>
              <a:buNone/>
              <a:defRPr/>
            </a:pPr>
            <a:endParaRPr kumimoji="0" lang="zh-CN" altLang="en-US" sz="1400" b="0" i="0" u="none" strike="noStrike" kern="1200" cap="none" spc="0" normalizeH="0" baseline="0" dirty="0">
              <a:latin typeface="微软雅黑" panose="020B0503020204020204" pitchFamily="34" charset="-122"/>
              <a:ea typeface="微软雅黑" panose="020B0503020204020204" pitchFamily="34" charset="-122"/>
            </a:endParaRPr>
          </a:p>
        </p:txBody>
      </p:sp>
      <p:sp>
        <p:nvSpPr>
          <p:cNvPr id="140" name="Rectangle 24"/>
          <p:cNvSpPr>
            <a:spLocks noChangeArrowheads="1"/>
          </p:cNvSpPr>
          <p:nvPr/>
        </p:nvSpPr>
        <p:spPr bwMode="auto">
          <a:xfrm>
            <a:off x="4195534" y="4505776"/>
            <a:ext cx="6719570" cy="128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algn="l" defTabSz="457200" rtl="0" eaLnBrk="0" fontAlgn="auto" latinLnBrk="0" hangingPunct="0">
              <a:lnSpc>
                <a:spcPct val="150000"/>
              </a:lnSpc>
              <a:spcBef>
                <a:spcPts val="0"/>
              </a:spcBef>
              <a:spcAft>
                <a:spcPts val="0"/>
              </a:spcAft>
              <a:buClrTx/>
              <a:buSzTx/>
              <a:buFontTx/>
              <a:buNone/>
              <a:defRPr/>
            </a:pPr>
            <a:r>
              <a:rPr kumimoji="0" lang="zh-CN" altLang="en-US" sz="1400" b="0" i="0" u="none" strike="noStrike" kern="1200" cap="none" spc="0" normalizeH="0" baseline="0" dirty="0">
                <a:latin typeface="微软雅黑" panose="020B0503020204020204" pitchFamily="34" charset="-122"/>
                <a:ea typeface="微软雅黑" panose="020B0503020204020204" pitchFamily="34" charset="-122"/>
              </a:rPr>
              <a:t>采用政府购买节水与水环境治理效果服务，服务商只有采用有效、适用、可靠及性价比高的技术实施合同节水项目，才能够获得很好的收益，从而建立了促进新技术迅速推广应用的良性机制。</a:t>
            </a:r>
          </a:p>
          <a:p>
            <a:pPr marL="0" marR="0" lvl="0" indent="0" algn="l" defTabSz="457200" rtl="0" eaLnBrk="0" fontAlgn="auto" latinLnBrk="0" hangingPunct="0">
              <a:lnSpc>
                <a:spcPct val="12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rgbClr val="637052"/>
              </a:solidFill>
              <a:effectLst/>
              <a:uLnTx/>
              <a:uFillTx/>
              <a:latin typeface="微软雅黑" panose="020B0503020204020204" pitchFamily="34" charset="-122"/>
              <a:ea typeface="微软雅黑" panose="020B0503020204020204" pitchFamily="34" charset="-122"/>
            </a:endParaRPr>
          </a:p>
        </p:txBody>
      </p:sp>
      <p:sp>
        <p:nvSpPr>
          <p:cNvPr id="141" name="Rectangle 21"/>
          <p:cNvSpPr>
            <a:spLocks noChangeArrowheads="1"/>
          </p:cNvSpPr>
          <p:nvPr/>
        </p:nvSpPr>
        <p:spPr bwMode="auto">
          <a:xfrm>
            <a:off x="4202697" y="1452191"/>
            <a:ext cx="5928833"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algn="l" defTabSz="457200" rtl="0" eaLnBrk="0" fontAlgn="auto" latinLnBrk="0" hangingPunct="0">
              <a:lnSpc>
                <a:spcPct val="150000"/>
              </a:lnSpc>
              <a:spcBef>
                <a:spcPts val="0"/>
              </a:spcBef>
              <a:spcAft>
                <a:spcPts val="0"/>
              </a:spcAft>
              <a:buClrTx/>
              <a:buSzTx/>
              <a:buFontTx/>
              <a:buNone/>
              <a:defRPr/>
            </a:pPr>
            <a:r>
              <a:rPr kumimoji="0" lang="zh-CN" altLang="en-US" sz="1400" b="0" i="0" u="none" strike="noStrike" kern="1200" cap="none" spc="0" normalizeH="0" baseline="0" dirty="0">
                <a:latin typeface="微软雅黑" panose="020B0503020204020204" pitchFamily="34" charset="-122"/>
                <a:ea typeface="微软雅黑" panose="020B0503020204020204" pitchFamily="34" charset="-122"/>
              </a:rPr>
              <a:t>国家要根据用水行业节水新技术发展程度及时修订用水定额。新旧定额之差作为节水总量计算参考。</a:t>
            </a:r>
          </a:p>
        </p:txBody>
      </p:sp>
      <p:sp>
        <p:nvSpPr>
          <p:cNvPr id="26" name="文本框 25"/>
          <p:cNvSpPr txBox="1"/>
          <p:nvPr/>
        </p:nvSpPr>
        <p:spPr>
          <a:xfrm>
            <a:off x="4116248" y="198504"/>
            <a:ext cx="6433657" cy="830997"/>
          </a:xfrm>
          <a:prstGeom prst="rect">
            <a:avLst/>
          </a:prstGeom>
          <a:noFill/>
        </p:spPr>
        <p:txBody>
          <a:bodyPr wrap="square" rtlCol="0">
            <a:spAutoFit/>
          </a:bodyPr>
          <a:lstStyle/>
          <a:p>
            <a:pPr marL="0" marR="0" lvl="0" algn="dist" defTabSz="457200" rtl="0" eaLnBrk="1" fontAlgn="auto" latinLnBrk="0" hangingPunct="1">
              <a:lnSpc>
                <a:spcPct val="150000"/>
              </a:lnSpc>
              <a:spcBef>
                <a:spcPct val="20000"/>
              </a:spcBef>
              <a:spcAft>
                <a:spcPts val="0"/>
              </a:spcAft>
              <a:buClr>
                <a:srgbClr val="004F87"/>
              </a:buClr>
              <a:buSzTx/>
              <a:buFontTx/>
              <a:buNone/>
              <a:defRPr/>
            </a:pP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与已有水资源管理手段有机结合</a:t>
            </a:r>
            <a:endParaRPr lang="zh-CN" altLang="zh-CN" sz="32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Rectangle 15"/>
          <p:cNvSpPr>
            <a:spLocks noChangeArrowheads="1"/>
          </p:cNvSpPr>
          <p:nvPr/>
        </p:nvSpPr>
        <p:spPr bwMode="white">
          <a:xfrm>
            <a:off x="1626647" y="5703368"/>
            <a:ext cx="2011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水权（节水量）交易</a:t>
            </a:r>
          </a:p>
        </p:txBody>
      </p:sp>
      <p:sp>
        <p:nvSpPr>
          <p:cNvPr id="4" name="Line 5"/>
          <p:cNvSpPr>
            <a:spLocks noChangeShapeType="1"/>
          </p:cNvSpPr>
          <p:nvPr/>
        </p:nvSpPr>
        <p:spPr bwMode="auto">
          <a:xfrm>
            <a:off x="2905881" y="6302583"/>
            <a:ext cx="8105530" cy="0"/>
          </a:xfrm>
          <a:prstGeom prst="line">
            <a:avLst/>
          </a:prstGeom>
          <a:noFill/>
          <a:ln w="3175"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 name="Rectangle 24"/>
          <p:cNvSpPr>
            <a:spLocks noChangeArrowheads="1"/>
          </p:cNvSpPr>
          <p:nvPr/>
        </p:nvSpPr>
        <p:spPr bwMode="auto">
          <a:xfrm>
            <a:off x="4181564" y="5561146"/>
            <a:ext cx="672592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indent="0" algn="l" defTabSz="457200" rtl="0" eaLnBrk="0" fontAlgn="auto" latinLnBrk="0" hangingPunct="0">
              <a:lnSpc>
                <a:spcPct val="15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sym typeface="+mn-ea"/>
              </a:rPr>
              <a:t>用水户的用水量低于用水定额的通用值部分就是节水量，其使用权可以通过交易平台按照公平、公正、公开的市场原则进行交易。</a:t>
            </a:r>
            <a:endPar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408708" y="1623380"/>
            <a:ext cx="261937" cy="3046988"/>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合同节水管理</a:t>
            </a:r>
            <a:endParaRPr lang="zh-CN" altLang="en-US" sz="32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89207" y="2044700"/>
            <a:ext cx="7971420" cy="4127500"/>
          </a:xfrm>
          <a:prstGeom prst="rect">
            <a:avLst/>
          </a:prstGeom>
          <a:solidFill>
            <a:srgbClr val="CCDDEA"/>
          </a:solidFill>
          <a:ln cmpd="dbl">
            <a:noFill/>
          </a:ln>
        </p:spPr>
        <p:txBody>
          <a:bodyPr wrap="square" lIns="91440" tIns="45720" rIns="91440" bIns="45720" rtlCol="0" anchor="ctr">
            <a:spAutoFit/>
          </a:bodyPr>
          <a:lstStyle/>
          <a:p>
            <a:pPr algn="ctr"/>
            <a:endParaRPr lang="zh-CN" altLang="en-US" sz="30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5" name="组合 4"/>
          <p:cNvGrpSpPr/>
          <p:nvPr/>
        </p:nvGrpSpPr>
        <p:grpSpPr>
          <a:xfrm>
            <a:off x="969010" y="1565910"/>
            <a:ext cx="10276205" cy="4356735"/>
            <a:chOff x="1526" y="2466"/>
            <a:chExt cx="16183" cy="6861"/>
          </a:xfrm>
        </p:grpSpPr>
        <p:sp>
          <p:nvSpPr>
            <p:cNvPr id="103426" name="TextBox 1"/>
            <p:cNvSpPr>
              <a:spLocks noChangeArrowheads="1"/>
            </p:cNvSpPr>
            <p:nvPr/>
          </p:nvSpPr>
          <p:spPr bwMode="auto">
            <a:xfrm>
              <a:off x="1548" y="2589"/>
              <a:ext cx="2769"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工程建设模式</a:t>
              </a:r>
            </a:p>
          </p:txBody>
        </p:sp>
        <p:sp>
          <p:nvSpPr>
            <p:cNvPr id="103427" name="TextBox 31"/>
            <p:cNvSpPr>
              <a:spLocks noChangeArrowheads="1"/>
            </p:cNvSpPr>
            <p:nvPr/>
          </p:nvSpPr>
          <p:spPr bwMode="auto">
            <a:xfrm>
              <a:off x="5547" y="2466"/>
              <a:ext cx="3623"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合同节水管理模式</a:t>
              </a:r>
            </a:p>
          </p:txBody>
        </p:sp>
        <p:grpSp>
          <p:nvGrpSpPr>
            <p:cNvPr id="103429" name="组合 24"/>
            <p:cNvGrpSpPr/>
            <p:nvPr/>
          </p:nvGrpSpPr>
          <p:grpSpPr bwMode="auto">
            <a:xfrm>
              <a:off x="5811" y="3499"/>
              <a:ext cx="2892" cy="5711"/>
              <a:chOff x="2141965" y="1710055"/>
              <a:chExt cx="2936283" cy="4961146"/>
            </a:xfrm>
          </p:grpSpPr>
          <p:grpSp>
            <p:nvGrpSpPr>
              <p:cNvPr id="103452" name="组合 25"/>
              <p:cNvGrpSpPr/>
              <p:nvPr/>
            </p:nvGrpSpPr>
            <p:grpSpPr bwMode="auto">
              <a:xfrm>
                <a:off x="2198248" y="1710055"/>
                <a:ext cx="2880000" cy="3663558"/>
                <a:chOff x="2398703" y="2126869"/>
                <a:chExt cx="2880000" cy="3663558"/>
              </a:xfrm>
            </p:grpSpPr>
            <p:sp>
              <p:nvSpPr>
                <p:cNvPr id="103458" name="AutoShape 7"/>
                <p:cNvSpPr>
                  <a:spLocks noChangeArrowheads="1"/>
                </p:cNvSpPr>
                <p:nvPr/>
              </p:nvSpPr>
              <p:spPr bwMode="auto">
                <a:xfrm>
                  <a:off x="2398703" y="2126869"/>
                  <a:ext cx="2880000" cy="1080000"/>
                </a:xfrm>
                <a:prstGeom prst="roundRect">
                  <a:avLst>
                    <a:gd name="adj" fmla="val 11917"/>
                  </a:avLst>
                </a:prstGeom>
                <a:gradFill rotWithShape="1">
                  <a:gsLst>
                    <a:gs pos="0">
                      <a:srgbClr val="BBE0E3"/>
                    </a:gs>
                    <a:gs pos="100000">
                      <a:srgbClr val="809A9B"/>
                    </a:gs>
                  </a:gsLst>
                  <a:lin ang="5400000" scaled="1"/>
                </a:gradFill>
                <a:ln w="25400">
                  <a:solidFill>
                    <a:srgbClr val="FFFFFF"/>
                  </a:solidFill>
                  <a:bevel/>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03459" name="Rectangle 17"/>
                <p:cNvSpPr>
                  <a:spLocks noChangeArrowheads="1"/>
                </p:cNvSpPr>
                <p:nvPr/>
              </p:nvSpPr>
              <p:spPr bwMode="auto">
                <a:xfrm>
                  <a:off x="2875174" y="2401358"/>
                  <a:ext cx="1874267" cy="51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base" latinLnBrk="0" hangingPunct="1">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技术创新</a:t>
                  </a:r>
                </a:p>
              </p:txBody>
            </p:sp>
            <p:sp>
              <p:nvSpPr>
                <p:cNvPr id="103460" name="AutoShape 7"/>
                <p:cNvSpPr>
                  <a:spLocks noChangeArrowheads="1"/>
                </p:cNvSpPr>
                <p:nvPr/>
              </p:nvSpPr>
              <p:spPr bwMode="auto">
                <a:xfrm>
                  <a:off x="2398703" y="3429000"/>
                  <a:ext cx="2880000" cy="1080000"/>
                </a:xfrm>
                <a:prstGeom prst="roundRect">
                  <a:avLst>
                    <a:gd name="adj" fmla="val 11917"/>
                  </a:avLst>
                </a:prstGeom>
                <a:gradFill rotWithShape="1">
                  <a:gsLst>
                    <a:gs pos="0">
                      <a:srgbClr val="BBE0E3"/>
                    </a:gs>
                    <a:gs pos="100000">
                      <a:srgbClr val="809A9B"/>
                    </a:gs>
                  </a:gsLst>
                  <a:lin ang="5400000" scaled="1"/>
                </a:gradFill>
                <a:ln w="25400">
                  <a:solidFill>
                    <a:srgbClr val="FFFFFF"/>
                  </a:solidFill>
                  <a:bevel/>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03461" name="Rectangle 17"/>
                <p:cNvSpPr>
                  <a:spLocks noChangeArrowheads="1"/>
                </p:cNvSpPr>
                <p:nvPr/>
              </p:nvSpPr>
              <p:spPr bwMode="auto">
                <a:xfrm>
                  <a:off x="3098396" y="3722550"/>
                  <a:ext cx="1441744" cy="47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3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节水效果</a:t>
                  </a:r>
                </a:p>
              </p:txBody>
            </p:sp>
            <p:sp>
              <p:nvSpPr>
                <p:cNvPr id="34" name="AutoShape 7"/>
                <p:cNvSpPr>
                  <a:spLocks noChangeArrowheads="1"/>
                </p:cNvSpPr>
                <p:nvPr/>
              </p:nvSpPr>
              <p:spPr bwMode="auto">
                <a:xfrm>
                  <a:off x="2399074" y="4710953"/>
                  <a:ext cx="2879629" cy="1079474"/>
                </a:xfrm>
                <a:prstGeom prst="roundRect">
                  <a:avLst>
                    <a:gd name="adj" fmla="val 11917"/>
                  </a:avLst>
                </a:prstGeom>
                <a:solidFill>
                  <a:schemeClr val="bg2">
                    <a:lumMod val="75000"/>
                  </a:schemeClr>
                </a:solidFill>
                <a:ln w="25400">
                  <a:solidFill>
                    <a:srgbClr val="FFFFFF"/>
                  </a:solidFill>
                  <a:bevel/>
                </a:ln>
              </p:spPr>
              <p:txBody>
                <a:bodyPr wrap="none" anchor="ctr"/>
                <a:lstStyle>
                  <a:lvl1pPr>
                    <a:defRPr>
                      <a:solidFill>
                        <a:schemeClr val="tx1"/>
                      </a:solidFill>
                      <a:latin typeface="Arial" panose="020B0604020202020204" pitchFamily="34" charset="0"/>
                      <a:ea typeface="宋体" pitchFamily="2" charset="-122"/>
                    </a:defRPr>
                  </a:lvl1pPr>
                  <a:lvl2pPr marL="742950" indent="-285750">
                    <a:defRPr>
                      <a:solidFill>
                        <a:schemeClr val="tx1"/>
                      </a:solidFill>
                      <a:latin typeface="Arial" panose="020B0604020202020204" pitchFamily="34" charset="0"/>
                      <a:ea typeface="宋体" pitchFamily="2" charset="-122"/>
                    </a:defRPr>
                  </a:lvl2pPr>
                  <a:lvl3pPr marL="1143000" indent="-228600">
                    <a:defRPr>
                      <a:solidFill>
                        <a:schemeClr val="tx1"/>
                      </a:solidFill>
                      <a:latin typeface="Arial" panose="020B0604020202020204" pitchFamily="34" charset="0"/>
                      <a:ea typeface="宋体" pitchFamily="2" charset="-122"/>
                    </a:defRPr>
                  </a:lvl3pPr>
                  <a:lvl4pPr marL="1600200" indent="-228600">
                    <a:defRPr>
                      <a:solidFill>
                        <a:schemeClr val="tx1"/>
                      </a:solidFill>
                      <a:latin typeface="Arial" panose="020B0604020202020204" pitchFamily="34" charset="0"/>
                      <a:ea typeface="宋体" pitchFamily="2" charset="-122"/>
                    </a:defRPr>
                  </a:lvl4pPr>
                  <a:lvl5pPr marL="2057400" indent="-22860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03463" name="Rectangle 17"/>
                <p:cNvSpPr>
                  <a:spLocks noChangeArrowheads="1"/>
                </p:cNvSpPr>
                <p:nvPr/>
              </p:nvSpPr>
              <p:spPr bwMode="auto">
                <a:xfrm>
                  <a:off x="3123204" y="5032451"/>
                  <a:ext cx="1579826" cy="47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3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管理水平</a:t>
                  </a:r>
                </a:p>
              </p:txBody>
            </p:sp>
            <p:sp>
              <p:nvSpPr>
                <p:cNvPr id="36" name="Freeform 6"/>
                <p:cNvSpPr/>
                <p:nvPr/>
              </p:nvSpPr>
              <p:spPr bwMode="gray">
                <a:xfrm>
                  <a:off x="2553017" y="2234865"/>
                  <a:ext cx="1195200" cy="4644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BE0E3">
                        <a:gamma/>
                        <a:tint val="54510"/>
                        <a:invGamma/>
                      </a:srgbClr>
                    </a:gs>
                    <a:gs pos="50000">
                      <a:srgbClr val="BBE0E3">
                        <a:alpha val="0"/>
                      </a:srgbClr>
                    </a:gs>
                    <a:gs pos="100000">
                      <a:srgbClr val="BBE0E3">
                        <a:gamma/>
                        <a:tint val="54510"/>
                        <a:invGamma/>
                      </a:srgb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37" name="Freeform 6"/>
                <p:cNvSpPr/>
                <p:nvPr/>
              </p:nvSpPr>
              <p:spPr bwMode="gray">
                <a:xfrm>
                  <a:off x="2587220" y="3515095"/>
                  <a:ext cx="1195200" cy="4644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BE0E3">
                        <a:gamma/>
                        <a:tint val="54510"/>
                        <a:invGamma/>
                      </a:srgbClr>
                    </a:gs>
                    <a:gs pos="50000">
                      <a:srgbClr val="BBE0E3">
                        <a:alpha val="0"/>
                      </a:srgbClr>
                    </a:gs>
                    <a:gs pos="100000">
                      <a:srgbClr val="BBE0E3">
                        <a:gamma/>
                        <a:tint val="54510"/>
                        <a:invGamma/>
                      </a:srgb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38" name="Freeform 6"/>
                <p:cNvSpPr/>
                <p:nvPr/>
              </p:nvSpPr>
              <p:spPr bwMode="gray">
                <a:xfrm>
                  <a:off x="2555182" y="4797380"/>
                  <a:ext cx="1195200" cy="4644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BE0E3">
                        <a:gamma/>
                        <a:tint val="54510"/>
                        <a:invGamma/>
                      </a:srgbClr>
                    </a:gs>
                    <a:gs pos="50000">
                      <a:srgbClr val="BBE0E3">
                        <a:alpha val="0"/>
                      </a:srgbClr>
                    </a:gs>
                    <a:gs pos="100000">
                      <a:srgbClr val="BBE0E3">
                        <a:gamma/>
                        <a:tint val="54510"/>
                        <a:invGamma/>
                      </a:srgb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grpSp>
          <p:sp>
            <p:nvSpPr>
              <p:cNvPr id="27" name="AutoShape 7"/>
              <p:cNvSpPr>
                <a:spLocks noChangeArrowheads="1"/>
              </p:cNvSpPr>
              <p:nvPr/>
            </p:nvSpPr>
            <p:spPr bwMode="auto">
              <a:xfrm>
                <a:off x="2141965" y="5591727"/>
                <a:ext cx="2879630" cy="1079474"/>
              </a:xfrm>
              <a:prstGeom prst="roundRect">
                <a:avLst>
                  <a:gd name="adj" fmla="val 11917"/>
                </a:avLst>
              </a:prstGeom>
              <a:solidFill>
                <a:schemeClr val="tx2">
                  <a:lumMod val="60000"/>
                  <a:lumOff val="40000"/>
                </a:schemeClr>
              </a:solidFill>
              <a:ln w="25400">
                <a:solidFill>
                  <a:srgbClr val="FFFFFF"/>
                </a:solidFill>
                <a:bevel/>
              </a:ln>
            </p:spPr>
            <p:txBody>
              <a:bodyPr wrap="none" anchor="ctr"/>
              <a:lstStyle>
                <a:lvl1pPr>
                  <a:defRPr>
                    <a:solidFill>
                      <a:schemeClr val="tx1"/>
                    </a:solidFill>
                    <a:latin typeface="Arial" panose="020B0604020202020204" pitchFamily="34" charset="0"/>
                    <a:ea typeface="宋体" pitchFamily="2" charset="-122"/>
                  </a:defRPr>
                </a:lvl1pPr>
                <a:lvl2pPr marL="742950" indent="-285750">
                  <a:defRPr>
                    <a:solidFill>
                      <a:schemeClr val="tx1"/>
                    </a:solidFill>
                    <a:latin typeface="Arial" panose="020B0604020202020204" pitchFamily="34" charset="0"/>
                    <a:ea typeface="宋体" pitchFamily="2" charset="-122"/>
                  </a:defRPr>
                </a:lvl2pPr>
                <a:lvl3pPr marL="1143000" indent="-228600">
                  <a:defRPr>
                    <a:solidFill>
                      <a:schemeClr val="tx1"/>
                    </a:solidFill>
                    <a:latin typeface="Arial" panose="020B0604020202020204" pitchFamily="34" charset="0"/>
                    <a:ea typeface="宋体" pitchFamily="2" charset="-122"/>
                  </a:defRPr>
                </a:lvl3pPr>
                <a:lvl4pPr marL="1600200" indent="-228600">
                  <a:defRPr>
                    <a:solidFill>
                      <a:schemeClr val="tx1"/>
                    </a:solidFill>
                    <a:latin typeface="Arial" panose="020B0604020202020204" pitchFamily="34" charset="0"/>
                    <a:ea typeface="宋体" pitchFamily="2" charset="-122"/>
                  </a:defRPr>
                </a:lvl4pPr>
                <a:lvl5pPr marL="2057400" indent="-22860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03454" name="Rectangle 17"/>
              <p:cNvSpPr>
                <a:spLocks noChangeArrowheads="1"/>
              </p:cNvSpPr>
              <p:nvPr/>
            </p:nvSpPr>
            <p:spPr bwMode="auto">
              <a:xfrm>
                <a:off x="2271455" y="5909902"/>
                <a:ext cx="2673357" cy="50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3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长期运行保障效果</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9" name="Freeform 6"/>
              <p:cNvSpPr/>
              <p:nvPr/>
            </p:nvSpPr>
            <p:spPr bwMode="gray">
              <a:xfrm>
                <a:off x="2298444" y="5677694"/>
                <a:ext cx="1195200" cy="4644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BE0E3">
                      <a:gamma/>
                      <a:tint val="54510"/>
                      <a:invGamma/>
                    </a:srgbClr>
                  </a:gs>
                  <a:gs pos="50000">
                    <a:srgbClr val="BBE0E3">
                      <a:alpha val="0"/>
                    </a:srgbClr>
                  </a:gs>
                  <a:gs pos="100000">
                    <a:srgbClr val="BBE0E3">
                      <a:gamma/>
                      <a:tint val="54510"/>
                      <a:invGamma/>
                    </a:srgb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grpSp>
        <p:grpSp>
          <p:nvGrpSpPr>
            <p:cNvPr id="103430" name="组合 38"/>
            <p:cNvGrpSpPr/>
            <p:nvPr/>
          </p:nvGrpSpPr>
          <p:grpSpPr bwMode="auto">
            <a:xfrm>
              <a:off x="1526" y="3499"/>
              <a:ext cx="2895" cy="5695"/>
              <a:chOff x="2168173" y="1710055"/>
              <a:chExt cx="2938939" cy="4946553"/>
            </a:xfrm>
          </p:grpSpPr>
          <p:grpSp>
            <p:nvGrpSpPr>
              <p:cNvPr id="103431" name="组合 39"/>
              <p:cNvGrpSpPr/>
              <p:nvPr/>
            </p:nvGrpSpPr>
            <p:grpSpPr bwMode="auto">
              <a:xfrm>
                <a:off x="2175799" y="1710055"/>
                <a:ext cx="2931313" cy="3663703"/>
                <a:chOff x="2376254" y="2126869"/>
                <a:chExt cx="2931313" cy="3663703"/>
              </a:xfrm>
            </p:grpSpPr>
            <p:sp>
              <p:nvSpPr>
                <p:cNvPr id="44" name="AutoShape 7"/>
                <p:cNvSpPr>
                  <a:spLocks noChangeArrowheads="1"/>
                </p:cNvSpPr>
                <p:nvPr/>
              </p:nvSpPr>
              <p:spPr bwMode="auto">
                <a:xfrm>
                  <a:off x="2399380" y="2126869"/>
                  <a:ext cx="2879323" cy="1079517"/>
                </a:xfrm>
                <a:prstGeom prst="roundRect">
                  <a:avLst>
                    <a:gd name="adj" fmla="val 11917"/>
                  </a:avLst>
                </a:prstGeom>
                <a:solidFill>
                  <a:schemeClr val="bg2">
                    <a:lumMod val="75000"/>
                  </a:schemeClr>
                </a:solidFill>
                <a:ln w="25400">
                  <a:solidFill>
                    <a:srgbClr val="FFFFFF"/>
                  </a:solidFill>
                  <a:bevel/>
                </a:ln>
              </p:spPr>
              <p:txBody>
                <a:bodyPr wrap="none" anchor="ctr"/>
                <a:lstStyle>
                  <a:lvl1pPr>
                    <a:defRPr>
                      <a:solidFill>
                        <a:schemeClr val="tx1"/>
                      </a:solidFill>
                      <a:latin typeface="Arial" panose="020B0604020202020204" pitchFamily="34" charset="0"/>
                      <a:ea typeface="宋体" pitchFamily="2" charset="-122"/>
                    </a:defRPr>
                  </a:lvl1pPr>
                  <a:lvl2pPr marL="742950" indent="-285750">
                    <a:defRPr>
                      <a:solidFill>
                        <a:schemeClr val="tx1"/>
                      </a:solidFill>
                      <a:latin typeface="Arial" panose="020B0604020202020204" pitchFamily="34" charset="0"/>
                      <a:ea typeface="宋体" pitchFamily="2" charset="-122"/>
                    </a:defRPr>
                  </a:lvl2pPr>
                  <a:lvl3pPr marL="1143000" indent="-228600">
                    <a:defRPr>
                      <a:solidFill>
                        <a:schemeClr val="tx1"/>
                      </a:solidFill>
                      <a:latin typeface="Arial" panose="020B0604020202020204" pitchFamily="34" charset="0"/>
                      <a:ea typeface="宋体" pitchFamily="2" charset="-122"/>
                    </a:defRPr>
                  </a:lvl3pPr>
                  <a:lvl4pPr marL="1600200" indent="-228600">
                    <a:defRPr>
                      <a:solidFill>
                        <a:schemeClr val="tx1"/>
                      </a:solidFill>
                      <a:latin typeface="Arial" panose="020B0604020202020204" pitchFamily="34" charset="0"/>
                      <a:ea typeface="宋体" pitchFamily="2" charset="-122"/>
                    </a:defRPr>
                  </a:lvl4pPr>
                  <a:lvl5pPr marL="2057400" indent="-22860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03438" name="Rectangle 17"/>
                <p:cNvSpPr>
                  <a:spLocks noChangeArrowheads="1"/>
                </p:cNvSpPr>
                <p:nvPr/>
              </p:nvSpPr>
              <p:spPr bwMode="auto">
                <a:xfrm>
                  <a:off x="2587220" y="2437831"/>
                  <a:ext cx="2406452" cy="56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企业资质、规模</a:t>
                  </a:r>
                </a:p>
              </p:txBody>
            </p:sp>
            <p:sp>
              <p:nvSpPr>
                <p:cNvPr id="46" name="AutoShape 7"/>
                <p:cNvSpPr>
                  <a:spLocks noChangeArrowheads="1"/>
                </p:cNvSpPr>
                <p:nvPr/>
              </p:nvSpPr>
              <p:spPr bwMode="auto">
                <a:xfrm>
                  <a:off x="2399380" y="3428204"/>
                  <a:ext cx="2879323" cy="1081365"/>
                </a:xfrm>
                <a:prstGeom prst="roundRect">
                  <a:avLst>
                    <a:gd name="adj" fmla="val 11917"/>
                  </a:avLst>
                </a:prstGeom>
                <a:solidFill>
                  <a:schemeClr val="bg2">
                    <a:lumMod val="50000"/>
                  </a:schemeClr>
                </a:solidFill>
                <a:ln w="25400">
                  <a:solidFill>
                    <a:srgbClr val="FFFFFF"/>
                  </a:solidFill>
                  <a:bevel/>
                </a:ln>
              </p:spPr>
              <p:txBody>
                <a:bodyPr wrap="none" anchor="ctr"/>
                <a:lstStyle>
                  <a:lvl1pPr>
                    <a:defRPr>
                      <a:solidFill>
                        <a:schemeClr val="tx1"/>
                      </a:solidFill>
                      <a:latin typeface="Arial" panose="020B0604020202020204" pitchFamily="34" charset="0"/>
                      <a:ea typeface="宋体" pitchFamily="2" charset="-122"/>
                    </a:defRPr>
                  </a:lvl1pPr>
                  <a:lvl2pPr marL="742950" indent="-285750">
                    <a:defRPr>
                      <a:solidFill>
                        <a:schemeClr val="tx1"/>
                      </a:solidFill>
                      <a:latin typeface="Arial" panose="020B0604020202020204" pitchFamily="34" charset="0"/>
                      <a:ea typeface="宋体" pitchFamily="2" charset="-122"/>
                    </a:defRPr>
                  </a:lvl2pPr>
                  <a:lvl3pPr marL="1143000" indent="-228600">
                    <a:defRPr>
                      <a:solidFill>
                        <a:schemeClr val="tx1"/>
                      </a:solidFill>
                      <a:latin typeface="Arial" panose="020B0604020202020204" pitchFamily="34" charset="0"/>
                      <a:ea typeface="宋体" pitchFamily="2" charset="-122"/>
                    </a:defRPr>
                  </a:lvl3pPr>
                  <a:lvl4pPr marL="1600200" indent="-228600">
                    <a:defRPr>
                      <a:solidFill>
                        <a:schemeClr val="tx1"/>
                      </a:solidFill>
                      <a:latin typeface="Arial" panose="020B0604020202020204" pitchFamily="34" charset="0"/>
                      <a:ea typeface="宋体" pitchFamily="2" charset="-122"/>
                    </a:defRPr>
                  </a:lvl4pPr>
                  <a:lvl5pPr marL="2057400" indent="-22860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03440" name="Rectangle 17"/>
                <p:cNvSpPr>
                  <a:spLocks noChangeArrowheads="1"/>
                </p:cNvSpPr>
                <p:nvPr/>
              </p:nvSpPr>
              <p:spPr bwMode="auto">
                <a:xfrm>
                  <a:off x="2376254" y="3732193"/>
                  <a:ext cx="2931313" cy="50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3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以往业绩（传统</a:t>
                  </a: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技术</a:t>
                  </a: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AutoShape 7"/>
                <p:cNvSpPr>
                  <a:spLocks noChangeArrowheads="1"/>
                </p:cNvSpPr>
                <p:nvPr/>
              </p:nvSpPr>
              <p:spPr bwMode="auto">
                <a:xfrm>
                  <a:off x="2399380" y="4711055"/>
                  <a:ext cx="2879323" cy="1079517"/>
                </a:xfrm>
                <a:prstGeom prst="roundRect">
                  <a:avLst>
                    <a:gd name="adj" fmla="val 11917"/>
                  </a:avLst>
                </a:prstGeom>
                <a:solidFill>
                  <a:schemeClr val="bg2">
                    <a:lumMod val="25000"/>
                  </a:schemeClr>
                </a:solidFill>
                <a:ln w="25400">
                  <a:solidFill>
                    <a:srgbClr val="FFFFFF"/>
                  </a:solidFill>
                  <a:bevel/>
                </a:ln>
              </p:spPr>
              <p:txBody>
                <a:bodyPr wrap="none" anchor="ctr"/>
                <a:lstStyle>
                  <a:lvl1pPr>
                    <a:defRPr>
                      <a:solidFill>
                        <a:schemeClr val="tx1"/>
                      </a:solidFill>
                      <a:latin typeface="Arial" panose="020B0604020202020204" pitchFamily="34" charset="0"/>
                      <a:ea typeface="宋体" pitchFamily="2" charset="-122"/>
                    </a:defRPr>
                  </a:lvl1pPr>
                  <a:lvl2pPr marL="742950" indent="-285750">
                    <a:defRPr>
                      <a:solidFill>
                        <a:schemeClr val="tx1"/>
                      </a:solidFill>
                      <a:latin typeface="Arial" panose="020B0604020202020204" pitchFamily="34" charset="0"/>
                      <a:ea typeface="宋体" pitchFamily="2" charset="-122"/>
                    </a:defRPr>
                  </a:lvl2pPr>
                  <a:lvl3pPr marL="1143000" indent="-228600">
                    <a:defRPr>
                      <a:solidFill>
                        <a:schemeClr val="tx1"/>
                      </a:solidFill>
                      <a:latin typeface="Arial" panose="020B0604020202020204" pitchFamily="34" charset="0"/>
                      <a:ea typeface="宋体" pitchFamily="2" charset="-122"/>
                    </a:defRPr>
                  </a:lvl3pPr>
                  <a:lvl4pPr marL="1600200" indent="-228600">
                    <a:defRPr>
                      <a:solidFill>
                        <a:schemeClr val="tx1"/>
                      </a:solidFill>
                      <a:latin typeface="Arial" panose="020B0604020202020204" pitchFamily="34" charset="0"/>
                      <a:ea typeface="宋体" pitchFamily="2" charset="-122"/>
                    </a:defRPr>
                  </a:lvl4pPr>
                  <a:lvl5pPr marL="2057400" indent="-22860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03442" name="Rectangle 17"/>
                <p:cNvSpPr>
                  <a:spLocks noChangeArrowheads="1"/>
                </p:cNvSpPr>
                <p:nvPr/>
              </p:nvSpPr>
              <p:spPr bwMode="auto">
                <a:xfrm>
                  <a:off x="2937959" y="4995904"/>
                  <a:ext cx="1636451" cy="50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3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社会关系</a:t>
                  </a:r>
                </a:p>
              </p:txBody>
            </p:sp>
            <p:sp>
              <p:nvSpPr>
                <p:cNvPr id="50" name="Freeform 6"/>
                <p:cNvSpPr/>
                <p:nvPr/>
              </p:nvSpPr>
              <p:spPr bwMode="gray">
                <a:xfrm>
                  <a:off x="2553017" y="2234865"/>
                  <a:ext cx="1195200" cy="4644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BE0E3">
                        <a:gamma/>
                        <a:tint val="54510"/>
                        <a:invGamma/>
                      </a:srgbClr>
                    </a:gs>
                    <a:gs pos="50000">
                      <a:srgbClr val="BBE0E3">
                        <a:alpha val="0"/>
                      </a:srgbClr>
                    </a:gs>
                    <a:gs pos="100000">
                      <a:srgbClr val="BBE0E3">
                        <a:gamma/>
                        <a:tint val="54510"/>
                        <a:invGamma/>
                      </a:srgb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51" name="Freeform 6"/>
                <p:cNvSpPr/>
                <p:nvPr/>
              </p:nvSpPr>
              <p:spPr bwMode="gray">
                <a:xfrm>
                  <a:off x="2587220" y="3515095"/>
                  <a:ext cx="1195200" cy="4644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BE0E3">
                        <a:gamma/>
                        <a:tint val="54510"/>
                        <a:invGamma/>
                      </a:srgbClr>
                    </a:gs>
                    <a:gs pos="50000">
                      <a:srgbClr val="BBE0E3">
                        <a:alpha val="0"/>
                      </a:srgbClr>
                    </a:gs>
                    <a:gs pos="100000">
                      <a:srgbClr val="BBE0E3">
                        <a:gamma/>
                        <a:tint val="54510"/>
                        <a:invGamma/>
                      </a:srgb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52" name="Freeform 6"/>
                <p:cNvSpPr/>
                <p:nvPr/>
              </p:nvSpPr>
              <p:spPr bwMode="gray">
                <a:xfrm>
                  <a:off x="2555182" y="4797380"/>
                  <a:ext cx="1195200" cy="4644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BE0E3">
                        <a:gamma/>
                        <a:tint val="54510"/>
                        <a:invGamma/>
                      </a:srgbClr>
                    </a:gs>
                    <a:gs pos="50000">
                      <a:srgbClr val="BBE0E3">
                        <a:alpha val="0"/>
                      </a:srgbClr>
                    </a:gs>
                    <a:gs pos="100000">
                      <a:srgbClr val="BBE0E3">
                        <a:gamma/>
                        <a:tint val="54510"/>
                        <a:invGamma/>
                      </a:srgb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grpSp>
          <p:sp>
            <p:nvSpPr>
              <p:cNvPr id="41" name="AutoShape 7"/>
              <p:cNvSpPr>
                <a:spLocks noChangeArrowheads="1"/>
              </p:cNvSpPr>
              <p:nvPr/>
            </p:nvSpPr>
            <p:spPr bwMode="auto">
              <a:xfrm>
                <a:off x="2168173" y="5577091"/>
                <a:ext cx="2879324" cy="1079517"/>
              </a:xfrm>
              <a:prstGeom prst="roundRect">
                <a:avLst>
                  <a:gd name="adj" fmla="val 11917"/>
                </a:avLst>
              </a:prstGeom>
              <a:solidFill>
                <a:schemeClr val="tx1">
                  <a:lumMod val="50000"/>
                  <a:lumOff val="50000"/>
                </a:schemeClr>
              </a:solidFill>
              <a:ln w="25400">
                <a:solidFill>
                  <a:srgbClr val="FFFFFF"/>
                </a:solidFill>
                <a:bevel/>
              </a:ln>
            </p:spPr>
            <p:txBody>
              <a:bodyPr wrap="none" anchor="ctr"/>
              <a:lstStyle>
                <a:lvl1pPr>
                  <a:defRPr>
                    <a:solidFill>
                      <a:schemeClr val="tx1"/>
                    </a:solidFill>
                    <a:latin typeface="Arial" panose="020B0604020202020204" pitchFamily="34" charset="0"/>
                    <a:ea typeface="宋体" pitchFamily="2" charset="-122"/>
                  </a:defRPr>
                </a:lvl1pPr>
                <a:lvl2pPr marL="742950" indent="-285750">
                  <a:defRPr>
                    <a:solidFill>
                      <a:schemeClr val="tx1"/>
                    </a:solidFill>
                    <a:latin typeface="Arial" panose="020B0604020202020204" pitchFamily="34" charset="0"/>
                    <a:ea typeface="宋体" pitchFamily="2" charset="-122"/>
                  </a:defRPr>
                </a:lvl2pPr>
                <a:lvl3pPr marL="1143000" indent="-228600">
                  <a:defRPr>
                    <a:solidFill>
                      <a:schemeClr val="tx1"/>
                    </a:solidFill>
                    <a:latin typeface="Arial" panose="020B0604020202020204" pitchFamily="34" charset="0"/>
                    <a:ea typeface="宋体" pitchFamily="2" charset="-122"/>
                  </a:defRPr>
                </a:lvl3pPr>
                <a:lvl4pPr marL="1600200" indent="-228600">
                  <a:defRPr>
                    <a:solidFill>
                      <a:schemeClr val="tx1"/>
                    </a:solidFill>
                    <a:latin typeface="Arial" panose="020B0604020202020204" pitchFamily="34" charset="0"/>
                    <a:ea typeface="宋体" pitchFamily="2" charset="-122"/>
                  </a:defRPr>
                </a:lvl4pPr>
                <a:lvl5pPr marL="2057400" indent="-22860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03433" name="Rectangle 17"/>
              <p:cNvSpPr>
                <a:spLocks noChangeArrowheads="1"/>
              </p:cNvSpPr>
              <p:nvPr/>
            </p:nvSpPr>
            <p:spPr bwMode="auto">
              <a:xfrm>
                <a:off x="2300533" y="5909808"/>
                <a:ext cx="2375677" cy="50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3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一次性工程建设</a:t>
                </a:r>
              </a:p>
            </p:txBody>
          </p:sp>
          <p:sp>
            <p:nvSpPr>
              <p:cNvPr id="43" name="Freeform 6"/>
              <p:cNvSpPr/>
              <p:nvPr/>
            </p:nvSpPr>
            <p:spPr bwMode="gray">
              <a:xfrm>
                <a:off x="2298444" y="5677694"/>
                <a:ext cx="1195200" cy="4644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BE0E3">
                      <a:gamma/>
                      <a:tint val="54510"/>
                      <a:invGamma/>
                    </a:srgbClr>
                  </a:gs>
                  <a:gs pos="50000">
                    <a:srgbClr val="BBE0E3">
                      <a:alpha val="0"/>
                    </a:srgbClr>
                  </a:gs>
                  <a:gs pos="100000">
                    <a:srgbClr val="BBE0E3">
                      <a:gamma/>
                      <a:tint val="54510"/>
                      <a:invGamma/>
                    </a:srgb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grpSp>
        <p:grpSp>
          <p:nvGrpSpPr>
            <p:cNvPr id="104451" name="组合 4"/>
            <p:cNvGrpSpPr/>
            <p:nvPr/>
          </p:nvGrpSpPr>
          <p:grpSpPr bwMode="auto">
            <a:xfrm>
              <a:off x="11573" y="3857"/>
              <a:ext cx="3033" cy="5470"/>
              <a:chOff x="7218957" y="2040440"/>
              <a:chExt cx="1925990" cy="3473392"/>
            </a:xfrm>
          </p:grpSpPr>
          <p:grpSp>
            <p:nvGrpSpPr>
              <p:cNvPr id="104475" name="组合 16"/>
              <p:cNvGrpSpPr/>
              <p:nvPr/>
            </p:nvGrpSpPr>
            <p:grpSpPr bwMode="auto">
              <a:xfrm>
                <a:off x="7218957" y="2040440"/>
                <a:ext cx="1925990" cy="2584407"/>
                <a:chOff x="3410751" y="2126869"/>
                <a:chExt cx="1925990" cy="2584407"/>
              </a:xfrm>
            </p:grpSpPr>
            <p:sp>
              <p:nvSpPr>
                <p:cNvPr id="104478" name="AutoShape 7"/>
                <p:cNvSpPr>
                  <a:spLocks noChangeArrowheads="1"/>
                </p:cNvSpPr>
                <p:nvPr/>
              </p:nvSpPr>
              <p:spPr bwMode="auto">
                <a:xfrm>
                  <a:off x="3414099" y="2126869"/>
                  <a:ext cx="1864604" cy="717861"/>
                </a:xfrm>
                <a:prstGeom prst="roundRect">
                  <a:avLst>
                    <a:gd name="adj" fmla="val 11917"/>
                  </a:avLst>
                </a:prstGeom>
                <a:gradFill rotWithShape="1">
                  <a:gsLst>
                    <a:gs pos="0">
                      <a:srgbClr val="BBE0E3"/>
                    </a:gs>
                    <a:gs pos="100000">
                      <a:srgbClr val="809A9B"/>
                    </a:gs>
                  </a:gsLst>
                  <a:lin ang="5400000" scaled="1"/>
                </a:gradFill>
                <a:ln w="25400">
                  <a:solidFill>
                    <a:srgbClr val="FFFFFF"/>
                  </a:solidFill>
                  <a:bevel/>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04479" name="Rectangle 17"/>
                <p:cNvSpPr>
                  <a:spLocks noChangeArrowheads="1"/>
                </p:cNvSpPr>
                <p:nvPr/>
              </p:nvSpPr>
              <p:spPr bwMode="auto">
                <a:xfrm>
                  <a:off x="3918328" y="2211777"/>
                  <a:ext cx="1040649"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可持续</a:t>
                  </a:r>
                </a:p>
              </p:txBody>
            </p:sp>
            <p:sp>
              <p:nvSpPr>
                <p:cNvPr id="104480" name="AutoShape 7"/>
                <p:cNvSpPr>
                  <a:spLocks noChangeArrowheads="1"/>
                </p:cNvSpPr>
                <p:nvPr/>
              </p:nvSpPr>
              <p:spPr bwMode="auto">
                <a:xfrm>
                  <a:off x="3410751" y="3062517"/>
                  <a:ext cx="1925990" cy="717861"/>
                </a:xfrm>
                <a:prstGeom prst="roundRect">
                  <a:avLst>
                    <a:gd name="adj" fmla="val 11917"/>
                  </a:avLst>
                </a:prstGeom>
                <a:gradFill rotWithShape="1">
                  <a:gsLst>
                    <a:gs pos="0">
                      <a:srgbClr val="BBE0E3"/>
                    </a:gs>
                    <a:gs pos="100000">
                      <a:srgbClr val="809A9B"/>
                    </a:gs>
                  </a:gsLst>
                  <a:lin ang="5400000" scaled="1"/>
                </a:gradFill>
                <a:ln w="25400">
                  <a:solidFill>
                    <a:srgbClr val="FFFFFF"/>
                  </a:solidFill>
                  <a:bevel/>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04481" name="Rectangle 17"/>
                <p:cNvSpPr>
                  <a:spLocks noChangeArrowheads="1"/>
                </p:cNvSpPr>
                <p:nvPr/>
              </p:nvSpPr>
              <p:spPr bwMode="auto">
                <a:xfrm>
                  <a:off x="3822373" y="3199914"/>
                  <a:ext cx="1040649" cy="4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base" latinLnBrk="0" hangingPunct="1">
                    <a:lnSpc>
                      <a:spcPct val="13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高质量</a:t>
                  </a:r>
                </a:p>
              </p:txBody>
            </p:sp>
            <p:sp>
              <p:nvSpPr>
                <p:cNvPr id="22" name="AutoShape 7"/>
                <p:cNvSpPr>
                  <a:spLocks noChangeArrowheads="1"/>
                </p:cNvSpPr>
                <p:nvPr/>
              </p:nvSpPr>
              <p:spPr bwMode="auto">
                <a:xfrm>
                  <a:off x="3444095" y="4015963"/>
                  <a:ext cx="1892646" cy="695313"/>
                </a:xfrm>
                <a:prstGeom prst="roundRect">
                  <a:avLst>
                    <a:gd name="adj" fmla="val 11917"/>
                  </a:avLst>
                </a:prstGeom>
                <a:solidFill>
                  <a:schemeClr val="accent6">
                    <a:lumMod val="60000"/>
                    <a:lumOff val="40000"/>
                  </a:schemeClr>
                </a:solidFill>
                <a:ln w="25400">
                  <a:solidFill>
                    <a:srgbClr val="FFFFFF"/>
                  </a:solidFill>
                  <a:bevel/>
                </a:ln>
              </p:spPr>
              <p:txBody>
                <a:bodyPr wrap="none" anchor="ctr"/>
                <a:lstStyle>
                  <a:lvl1pPr>
                    <a:defRPr>
                      <a:solidFill>
                        <a:schemeClr val="tx1"/>
                      </a:solidFill>
                      <a:latin typeface="Arial" panose="020B0604020202020204" pitchFamily="34" charset="0"/>
                      <a:ea typeface="宋体" pitchFamily="2" charset="-122"/>
                    </a:defRPr>
                  </a:lvl1pPr>
                  <a:lvl2pPr marL="742950" indent="-285750">
                    <a:defRPr>
                      <a:solidFill>
                        <a:schemeClr val="tx1"/>
                      </a:solidFill>
                      <a:latin typeface="Arial" panose="020B0604020202020204" pitchFamily="34" charset="0"/>
                      <a:ea typeface="宋体" pitchFamily="2" charset="-122"/>
                    </a:defRPr>
                  </a:lvl2pPr>
                  <a:lvl3pPr marL="1143000" indent="-228600">
                    <a:defRPr>
                      <a:solidFill>
                        <a:schemeClr val="tx1"/>
                      </a:solidFill>
                      <a:latin typeface="Arial" panose="020B0604020202020204" pitchFamily="34" charset="0"/>
                      <a:ea typeface="宋体" pitchFamily="2" charset="-122"/>
                    </a:defRPr>
                  </a:lvl3pPr>
                  <a:lvl4pPr marL="1600200" indent="-228600">
                    <a:defRPr>
                      <a:solidFill>
                        <a:schemeClr val="tx1"/>
                      </a:solidFill>
                      <a:latin typeface="Arial" panose="020B0604020202020204" pitchFamily="34" charset="0"/>
                      <a:ea typeface="宋体" pitchFamily="2" charset="-122"/>
                    </a:defRPr>
                  </a:lvl4pPr>
                  <a:lvl5pPr marL="2057400" indent="-22860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04483" name="Rectangle 17"/>
                <p:cNvSpPr>
                  <a:spLocks noChangeArrowheads="1"/>
                </p:cNvSpPr>
                <p:nvPr/>
              </p:nvSpPr>
              <p:spPr bwMode="auto">
                <a:xfrm>
                  <a:off x="3822373" y="4162422"/>
                  <a:ext cx="1032216" cy="4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base" latinLnBrk="0" hangingPunct="1">
                    <a:lnSpc>
                      <a:spcPct val="13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高效益</a:t>
                  </a:r>
                </a:p>
              </p:txBody>
            </p:sp>
          </p:grpSp>
          <p:sp>
            <p:nvSpPr>
              <p:cNvPr id="2" name="AutoShape 7"/>
              <p:cNvSpPr>
                <a:spLocks noChangeArrowheads="1"/>
              </p:cNvSpPr>
              <p:nvPr/>
            </p:nvSpPr>
            <p:spPr bwMode="auto">
              <a:xfrm>
                <a:off x="7252301" y="4886779"/>
                <a:ext cx="1833897" cy="627053"/>
              </a:xfrm>
              <a:prstGeom prst="roundRect">
                <a:avLst>
                  <a:gd name="adj" fmla="val 11917"/>
                </a:avLst>
              </a:prstGeom>
              <a:solidFill>
                <a:schemeClr val="accent6">
                  <a:lumMod val="40000"/>
                  <a:lumOff val="60000"/>
                </a:schemeClr>
              </a:solidFill>
              <a:ln w="25400">
                <a:solidFill>
                  <a:srgbClr val="FFFFFF"/>
                </a:solidFill>
                <a:bevel/>
              </a:ln>
            </p:spPr>
            <p:txBody>
              <a:bodyPr wrap="none" anchor="ctr"/>
              <a:lstStyle>
                <a:lvl1pPr>
                  <a:defRPr>
                    <a:solidFill>
                      <a:schemeClr val="tx1"/>
                    </a:solidFill>
                    <a:latin typeface="Arial" panose="020B0604020202020204" pitchFamily="34" charset="0"/>
                    <a:ea typeface="宋体" pitchFamily="2" charset="-122"/>
                  </a:defRPr>
                </a:lvl1pPr>
                <a:lvl2pPr marL="742950" indent="-285750">
                  <a:defRPr>
                    <a:solidFill>
                      <a:schemeClr val="tx1"/>
                    </a:solidFill>
                    <a:latin typeface="Arial" panose="020B0604020202020204" pitchFamily="34" charset="0"/>
                    <a:ea typeface="宋体" pitchFamily="2" charset="-122"/>
                  </a:defRPr>
                </a:lvl2pPr>
                <a:lvl3pPr marL="1143000" indent="-228600">
                  <a:defRPr>
                    <a:solidFill>
                      <a:schemeClr val="tx1"/>
                    </a:solidFill>
                    <a:latin typeface="Arial" panose="020B0604020202020204" pitchFamily="34" charset="0"/>
                    <a:ea typeface="宋体" pitchFamily="2" charset="-122"/>
                  </a:defRPr>
                </a:lvl3pPr>
                <a:lvl4pPr marL="1600200" indent="-228600">
                  <a:defRPr>
                    <a:solidFill>
                      <a:schemeClr val="tx1"/>
                    </a:solidFill>
                    <a:latin typeface="Arial" panose="020B0604020202020204" pitchFamily="34" charset="0"/>
                    <a:ea typeface="宋体" pitchFamily="2" charset="-122"/>
                  </a:defRPr>
                </a:lvl4pPr>
                <a:lvl5pPr marL="2057400" indent="-22860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04477" name="Rectangle 17"/>
              <p:cNvSpPr>
                <a:spLocks noChangeArrowheads="1"/>
              </p:cNvSpPr>
              <p:nvPr/>
            </p:nvSpPr>
            <p:spPr bwMode="auto">
              <a:xfrm>
                <a:off x="7668860" y="4987382"/>
                <a:ext cx="1059526" cy="4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base" latinLnBrk="0" hangingPunct="1">
                  <a:lnSpc>
                    <a:spcPct val="13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易融资</a:t>
                </a:r>
              </a:p>
            </p:txBody>
          </p:sp>
        </p:grpSp>
        <p:sp>
          <p:nvSpPr>
            <p:cNvPr id="16" name="箭头: 右 15"/>
            <p:cNvSpPr/>
            <p:nvPr/>
          </p:nvSpPr>
          <p:spPr>
            <a:xfrm>
              <a:off x="9302" y="5989"/>
              <a:ext cx="1858" cy="855"/>
            </a:xfrm>
            <a:prstGeom prst="rightArrow">
              <a:avLst/>
            </a:prstGeom>
            <a:solidFill>
              <a:schemeClr val="accent1">
                <a:lumMod val="40000"/>
                <a:lumOff val="60000"/>
              </a:schemeClr>
            </a:solidFill>
            <a:ln cmpd="dbl">
              <a:solidFill>
                <a:schemeClr val="tx1"/>
              </a:solidFill>
            </a:ln>
          </p:spPr>
          <p:txBody>
            <a:bodyPr anchor="ctr">
              <a:spAutoFit/>
            </a:body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30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panose="020F0502020204030204" pitchFamily="34" charset="0"/>
                <a:ea typeface="宋体" pitchFamily="2" charset="-122"/>
                <a:cs typeface="+mn-cs"/>
              </a:endParaRPr>
            </a:p>
          </p:txBody>
        </p:sp>
        <p:sp>
          <p:nvSpPr>
            <p:cNvPr id="3" name="右大括号 2"/>
            <p:cNvSpPr/>
            <p:nvPr/>
          </p:nvSpPr>
          <p:spPr>
            <a:xfrm>
              <a:off x="14990" y="3780"/>
              <a:ext cx="1706" cy="5547"/>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文本框 3"/>
            <p:cNvSpPr txBox="1"/>
            <p:nvPr/>
          </p:nvSpPr>
          <p:spPr>
            <a:xfrm>
              <a:off x="17015" y="4284"/>
              <a:ext cx="694" cy="4508"/>
            </a:xfrm>
            <a:prstGeom prst="rect">
              <a:avLst/>
            </a:prstGeom>
            <a:solidFill>
              <a:schemeClr val="accent1">
                <a:lumMod val="60000"/>
                <a:lumOff val="40000"/>
              </a:schemeClr>
            </a:solidFill>
          </p:spPr>
          <p:txBody>
            <a:bodyPr wrap="square" rtlCol="0">
              <a:spAutoFit/>
            </a:bodyPr>
            <a:lstStyle/>
            <a:p>
              <a:pPr>
                <a:lnSpc>
                  <a:spcPct val="200000"/>
                </a:lnSpc>
              </a:pPr>
              <a:r>
                <a:rPr lang="zh-CN" altLang="en-US" b="1" dirty="0">
                  <a:latin typeface="微软雅黑" panose="020B0503020204020204" pitchFamily="34" charset="-122"/>
                  <a:ea typeface="微软雅黑" panose="020B0503020204020204" pitchFamily="34" charset="-122"/>
                </a:rPr>
                <a:t>高质量发展</a:t>
              </a:r>
            </a:p>
          </p:txBody>
        </p:sp>
      </p:grpSp>
      <p:sp>
        <p:nvSpPr>
          <p:cNvPr id="102403" name="文本框 3"/>
          <p:cNvSpPr txBox="1">
            <a:spLocks noChangeArrowheads="1"/>
          </p:cNvSpPr>
          <p:nvPr/>
        </p:nvSpPr>
        <p:spPr bwMode="auto">
          <a:xfrm>
            <a:off x="3964940" y="399667"/>
            <a:ext cx="5924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dist" defTabSz="457200" rtl="0" eaLnBrk="1" fontAlgn="base" latinLnBrk="0" hangingPunct="1">
              <a:lnSpc>
                <a:spcPct val="100000"/>
              </a:lnSpc>
              <a:spcBef>
                <a:spcPct val="0"/>
              </a:spcBef>
              <a:spcAft>
                <a:spcPct val="0"/>
              </a:spcAft>
              <a:buClrTx/>
              <a:buSzTx/>
              <a:buFontTx/>
              <a:buNone/>
              <a:defRPr/>
            </a:pP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合同节水管理模式的优势作用</a:t>
            </a:r>
          </a:p>
        </p:txBody>
      </p:sp>
      <p:sp>
        <p:nvSpPr>
          <p:cNvPr id="6" name="文本框 5"/>
          <p:cNvSpPr txBox="1"/>
          <p:nvPr/>
        </p:nvSpPr>
        <p:spPr>
          <a:xfrm>
            <a:off x="2947872" y="3743795"/>
            <a:ext cx="690322" cy="523220"/>
          </a:xfrm>
          <a:prstGeom prst="rect">
            <a:avLst/>
          </a:prstGeom>
          <a:noFill/>
        </p:spPr>
        <p:txBody>
          <a:bodyPr wrap="square" rtlCol="0">
            <a:spAutoFit/>
          </a:bodyPr>
          <a:lstStyle/>
          <a:p>
            <a:r>
              <a:rPr lang="en-US" altLang="zh-CN" sz="2800" b="1" dirty="0"/>
              <a:t>VS</a:t>
            </a:r>
            <a:endParaRPr lang="zh-CN" altLang="en-US" sz="2800" b="1"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04158" y="1631043"/>
            <a:ext cx="11250385" cy="3785652"/>
          </a:xfrm>
          <a:prstGeom prst="rect">
            <a:avLst/>
          </a:prstGeom>
          <a:noFill/>
        </p:spPr>
        <p:txBody>
          <a:bodyPr wrap="square" rtlCol="0">
            <a:spAutoFit/>
          </a:bodyPr>
          <a:lstStyle/>
          <a:p>
            <a:pPr marL="0" marR="0" lvl="0" indent="0" algn="l" defTabSz="457200" rtl="0" eaLnBrk="1" fontAlgn="auto" latinLnBrk="0" hangingPunct="1">
              <a:lnSpc>
                <a:spcPct val="250000"/>
              </a:lnSpc>
              <a:spcBef>
                <a:spcPts val="0"/>
              </a:spcBef>
              <a:spcAft>
                <a:spcPts val="0"/>
              </a:spcAft>
              <a:buClrTx/>
              <a:buSzTx/>
              <a:buFontTx/>
              <a:buNone/>
              <a:defRPr/>
            </a:pPr>
            <a:r>
              <a:rPr kumimoji="0" lang="zh-CN"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节水效益分享、政府购买节水量、用水权市场</a:t>
            </a:r>
            <a:r>
              <a:rPr kumimoji="0" lang="zh-CN" sz="2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化交易</a:t>
            </a:r>
            <a:r>
              <a:rPr kumimoji="0" lang="zh-CN" altLang="en-US" sz="2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协同发力，</a:t>
            </a:r>
            <a:endParaRPr kumimoji="0" lang="en-US" altLang="zh-CN" sz="2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457200" rtl="0" eaLnBrk="1" fontAlgn="auto" latinLnBrk="0" hangingPunct="1">
              <a:lnSpc>
                <a:spcPct val="250000"/>
              </a:lnSpc>
              <a:spcBef>
                <a:spcPts val="0"/>
              </a:spcBef>
              <a:spcAft>
                <a:spcPts val="0"/>
              </a:spcAft>
              <a:buClrTx/>
              <a:buSzTx/>
              <a:buFontTx/>
              <a:buNone/>
              <a:defRPr/>
            </a:pPr>
            <a:r>
              <a:rPr kumimoji="0" lang="zh-CN"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是节水产业发展壮大的坚实基础，</a:t>
            </a:r>
            <a:endParaRPr kumimoji="0" lang="en-US" altLang="zh-CN"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457200" rtl="0" eaLnBrk="1" fontAlgn="auto" latinLnBrk="0" hangingPunct="1">
              <a:lnSpc>
                <a:spcPct val="250000"/>
              </a:lnSpc>
              <a:spcBef>
                <a:spcPts val="0"/>
              </a:spcBef>
              <a:spcAft>
                <a:spcPts val="0"/>
              </a:spcAft>
              <a:buClrTx/>
              <a:buSzTx/>
              <a:buFontTx/>
              <a:buNone/>
              <a:defRPr/>
            </a:pPr>
            <a:r>
              <a:rPr kumimoji="0" lang="zh-CN"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才能实现用水户</a:t>
            </a:r>
            <a:r>
              <a:rPr kumimoji="0" lang="zh-CN" altLang="en-US"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降本增效（</a:t>
            </a:r>
            <a:r>
              <a:rPr kumimoji="0" lang="zh-CN"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省钱</a:t>
            </a:r>
            <a:r>
              <a:rPr kumimoji="0" lang="zh-CN" altLang="en-US"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、节水服务公司</a:t>
            </a:r>
            <a:r>
              <a:rPr kumimoji="0" lang="zh-CN" altLang="en-US"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专业化运营</a:t>
            </a:r>
            <a:r>
              <a:rPr lang="zh-CN" altLang="en-US"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赚钱</a:t>
            </a:r>
            <a:r>
              <a:rPr lang="zh-CN" altLang="en-US"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CN"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、金融机构</a:t>
            </a:r>
            <a:r>
              <a:rPr kumimoji="0" lang="zh-CN" altLang="en-US"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积极投资（</a:t>
            </a:r>
            <a:r>
              <a:rPr kumimoji="0" lang="zh-CN"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投钱</a:t>
            </a:r>
            <a:r>
              <a:rPr kumimoji="0" lang="zh-CN" altLang="en-US"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，为国家高质量发展提供水资源</a:t>
            </a:r>
            <a:r>
              <a:rPr kumimoji="0" lang="zh-CN" altLang="en-US"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安全</a:t>
            </a:r>
            <a:r>
              <a:rPr kumimoji="0" lang="zh-CN" sz="2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保障。</a:t>
            </a:r>
          </a:p>
        </p:txBody>
      </p:sp>
      <p:sp>
        <p:nvSpPr>
          <p:cNvPr id="4" name="矩形 3"/>
          <p:cNvSpPr/>
          <p:nvPr/>
        </p:nvSpPr>
        <p:spPr>
          <a:xfrm>
            <a:off x="4168505" y="222882"/>
            <a:ext cx="1864087" cy="743986"/>
          </a:xfrm>
          <a:prstGeom prst="rect">
            <a:avLst/>
          </a:prstGeom>
        </p:spPr>
        <p:txBody>
          <a:bodyPr wrap="square">
            <a:spAutoFit/>
          </a:bodyPr>
          <a:lstStyle/>
          <a:p>
            <a:pPr marL="0" marR="0" lvl="0" algn="dist" defTabSz="457200" rtl="0" eaLnBrk="1" fontAlgn="auto" latinLnBrk="0" hangingPunct="1">
              <a:lnSpc>
                <a:spcPct val="150000"/>
              </a:lnSpc>
              <a:spcBef>
                <a:spcPct val="20000"/>
              </a:spcBef>
              <a:spcAft>
                <a:spcPts val="0"/>
              </a:spcAft>
              <a:buClr>
                <a:srgbClr val="004F87"/>
              </a:buClr>
              <a:buSzTx/>
              <a:buFontTx/>
              <a:buNone/>
              <a:defRPr/>
            </a:pPr>
            <a:r>
              <a:rPr lang="zh-CN" altLang="en-US" sz="3200" b="1" dirty="0">
                <a:latin typeface="微软雅黑" panose="020B0503020204020204" pitchFamily="34" charset="-122"/>
                <a:ea typeface="微软雅黑" panose="020B0503020204020204" pitchFamily="34" charset="-122"/>
              </a:rPr>
              <a:t>结束语</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9345"/>
          </a:xfrm>
        </p:spPr>
      </p:pic>
      <p:sp>
        <p:nvSpPr>
          <p:cNvPr id="10" name="文本框 9"/>
          <p:cNvSpPr txBox="1"/>
          <p:nvPr/>
        </p:nvSpPr>
        <p:spPr>
          <a:xfrm>
            <a:off x="838200" y="5863590"/>
            <a:ext cx="5638165" cy="461665"/>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水资源节约与保护产业创新联盟       </a:t>
            </a:r>
            <a:r>
              <a:rPr lang="zh-CN" altLang="en-US" sz="2400" b="1" dirty="0">
                <a:solidFill>
                  <a:schemeClr val="bg1"/>
                </a:solidFill>
                <a:latin typeface="微软雅黑" panose="020B0503020204020204" pitchFamily="34" charset="-122"/>
                <a:ea typeface="微软雅黑" panose="020B0503020204020204" pitchFamily="34" charset="-122"/>
              </a:rPr>
              <a:t>肖新民</a:t>
            </a:r>
          </a:p>
        </p:txBody>
      </p:sp>
      <p:sp>
        <p:nvSpPr>
          <p:cNvPr id="6" name="标题 1"/>
          <p:cNvSpPr txBox="1"/>
          <p:nvPr/>
        </p:nvSpPr>
        <p:spPr>
          <a:xfrm>
            <a:off x="25621" y="2834731"/>
            <a:ext cx="12152851" cy="132374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kumimoji="1"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谢 谢！</a:t>
            </a:r>
            <a:endParaRPr kumimoji="1"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2088567" y="1782910"/>
            <a:ext cx="1980337" cy="1980337"/>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2" name="矩形 11"/>
          <p:cNvSpPr/>
          <p:nvPr/>
        </p:nvSpPr>
        <p:spPr>
          <a:xfrm>
            <a:off x="2422379" y="2486203"/>
            <a:ext cx="1497439" cy="1019810"/>
          </a:xfrm>
          <a:prstGeom prst="rect">
            <a:avLst/>
          </a:prstGeom>
        </p:spPr>
        <p:txBody>
          <a:bodyPr wrap="square" lIns="96770" tIns="48386" rIns="96770" bIns="48386">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6000" b="0" i="0" u="none" strike="noStrike" kern="0" cap="none" spc="0" normalizeH="0" baseline="0" noProof="0" dirty="0">
                <a:ln>
                  <a:noFill/>
                </a:ln>
                <a:solidFill>
                  <a:srgbClr val="004F87"/>
                </a:solidFill>
                <a:effectLst>
                  <a:glow rad="63500">
                    <a:prstClr val="white">
                      <a:lumMod val="65000"/>
                      <a:alpha val="40000"/>
                    </a:prstClr>
                  </a:glow>
                </a:effectLst>
                <a:uLnTx/>
                <a:uFillTx/>
                <a:latin typeface="Impact" panose="020B0806030902050204" pitchFamily="34" charset="0"/>
                <a:ea typeface="宋体" pitchFamily="2" charset="-122"/>
                <a:cs typeface="+mn-cs"/>
              </a:rPr>
              <a:t>3-1</a:t>
            </a:r>
            <a:endParaRPr kumimoji="0" lang="zh-CN" altLang="en-US" sz="6000" b="0" i="0" u="none" strike="noStrike" kern="0" cap="none" spc="0" normalizeH="0" baseline="0" noProof="0" dirty="0">
              <a:ln>
                <a:noFill/>
              </a:ln>
              <a:solidFill>
                <a:srgbClr val="004F87"/>
              </a:solidFill>
              <a:effectLst>
                <a:glow rad="63500">
                  <a:prstClr val="white">
                    <a:lumMod val="65000"/>
                    <a:alpha val="40000"/>
                  </a:prstClr>
                </a:glow>
              </a:effectLst>
              <a:uLnTx/>
              <a:uFillTx/>
              <a:latin typeface="Impact" panose="020B0806030902050204" pitchFamily="34" charset="0"/>
              <a:ea typeface="宋体" pitchFamily="2" charset="-122"/>
              <a:cs typeface="+mn-cs"/>
            </a:endParaRPr>
          </a:p>
        </p:txBody>
      </p:sp>
      <p:sp>
        <p:nvSpPr>
          <p:cNvPr id="14" name="矩形 13"/>
          <p:cNvSpPr/>
          <p:nvPr/>
        </p:nvSpPr>
        <p:spPr>
          <a:xfrm>
            <a:off x="4228121" y="2794178"/>
            <a:ext cx="4607967" cy="403860"/>
          </a:xfrm>
          <a:prstGeom prst="rect">
            <a:avLst/>
          </a:prstGeom>
        </p:spPr>
        <p:txBody>
          <a:bodyPr wrap="square" lIns="96770" tIns="48386" rIns="96770" bIns="48386">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4F87"/>
                </a:solidFill>
                <a:effectLst>
                  <a:glow rad="63500">
                    <a:prstClr val="white">
                      <a:lumMod val="65000"/>
                      <a:alpha val="40000"/>
                    </a:prstClr>
                  </a:glow>
                </a:effectLst>
                <a:uLnTx/>
                <a:uFillTx/>
                <a:latin typeface="微软雅黑" panose="020B0503020204020204" pitchFamily="34" charset="-122"/>
                <a:ea typeface="微软雅黑" panose="020B0503020204020204" pitchFamily="34" charset="-122"/>
                <a:cs typeface="+mn-cs"/>
              </a:rPr>
              <a:t>合同节水管理的现状</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0913" y="1309423"/>
            <a:ext cx="7411750" cy="535531"/>
          </a:xfrm>
          <a:prstGeom prst="rect">
            <a:avLst/>
          </a:prstGeom>
        </p:spPr>
        <p:txBody>
          <a:bodyPr wrap="square">
            <a:spAutoFit/>
          </a:bodyPr>
          <a:lstStyle/>
          <a:p>
            <a:pPr marL="0" marR="0" lvl="0" indent="0" algn="ctr" defTabSz="457200" rtl="0" eaLnBrk="1" fontAlgn="auto" latinLnBrk="0" hangingPunct="1">
              <a:lnSpc>
                <a:spcPct val="120000"/>
              </a:lnSpc>
              <a:spcBef>
                <a:spcPts val="60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关于推行合同节水管理促进节水服务产业发展的意见</a:t>
            </a:r>
            <a:endParaRPr kumimoji="0" lang="en-US" altLang="zh-CN"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sp>
        <p:nvSpPr>
          <p:cNvPr id="6" name="矩形 5"/>
          <p:cNvSpPr>
            <a:spLocks noChangeArrowheads="1"/>
          </p:cNvSpPr>
          <p:nvPr/>
        </p:nvSpPr>
        <p:spPr bwMode="auto">
          <a:xfrm>
            <a:off x="5143449" y="1824271"/>
            <a:ext cx="20473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itchFamily="2" charset="-122"/>
                <a:cs typeface="+mn-cs"/>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发改环资</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[2016]1629</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号</a:t>
            </a:r>
            <a:endPar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8" name="副标题 2"/>
          <p:cNvSpPr txBox="1"/>
          <p:nvPr/>
        </p:nvSpPr>
        <p:spPr>
          <a:xfrm>
            <a:off x="518795" y="2201545"/>
            <a:ext cx="11153775" cy="3496945"/>
          </a:xfrm>
          <a:prstGeom prst="rect">
            <a:avLst/>
          </a:prstGeom>
        </p:spPr>
        <p:txBody>
          <a:bodyPr>
            <a:normAutofit fontScale="25000" lnSpcReduction="20000"/>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itchFamily="2" charset="-122"/>
                <a:cs typeface="+mn-cs"/>
              </a:defRPr>
            </a:lvl9pPr>
          </a:lstStyle>
          <a:p>
            <a:pPr marL="91440" marR="0" lvl="0" indent="-91440" algn="l" defTabSz="914400" rtl="0" eaLnBrk="1" fontAlgn="auto" latinLnBrk="0" hangingPunct="1">
              <a:lnSpc>
                <a:spcPct val="150000"/>
              </a:lnSpc>
              <a:spcBef>
                <a:spcPts val="1200"/>
              </a:spcBef>
              <a:spcAft>
                <a:spcPts val="200"/>
              </a:spcAft>
              <a:buClr>
                <a:schemeClr val="accent1"/>
              </a:buClr>
              <a:buSzTx/>
              <a:buFont typeface="Calibri" panose="020F0502020204030204" pitchFamily="34" charset="0"/>
              <a:buChar char=" "/>
            </a:pPr>
            <a:r>
              <a:rPr kumimoji="0" lang="zh-CN"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lang="en-US" altLang="zh-CN"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lang="zh-CN" altLang="en-US" sz="6400" b="0" i="0" u="none" strike="noStrike" cap="none" spc="0" normalizeH="0" baseline="0" dirty="0">
                <a:solidFill>
                  <a:schemeClr val="tx1">
                    <a:lumMod val="75000"/>
                    <a:lumOff val="25000"/>
                  </a:schemeClr>
                </a:solidFill>
                <a:latin typeface="微软雅黑" panose="020B0503020204020204" pitchFamily="34" charset="-122"/>
                <a:ea typeface="微软雅黑" panose="020B0503020204020204" pitchFamily="34" charset="-122"/>
              </a:rPr>
              <a:t>合同节水管理是指节水服务企业与用水户以合同形式，为用水户募集资本、集成先进技术，提供节水改造和管理等服务，以分享节水效益方式收回投资、获取收益的节水服务机制。</a:t>
            </a:r>
          </a:p>
          <a:p>
            <a:pPr marL="91440" marR="0" lvl="0" indent="-91440" algn="l" defTabSz="914400" rtl="0" eaLnBrk="1" fontAlgn="auto" latinLnBrk="0" hangingPunct="1">
              <a:lnSpc>
                <a:spcPct val="150000"/>
              </a:lnSpc>
              <a:spcBef>
                <a:spcPts val="1200"/>
              </a:spcBef>
              <a:spcAft>
                <a:spcPts val="200"/>
              </a:spcAft>
              <a:buClr>
                <a:schemeClr val="accent1"/>
              </a:buClr>
              <a:buSzTx/>
              <a:buFont typeface="Calibri" panose="020F0502020204030204" pitchFamily="34" charset="0"/>
              <a:buChar char=" "/>
            </a:pPr>
            <a:r>
              <a:rPr kumimoji="0" lang="en-US" altLang="zh-CN" sz="6400" b="1" i="0" u="none" strike="noStrike" cap="none" spc="0" normalizeH="0" baseline="0"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0" lang="zh-CN" altLang="en-US" sz="6400" b="1" i="0" u="none" strike="noStrike" cap="none" spc="0" normalizeH="0" baseline="0" dirty="0">
                <a:solidFill>
                  <a:schemeClr val="tx1">
                    <a:lumMod val="75000"/>
                    <a:lumOff val="25000"/>
                  </a:schemeClr>
                </a:solidFill>
                <a:latin typeface="微软雅黑" panose="020B0503020204020204" pitchFamily="34" charset="-122"/>
                <a:ea typeface="微软雅黑" panose="020B0503020204020204" pitchFamily="34" charset="-122"/>
              </a:rPr>
              <a:t>发展目标：</a:t>
            </a:r>
            <a:r>
              <a:rPr kumimoji="0" lang="zh-CN" altLang="en-US" sz="6400" b="0" i="0" u="none" strike="noStrike" cap="none" spc="0" normalizeH="0" baseline="0" dirty="0">
                <a:solidFill>
                  <a:schemeClr val="tx1">
                    <a:lumMod val="75000"/>
                    <a:lumOff val="25000"/>
                  </a:schemeClr>
                </a:solidFill>
                <a:latin typeface="微软雅黑" panose="020B0503020204020204" pitchFamily="34" charset="-122"/>
                <a:ea typeface="微软雅黑" panose="020B0503020204020204" pitchFamily="34" charset="-122"/>
              </a:rPr>
              <a:t>到2020年，合同节水管理成为公共机构、企业等用水户实施节水改造的重要方式之一，培育一批具有专业技术、融资能力强的节水服务企业，一大批先进适用的节水技术、工艺、装备和产品得到推广应用，形成科学有效的合同节水管理政策制度体系，节水服务市场竞争有序，发展环境进一步优化，用水效率和效益逐步提高，节水服务产业快速健康发展。</a:t>
            </a:r>
          </a:p>
          <a:p>
            <a:pPr marL="91440" marR="0" lvl="0" indent="-91440" algn="l" defTabSz="914400" rtl="0" eaLnBrk="1" fontAlgn="auto" latinLnBrk="0" hangingPunct="1">
              <a:lnSpc>
                <a:spcPct val="150000"/>
              </a:lnSpc>
              <a:spcBef>
                <a:spcPts val="1200"/>
              </a:spcBef>
              <a:spcAft>
                <a:spcPts val="200"/>
              </a:spcAft>
              <a:buClr>
                <a:schemeClr val="accent1"/>
              </a:buClr>
              <a:buSzTx/>
              <a:buFont typeface="Calibri" panose="020F0502020204030204" pitchFamily="34" charset="0"/>
              <a:buChar char=" "/>
            </a:pPr>
            <a:r>
              <a:rPr kumimoji="0" lang="zh-CN" altLang="en-US" sz="6400" b="0" i="0" u="none" strike="noStrike" cap="none" spc="0" normalizeH="0" baseline="0"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0" lang="zh-CN" altLang="en-US" sz="6400" b="1" i="0" u="none" strike="noStrike" cap="none" spc="0" normalizeH="0" baseline="0" dirty="0">
                <a:solidFill>
                  <a:schemeClr val="tx1">
                    <a:lumMod val="75000"/>
                    <a:lumOff val="25000"/>
                  </a:schemeClr>
                </a:solidFill>
                <a:latin typeface="微软雅黑" panose="020B0503020204020204" pitchFamily="34" charset="-122"/>
                <a:ea typeface="微软雅黑" panose="020B0503020204020204" pitchFamily="34" charset="-122"/>
              </a:rPr>
              <a:t>重点领域：</a:t>
            </a:r>
            <a:r>
              <a:rPr kumimoji="0" lang="zh-CN" altLang="en-US" sz="6400" b="0" i="0" u="none" strike="noStrike" cap="none" spc="0" normalizeH="0" baseline="0" dirty="0">
                <a:solidFill>
                  <a:schemeClr val="tx1">
                    <a:lumMod val="75000"/>
                    <a:lumOff val="25000"/>
                  </a:schemeClr>
                </a:solidFill>
                <a:latin typeface="微软雅黑" panose="020B0503020204020204" pitchFamily="34" charset="-122"/>
                <a:ea typeface="微软雅黑" panose="020B0503020204020204" pitchFamily="34" charset="-122"/>
              </a:rPr>
              <a:t>公共机构。公共建筑。高耗水工业。高耗水服务业。</a:t>
            </a:r>
          </a:p>
          <a:p>
            <a:pPr marL="91440" marR="0" lvl="0" indent="-91440" algn="l" defTabSz="914400" rtl="0" eaLnBrk="1" fontAlgn="auto" latinLnBrk="0" hangingPunct="1">
              <a:lnSpc>
                <a:spcPct val="150000"/>
              </a:lnSpc>
              <a:spcBef>
                <a:spcPts val="1200"/>
              </a:spcBef>
              <a:spcAft>
                <a:spcPts val="200"/>
              </a:spcAft>
              <a:buClr>
                <a:schemeClr val="accent1"/>
              </a:buClr>
              <a:buSzTx/>
              <a:buFont typeface="Calibri" panose="020F0502020204030204" pitchFamily="34" charset="0"/>
              <a:buChar char=" "/>
            </a:pPr>
            <a:r>
              <a:rPr kumimoji="0" lang="zh-CN" altLang="en-US" sz="6400" b="0" i="0" u="none" strike="noStrike" cap="none" spc="0" normalizeH="0" baseline="0"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0" lang="zh-CN" altLang="en-US" sz="6400" i="0" u="none" strike="noStrike" cap="none" spc="0" normalizeH="0" baseline="0" dirty="0">
                <a:solidFill>
                  <a:schemeClr val="tx1">
                    <a:lumMod val="75000"/>
                    <a:lumOff val="25000"/>
                  </a:schemeClr>
                </a:solidFill>
                <a:latin typeface="微软雅黑" panose="020B0503020204020204" pitchFamily="34" charset="-122"/>
                <a:ea typeface="微软雅黑" panose="020B0503020204020204" pitchFamily="34" charset="-122"/>
              </a:rPr>
              <a:t>在高效节水灌溉、供水管网漏损控制和水环境治理等项目中，</a:t>
            </a:r>
            <a:r>
              <a:rPr kumimoji="0" lang="zh-CN" altLang="en-US" sz="6400" b="1" i="0" u="none" strike="noStrike" kern="1200" cap="none" spc="0" normalizeH="0" baseline="0" dirty="0">
                <a:solidFill>
                  <a:schemeClr val="tx1">
                    <a:lumMod val="75000"/>
                    <a:lumOff val="25000"/>
                  </a:schemeClr>
                </a:solidFill>
                <a:latin typeface="微软雅黑" panose="020B0503020204020204" pitchFamily="34" charset="-122"/>
                <a:ea typeface="微软雅黑" panose="020B0503020204020204" pitchFamily="34" charset="-122"/>
              </a:rPr>
              <a:t>以政府和社会资本合作、政府购买服务等方式</a:t>
            </a:r>
            <a:r>
              <a:rPr kumimoji="0" lang="zh-CN" altLang="en-US" sz="6400" b="1" i="0" u="none" strike="noStrike" cap="none" spc="0" normalizeH="0" baseline="0" dirty="0">
                <a:solidFill>
                  <a:schemeClr val="tx1">
                    <a:lumMod val="75000"/>
                    <a:lumOff val="25000"/>
                  </a:schemeClr>
                </a:solidFill>
                <a:latin typeface="微软雅黑" panose="020B0503020204020204" pitchFamily="34" charset="-122"/>
                <a:ea typeface="微软雅黑" panose="020B0503020204020204" pitchFamily="34" charset="-122"/>
              </a:rPr>
              <a:t>，积极推行合同节水管理。</a:t>
            </a:r>
          </a:p>
          <a:p>
            <a:pPr marL="0" marR="0" lvl="0" indent="0" algn="l" defTabSz="457200" rtl="0" eaLnBrk="0" fontAlgn="base" latinLnBrk="0" hangingPunct="0">
              <a:lnSpc>
                <a:spcPct val="150000"/>
              </a:lnSpc>
              <a:spcBef>
                <a:spcPct val="0"/>
              </a:spcBef>
              <a:spcAft>
                <a:spcPct val="0"/>
              </a:spcAft>
              <a:buClrTx/>
              <a:buSzTx/>
              <a:buFontTx/>
              <a:buNone/>
              <a:defRPr/>
            </a:pPr>
            <a:endParaRPr kumimoji="0" lang="en-US" altLang="zh-CN"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algn="l" defTabSz="457200" rtl="0" eaLnBrk="0" fontAlgn="base" latinLnBrk="0" hangingPunct="0">
              <a:lnSpc>
                <a:spcPct val="100000"/>
              </a:lnSpc>
              <a:spcBef>
                <a:spcPct val="0"/>
              </a:spcBef>
              <a:spcAft>
                <a:spcPct val="0"/>
              </a:spcAft>
              <a:buClrTx/>
              <a:buSzTx/>
              <a:buFontTx/>
              <a:buNone/>
              <a:defRPr/>
            </a:pPr>
            <a:endParaRPr kumimoji="0" lang="zh-CN" alt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8802683" y="5767532"/>
            <a:ext cx="32110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itchFamily="2" charset="-122"/>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国家发展改革委</a:t>
            </a:r>
          </a:p>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水      利       部</a:t>
            </a:r>
          </a:p>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税　务　总　局</a:t>
            </a:r>
          </a:p>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2016</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27</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日</a:t>
            </a:r>
          </a:p>
        </p:txBody>
      </p:sp>
      <p:sp>
        <p:nvSpPr>
          <p:cNvPr id="7" name="文本框 2"/>
          <p:cNvSpPr txBox="1"/>
          <p:nvPr/>
        </p:nvSpPr>
        <p:spPr>
          <a:xfrm>
            <a:off x="4125568" y="376433"/>
            <a:ext cx="6130471" cy="58477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合同节水管理模式发展重要节点</a:t>
            </a:r>
            <a:endParaRPr kumimoji="0" lang="zh-CN" altLang="zh-CN" sz="3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49191" y="1682609"/>
            <a:ext cx="1187775" cy="646331"/>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2D2D8A"/>
                </a:solidFill>
                <a:effectLst/>
                <a:uLnTx/>
                <a:uFillTx/>
                <a:latin typeface="微软雅黑" panose="020B0503020204020204" pitchFamily="34" charset="-122"/>
                <a:ea typeface="微软雅黑" panose="020B0503020204020204" pitchFamily="34" charset="-122"/>
                <a:cs typeface="+mn-cs"/>
              </a:rPr>
              <a:t>节水效益分享型</a:t>
            </a:r>
          </a:p>
        </p:txBody>
      </p:sp>
      <p:sp>
        <p:nvSpPr>
          <p:cNvPr id="4" name="文本框 3"/>
          <p:cNvSpPr txBox="1"/>
          <p:nvPr/>
        </p:nvSpPr>
        <p:spPr>
          <a:xfrm>
            <a:off x="3612966" y="1488315"/>
            <a:ext cx="7730309" cy="133882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用水户与节水服务公司签订节水服务合同，由节水服务公司投入资金技术和管理服务，双方约定按以往用水量为基准，减去改造后实际用水量作为节水量，按照节水的直接经济效益分享收益。</a:t>
            </a:r>
          </a:p>
        </p:txBody>
      </p:sp>
      <p:pic>
        <p:nvPicPr>
          <p:cNvPr id="8" name="图片 7"/>
          <p:cNvPicPr>
            <a:picLocks noChangeAspect="1"/>
          </p:cNvPicPr>
          <p:nvPr>
            <p:custDataLst>
              <p:tags r:id="rId1"/>
            </p:custDataLst>
          </p:nvPr>
        </p:nvPicPr>
        <p:blipFill>
          <a:blip r:embed="rId3"/>
          <a:stretch>
            <a:fillRect/>
          </a:stretch>
        </p:blipFill>
        <p:spPr>
          <a:xfrm>
            <a:off x="1023504" y="1660304"/>
            <a:ext cx="720000" cy="719169"/>
          </a:xfrm>
          <a:prstGeom prst="ellipse">
            <a:avLst/>
          </a:prstGeom>
          <a:ln w="63500" cap="rnd">
            <a:noFill/>
          </a:ln>
          <a:effectLst>
            <a:outerShdw blurRad="381000" dist="292100" dir="5400000" sx="-80000" sy="-18000" rotWithShape="0">
              <a:srgbClr val="000000">
                <a:alpha val="22000"/>
              </a:srgbClr>
            </a:outerShdw>
          </a:effectLst>
        </p:spPr>
      </p:pic>
      <p:sp>
        <p:nvSpPr>
          <p:cNvPr id="14" name="矩形 13"/>
          <p:cNvSpPr/>
          <p:nvPr/>
        </p:nvSpPr>
        <p:spPr>
          <a:xfrm>
            <a:off x="2049191" y="3126891"/>
            <a:ext cx="1115316" cy="646331"/>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lang="zh-CN" altLang="en-US" b="1" dirty="0">
                <a:solidFill>
                  <a:srgbClr val="2D2D8A"/>
                </a:solidFill>
                <a:latin typeface="微软雅黑" panose="020B0503020204020204" pitchFamily="34" charset="-122"/>
                <a:ea typeface="微软雅黑" panose="020B0503020204020204" pitchFamily="34" charset="-122"/>
              </a:rPr>
              <a:t>节水效果保证型</a:t>
            </a:r>
          </a:p>
        </p:txBody>
      </p:sp>
      <p:pic>
        <p:nvPicPr>
          <p:cNvPr id="15" name="图片 14"/>
          <p:cNvPicPr preferRelativeResize="0"/>
          <p:nvPr/>
        </p:nvPicPr>
        <p:blipFill>
          <a:blip r:embed="rId4"/>
          <a:stretch>
            <a:fillRect/>
          </a:stretch>
        </p:blipFill>
        <p:spPr>
          <a:xfrm>
            <a:off x="1023504" y="3126891"/>
            <a:ext cx="720000" cy="720000"/>
          </a:xfrm>
          <a:prstGeom prst="ellipse">
            <a:avLst/>
          </a:prstGeom>
          <a:ln w="63500" cap="rnd">
            <a:noFill/>
          </a:ln>
          <a:effectLst>
            <a:outerShdw blurRad="381000" dist="292100" dir="5400000" sx="-80000" sy="-18000" rotWithShape="0">
              <a:srgbClr val="000000">
                <a:alpha val="22000"/>
              </a:srgbClr>
            </a:outerShdw>
          </a:effectLst>
        </p:spPr>
      </p:pic>
      <p:sp>
        <p:nvSpPr>
          <p:cNvPr id="16" name="矩形 15"/>
          <p:cNvSpPr/>
          <p:nvPr/>
        </p:nvSpPr>
        <p:spPr>
          <a:xfrm>
            <a:off x="3622492" y="2930363"/>
            <a:ext cx="7921806" cy="1754326"/>
          </a:xfrm>
          <a:prstGeom prst="rect">
            <a:avLst/>
          </a:prstGeom>
        </p:spPr>
        <p:txBody>
          <a:bodyPr wrap="square">
            <a:spAutoFit/>
          </a:bodyPr>
          <a:lstStyle/>
          <a:p>
            <a:pPr marL="0" marR="0" lvl="0" indent="0" algn="l" defTabSz="457200" rtl="0" eaLnBrk="1" fontAlgn="auto" latinLnBrk="0" hangingPunct="1">
              <a:lnSpc>
                <a:spcPct val="150000"/>
              </a:lnSpc>
              <a:spcBef>
                <a:spcPts val="600"/>
              </a:spcBef>
              <a:spcAft>
                <a:spcPts val="0"/>
              </a:spcAft>
              <a:buClrTx/>
              <a:buSzTx/>
              <a:buFontTx/>
              <a:buNone/>
              <a:defRPr/>
            </a:pPr>
            <a:r>
              <a:rPr lang="zh-CN" altLang="en-US" dirty="0">
                <a:solidFill>
                  <a:srgbClr val="000000">
                    <a:lumMod val="75000"/>
                    <a:lumOff val="25000"/>
                  </a:srgbClr>
                </a:solidFill>
                <a:latin typeface="微软雅黑" panose="020B0503020204020204" pitchFamily="34" charset="-122"/>
                <a:ea typeface="微软雅黑" panose="020B0503020204020204" pitchFamily="34" charset="-122"/>
              </a:rPr>
              <a:t>节水效果保证型是用水户与节水服务公司达成一致意见，签订合同，用水户每年用水量下降一定比例，最终达到较低用水量为标的，用水户付出固定费用，由节水服务公司投入资金进行节水改造。节水服务公司的收益与用水价格没有直接关系。</a:t>
            </a:r>
            <a:endParaRPr lang="en-US" altLang="zh-CN"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17" name="矩形 16"/>
          <p:cNvSpPr/>
          <p:nvPr/>
        </p:nvSpPr>
        <p:spPr>
          <a:xfrm>
            <a:off x="2088056" y="5027562"/>
            <a:ext cx="1110043" cy="646331"/>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lang="zh-CN" altLang="en-US" b="1" dirty="0">
                <a:solidFill>
                  <a:srgbClr val="2D2D8A"/>
                </a:solidFill>
                <a:latin typeface="微软雅黑" panose="020B0503020204020204" pitchFamily="34" charset="-122"/>
                <a:ea typeface="微软雅黑" panose="020B0503020204020204" pitchFamily="34" charset="-122"/>
              </a:rPr>
              <a:t>用水费用托管型</a:t>
            </a:r>
          </a:p>
        </p:txBody>
      </p:sp>
      <p:pic>
        <p:nvPicPr>
          <p:cNvPr id="18" name="图片 17"/>
          <p:cNvPicPr preferRelativeResize="0"/>
          <p:nvPr/>
        </p:nvPicPr>
        <p:blipFill>
          <a:blip r:embed="rId5"/>
          <a:stretch>
            <a:fillRect/>
          </a:stretch>
        </p:blipFill>
        <p:spPr>
          <a:xfrm>
            <a:off x="1023504" y="4953893"/>
            <a:ext cx="720000" cy="720000"/>
          </a:xfrm>
          <a:prstGeom prst="ellipse">
            <a:avLst/>
          </a:prstGeom>
          <a:ln w="63500" cap="rnd">
            <a:noFill/>
          </a:ln>
          <a:effectLst>
            <a:outerShdw blurRad="381000" dist="292100" dir="5400000" sx="-80000" sy="-18000" rotWithShape="0">
              <a:srgbClr val="000000">
                <a:alpha val="22000"/>
              </a:srgbClr>
            </a:outerShdw>
          </a:effectLst>
        </p:spPr>
      </p:pic>
      <p:sp>
        <p:nvSpPr>
          <p:cNvPr id="19" name="矩形 18"/>
          <p:cNvSpPr/>
          <p:nvPr/>
        </p:nvSpPr>
        <p:spPr>
          <a:xfrm>
            <a:off x="3612966" y="4891129"/>
            <a:ext cx="7931332" cy="1338828"/>
          </a:xfrm>
          <a:prstGeom prst="rect">
            <a:avLst/>
          </a:prstGeom>
        </p:spPr>
        <p:txBody>
          <a:bodyPr wrap="square">
            <a:spAutoFit/>
          </a:bodyPr>
          <a:lstStyle/>
          <a:p>
            <a:pPr marL="0" marR="0" lvl="0" indent="0" algn="l" defTabSz="457200" rtl="0" eaLnBrk="1" fontAlgn="auto" latinLnBrk="0" hangingPunct="1">
              <a:lnSpc>
                <a:spcPct val="150000"/>
              </a:lnSpc>
              <a:spcBef>
                <a:spcPts val="600"/>
              </a:spcBef>
              <a:spcAft>
                <a:spcPts val="0"/>
              </a:spcAft>
              <a:buClrTx/>
              <a:buSzTx/>
              <a:buFontTx/>
              <a:buNone/>
              <a:defRPr/>
            </a:pPr>
            <a:r>
              <a:rPr lang="zh-CN" altLang="en-US" dirty="0">
                <a:solidFill>
                  <a:srgbClr val="000000">
                    <a:lumMod val="75000"/>
                    <a:lumOff val="25000"/>
                  </a:srgbClr>
                </a:solidFill>
                <a:latin typeface="微软雅黑" panose="020B0503020204020204" pitchFamily="34" charset="-122"/>
                <a:ea typeface="微软雅黑" panose="020B0503020204020204" pitchFamily="34" charset="-122"/>
              </a:rPr>
              <a:t>用水费用托管型是用水户与节水服务公司达成一致意见，签订合同，用水户每年支付节水服务公司固定的经费，节水服务公司实施节水改造工程，将用水量降低，从中赚取用水费用的差价，获得收益。</a:t>
            </a:r>
            <a:endParaRPr lang="en-US" altLang="zh-CN"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3" name="矩形 2"/>
          <p:cNvSpPr/>
          <p:nvPr/>
        </p:nvSpPr>
        <p:spPr>
          <a:xfrm>
            <a:off x="4348298" y="251084"/>
            <a:ext cx="5812790" cy="743986"/>
          </a:xfrm>
          <a:prstGeom prst="rect">
            <a:avLst/>
          </a:prstGeom>
        </p:spPr>
        <p:txBody>
          <a:bodyPr wrap="square">
            <a:spAutoFit/>
          </a:bodyPr>
          <a:lstStyle/>
          <a:p>
            <a:pPr marL="0" marR="0" lvl="0" indent="0" algn="dist" defTabSz="457200" rtl="0" eaLnBrk="1" fontAlgn="auto" latinLnBrk="0" hangingPunct="1">
              <a:lnSpc>
                <a:spcPct val="150000"/>
              </a:lnSpc>
              <a:spcBef>
                <a:spcPct val="20000"/>
              </a:spcBef>
              <a:spcAft>
                <a:spcPts val="0"/>
              </a:spcAft>
              <a:buClr>
                <a:srgbClr val="004F87"/>
              </a:buClr>
              <a:buSzTx/>
              <a:buFontTx/>
              <a:buNone/>
              <a:defRPr/>
            </a:pP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合同节水管理项目的三种类型</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2425" y="1493005"/>
            <a:ext cx="1980029" cy="400110"/>
          </a:xfrm>
          <a:prstGeom prst="rect">
            <a:avLst/>
          </a:prstGeom>
        </p:spPr>
        <p:txBody>
          <a:bodyPr wrap="none">
            <a:spAutoFit/>
          </a:bodyPr>
          <a:lstStyle/>
          <a:p>
            <a:pPr marL="0" marR="0" lvl="0" algn="l" defTabSz="4572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D2D8A"/>
                </a:solidFill>
                <a:effectLst/>
                <a:uLnTx/>
                <a:uFillTx/>
                <a:latin typeface="微软雅黑" panose="020B0503020204020204" pitchFamily="34" charset="-122"/>
                <a:ea typeface="微软雅黑" panose="020B0503020204020204" pitchFamily="34" charset="-122"/>
                <a:cs typeface="+mn-cs"/>
              </a:rPr>
              <a:t>节水效益分享型</a:t>
            </a:r>
          </a:p>
        </p:txBody>
      </p:sp>
      <p:sp>
        <p:nvSpPr>
          <p:cNvPr id="3" name="矩形 2"/>
          <p:cNvSpPr/>
          <p:nvPr/>
        </p:nvSpPr>
        <p:spPr>
          <a:xfrm>
            <a:off x="4188731" y="254000"/>
            <a:ext cx="6359525" cy="830997"/>
          </a:xfrm>
          <a:prstGeom prst="rect">
            <a:avLst/>
          </a:prstGeom>
        </p:spPr>
        <p:txBody>
          <a:bodyPr wrap="square">
            <a:spAutoFit/>
          </a:bodyPr>
          <a:lstStyle/>
          <a:p>
            <a:pPr algn="dist">
              <a:lnSpc>
                <a:spcPct val="150000"/>
              </a:lnSpc>
              <a:spcBef>
                <a:spcPct val="20000"/>
              </a:spcBef>
              <a:buClr>
                <a:srgbClr val="004F87"/>
              </a:buClr>
              <a:defRPr/>
            </a:pP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用水户购买节水效果服务效益计算</a:t>
            </a:r>
          </a:p>
        </p:txBody>
      </p:sp>
      <p:sp>
        <p:nvSpPr>
          <p:cNvPr id="4" name="文本框 3"/>
          <p:cNvSpPr txBox="1"/>
          <p:nvPr/>
        </p:nvSpPr>
        <p:spPr>
          <a:xfrm>
            <a:off x="671304" y="1929741"/>
            <a:ext cx="10562754" cy="1938992"/>
          </a:xfrm>
          <a:prstGeom prst="rect">
            <a:avLst/>
          </a:prstGeom>
          <a:noFill/>
        </p:spPr>
        <p:txBody>
          <a:bodyPr wrap="square" rtlCol="0">
            <a:spAutoFit/>
          </a:bodyPr>
          <a:lstStyle/>
          <a:p>
            <a:pPr marL="0" marR="0" lvl="0" algn="l" defTabSz="4572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      </a:t>
            </a:r>
            <a:r>
              <a:rPr kumimoji="0" lang="zh-CN" altLang="en-US"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用水户与节水服务公司签订节水服务合同，由节水服务公司投入资金技术和管理服务，双方约定以以往用水量为基准，减去改造后实际用水量作为节水量，按照节水直接效益分享节水收益。合同期可达10年以上，双方分享比例可以自行约定。一般情况下，前期节水服务公司占比较大，逐渐降低。</a:t>
            </a:r>
          </a:p>
        </p:txBody>
      </p:sp>
      <p:sp>
        <p:nvSpPr>
          <p:cNvPr id="5" name="矩形 4"/>
          <p:cNvSpPr/>
          <p:nvPr/>
        </p:nvSpPr>
        <p:spPr>
          <a:xfrm>
            <a:off x="3300502" y="4290630"/>
            <a:ext cx="4471899" cy="400110"/>
          </a:xfrm>
          <a:prstGeom prst="rect">
            <a:avLst/>
          </a:prstGeom>
        </p:spPr>
        <p:txBody>
          <a:bodyPr wrap="square">
            <a:spAutoFit/>
          </a:bodyPr>
          <a:lstStyle/>
          <a:p>
            <a:pPr>
              <a:defRPr/>
            </a:pPr>
            <a:r>
              <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rPr>
              <a:t>节 水 量 = </a:t>
            </a:r>
            <a:r>
              <a:rPr kumimoji="0" lang="zh-CN" altLang="en-US" sz="20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rPr>
              <a:t>以往用水量 - 实际用水量</a:t>
            </a:r>
            <a:endPar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3235186" y="4985717"/>
            <a:ext cx="3671570" cy="39878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节水效益 = 节水量 * 用水价格</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0504" y="1180368"/>
            <a:ext cx="10937467" cy="1337945"/>
          </a:xfrm>
          <a:prstGeom prst="rect">
            <a:avLst/>
          </a:prstGeom>
          <a:noFill/>
        </p:spPr>
        <p:txBody>
          <a:bodyPr wrap="square" rtlCol="0" anchor="t">
            <a:spAutoFit/>
          </a:bodyPr>
          <a:lstStyle/>
          <a:p>
            <a:pPr marL="285750" indent="-285750">
              <a:lnSpc>
                <a:spcPct val="150000"/>
              </a:lnSpc>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2016—2020年</a:t>
            </a:r>
            <a:r>
              <a:rPr lang="zh-CN" altLang="en-US" dirty="0">
                <a:latin typeface="微软雅黑" panose="020B0503020204020204" pitchFamily="34" charset="-122"/>
                <a:ea typeface="微软雅黑" panose="020B0503020204020204" pitchFamily="34" charset="-122"/>
              </a:rPr>
              <a:t>全国在公共机构、公共建筑、农业节水灌溉、高耗水工业、水环境治理、城镇供水管网漏损治理6个领域实施了181项合同节水管理项目（投资额50万元以上），吸引社会资本投资超过20亿元，节水量达1.78亿m3/a，节水率约为33.6%。</a:t>
            </a:r>
          </a:p>
        </p:txBody>
      </p:sp>
      <p:sp>
        <p:nvSpPr>
          <p:cNvPr id="4" name="文本框 3"/>
          <p:cNvSpPr txBox="1"/>
          <p:nvPr/>
        </p:nvSpPr>
        <p:spPr>
          <a:xfrm>
            <a:off x="623478" y="5653041"/>
            <a:ext cx="11100435" cy="923330"/>
          </a:xfrm>
          <a:prstGeom prst="rect">
            <a:avLst/>
          </a:prstGeom>
          <a:noFill/>
        </p:spPr>
        <p:txBody>
          <a:bodyPr wrap="square" rtlCol="0" anchor="t">
            <a:spAutoFit/>
          </a:bodyPr>
          <a:lstStyle/>
          <a:p>
            <a:pPr marL="285750" indent="-285750">
              <a:lnSpc>
                <a:spcPct val="150000"/>
              </a:lnSpc>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2021年</a:t>
            </a:r>
            <a:r>
              <a:rPr lang="zh-CN" altLang="en-US" dirty="0">
                <a:latin typeface="微软雅黑" panose="020B0503020204020204" pitchFamily="34" charset="-122"/>
                <a:ea typeface="微软雅黑" panose="020B0503020204020204" pitchFamily="34" charset="-122"/>
              </a:rPr>
              <a:t>全国共有93个合同节水管理项目（投资额10万元以上）落地，陕西、湖南、福建等9省份通过实施合同节水管理项目，吸引社会资本均超过1000万元。</a:t>
            </a:r>
          </a:p>
        </p:txBody>
      </p:sp>
      <p:pic>
        <p:nvPicPr>
          <p:cNvPr id="5" name="图片 4" descr="微信图片_20221111161441"/>
          <p:cNvPicPr>
            <a:picLocks noChangeAspect="1"/>
          </p:cNvPicPr>
          <p:nvPr>
            <p:custDataLst>
              <p:tags r:id="rId1"/>
            </p:custDataLst>
          </p:nvPr>
        </p:nvPicPr>
        <p:blipFill>
          <a:blip r:embed="rId3"/>
          <a:stretch>
            <a:fillRect/>
          </a:stretch>
        </p:blipFill>
        <p:spPr>
          <a:xfrm>
            <a:off x="1671320" y="2518313"/>
            <a:ext cx="8522970" cy="3035300"/>
          </a:xfrm>
          <a:prstGeom prst="rect">
            <a:avLst/>
          </a:prstGeom>
        </p:spPr>
      </p:pic>
      <p:sp>
        <p:nvSpPr>
          <p:cNvPr id="2" name="矩形 1"/>
          <p:cNvSpPr/>
          <p:nvPr/>
        </p:nvSpPr>
        <p:spPr>
          <a:xfrm>
            <a:off x="4302852" y="207372"/>
            <a:ext cx="5891438" cy="830997"/>
          </a:xfrm>
          <a:prstGeom prst="rect">
            <a:avLst/>
          </a:prstGeom>
        </p:spPr>
        <p:txBody>
          <a:bodyPr wrap="square">
            <a:spAutoFit/>
          </a:bodyPr>
          <a:lstStyle/>
          <a:p>
            <a:pPr marR="0" lvl="0" algn="dist" fontAlgn="auto">
              <a:lnSpc>
                <a:spcPct val="150000"/>
              </a:lnSpc>
              <a:spcBef>
                <a:spcPct val="20000"/>
              </a:spcBef>
              <a:buClr>
                <a:srgbClr val="004F87"/>
              </a:buClr>
              <a:buSzTx/>
              <a:buFontTx/>
              <a:buNone/>
              <a:defRPr/>
            </a:pP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合同节水管理5年来取得的成果</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30204" y="1400351"/>
            <a:ext cx="389899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D2D8A"/>
                </a:solidFill>
                <a:effectLst/>
                <a:uLnTx/>
                <a:uFillTx/>
                <a:latin typeface="微软雅黑" panose="020B0503020204020204" pitchFamily="34" charset="-122"/>
                <a:ea typeface="微软雅黑" panose="020B0503020204020204" pitchFamily="34" charset="-122"/>
                <a:cs typeface="+mn-cs"/>
              </a:rPr>
              <a:t>节水效益分享型存在的问题</a:t>
            </a:r>
          </a:p>
        </p:txBody>
      </p:sp>
      <p:sp>
        <p:nvSpPr>
          <p:cNvPr id="10" name="文本框 9"/>
          <p:cNvSpPr txBox="1"/>
          <p:nvPr/>
        </p:nvSpPr>
        <p:spPr>
          <a:xfrm>
            <a:off x="1130204" y="3184706"/>
            <a:ext cx="10299792" cy="1754326"/>
          </a:xfrm>
          <a:prstGeom prst="rect">
            <a:avLst/>
          </a:prstGeom>
          <a:noFill/>
        </p:spPr>
        <p:txBody>
          <a:bodyPr wrap="square" rtlCol="0">
            <a:spAutoFit/>
          </a:bodyPr>
          <a:lstStyle/>
          <a:p>
            <a:pPr marL="0" marR="0" lvl="0" algn="l" defTabSz="457200" rtl="0" eaLnBrk="1" fontAlgn="auto" latinLnBrk="0" hangingPunct="1">
              <a:lnSpc>
                <a:spcPct val="2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1. 用水价格越低，节水效益越低，节水改造的动力越小；</a:t>
            </a:r>
          </a:p>
          <a:p>
            <a:pPr marL="0" marR="0" lvl="0" algn="l" defTabSz="457200" rtl="0" eaLnBrk="1" fontAlgn="auto" latinLnBrk="0" hangingPunct="1">
              <a:lnSpc>
                <a:spcPct val="2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2. 以往用水量越大，改造后的节水量越大，效益越好，原来用水浪费现象无过还有功，有碍公正公平；</a:t>
            </a:r>
          </a:p>
          <a:p>
            <a:pPr marL="0" marR="0" lvl="0" algn="l" defTabSz="457200" rtl="0" eaLnBrk="1" fontAlgn="auto" latinLnBrk="0" hangingPunct="1">
              <a:lnSpc>
                <a:spcPct val="2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3. 分享比例需要双方谈判确定容易出现争议。</a:t>
            </a:r>
          </a:p>
        </p:txBody>
      </p:sp>
      <p:sp>
        <p:nvSpPr>
          <p:cNvPr id="2" name="矩形 1"/>
          <p:cNvSpPr/>
          <p:nvPr/>
        </p:nvSpPr>
        <p:spPr>
          <a:xfrm>
            <a:off x="4232275" y="208581"/>
            <a:ext cx="5664200" cy="743986"/>
          </a:xfrm>
          <a:prstGeom prst="rect">
            <a:avLst/>
          </a:prstGeom>
        </p:spPr>
        <p:txBody>
          <a:bodyPr wrap="square">
            <a:spAutoFit/>
          </a:bodyPr>
          <a:lstStyle/>
          <a:p>
            <a:pPr indent="0" algn="dist">
              <a:lnSpc>
                <a:spcPct val="150000"/>
              </a:lnSpc>
              <a:spcBef>
                <a:spcPct val="20000"/>
              </a:spcBef>
              <a:spcAft>
                <a:spcPts val="0"/>
              </a:spcAft>
              <a:buClr>
                <a:srgbClr val="004F87"/>
              </a:buClr>
              <a:defRPr/>
            </a:pP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合同节水管理存在的主要问题</a:t>
            </a:r>
            <a:endParaRPr lang="zh-CN" sz="32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矩形 6"/>
          <p:cNvSpPr/>
          <p:nvPr/>
        </p:nvSpPr>
        <p:spPr>
          <a:xfrm>
            <a:off x="3431128" y="2603125"/>
            <a:ext cx="4471899" cy="400110"/>
          </a:xfrm>
          <a:prstGeom prst="rect">
            <a:avLst/>
          </a:prstGeom>
        </p:spPr>
        <p:txBody>
          <a:bodyPr wrap="square">
            <a:spAutoFit/>
          </a:bodyPr>
          <a:lstStyle/>
          <a:p>
            <a:pPr>
              <a:defRPr/>
            </a:pPr>
            <a:r>
              <a:rPr lang="zh-CN" altLang="en-US" sz="2000" b="1" dirty="0">
                <a:solidFill>
                  <a:srgbClr val="000000">
                    <a:lumMod val="75000"/>
                    <a:lumOff val="25000"/>
                  </a:srgbClr>
                </a:solidFill>
                <a:latin typeface="微软雅黑" panose="020B0503020204020204" pitchFamily="34" charset="-122"/>
                <a:ea typeface="微软雅黑" panose="020B0503020204020204" pitchFamily="34" charset="-122"/>
              </a:rPr>
              <a:t>节水量 = </a:t>
            </a:r>
            <a:r>
              <a:rPr kumimoji="0" lang="zh-CN" altLang="en-US" sz="20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rPr>
              <a:t>以往用水量 - 实际用水量</a:t>
            </a:r>
            <a:endPar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1" name="矩形 10"/>
          <p:cNvSpPr/>
          <p:nvPr/>
        </p:nvSpPr>
        <p:spPr>
          <a:xfrm>
            <a:off x="3163044" y="2005215"/>
            <a:ext cx="3634328"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节水效益 = 节水量 * 用水价格</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919292" y="5071516"/>
            <a:ext cx="9253403" cy="707886"/>
          </a:xfrm>
          <a:prstGeom prst="rect">
            <a:avLst/>
          </a:prstGeom>
        </p:spPr>
        <p:txBody>
          <a:bodyPr wrap="square">
            <a:spAutoFit/>
          </a:bodyPr>
          <a:lstStyle/>
          <a:p>
            <a:pPr lvl="0" algn="ctr">
              <a:lnSpc>
                <a:spcPct val="200000"/>
              </a:lnSpc>
              <a:defRPr/>
            </a:pPr>
            <a:r>
              <a:rPr lang="zh-CN" altLang="en-US" sz="2000" b="1" dirty="0">
                <a:solidFill>
                  <a:srgbClr val="FF0000"/>
                </a:solidFill>
                <a:latin typeface="微软雅黑" panose="020B0503020204020204" pitchFamily="34" charset="-122"/>
                <a:ea typeface="微软雅黑" panose="020B0503020204020204" pitchFamily="34" charset="-122"/>
              </a:rPr>
              <a:t>改进的方向：用水定额为计算节水量的依据；水价制度改革；政府购买节水量。</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22"/>
          <p:cNvSpPr txBox="1"/>
          <p:nvPr/>
        </p:nvSpPr>
        <p:spPr>
          <a:xfrm>
            <a:off x="3057821" y="2359723"/>
            <a:ext cx="5957888" cy="377016"/>
          </a:xfrm>
          <a:prstGeom prst="rect">
            <a:avLst/>
          </a:prstGeom>
          <a:solidFill>
            <a:schemeClr val="bg2"/>
          </a:solidFill>
        </p:spPr>
        <p:txBody>
          <a:bodyPr wrap="square" lIns="68571" tIns="34285" rIns="68571" bIns="34285" rtlCol="0">
            <a:spAutoFit/>
          </a:bodyPr>
          <a:lstStyle/>
          <a:p>
            <a:pPr algn="ctr" defTabSz="914400">
              <a:defRPr/>
            </a:pP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合同能源管理     </a:t>
            </a:r>
            <a:r>
              <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VS     </a:t>
            </a:r>
            <a:r>
              <a:rPr lang="zh-CN" altLang="en-US" sz="2000" b="1" kern="0" dirty="0">
                <a:latin typeface="微软雅黑" panose="020B0503020204020204" pitchFamily="34" charset="-122"/>
                <a:ea typeface="微软雅黑" panose="020B0503020204020204" pitchFamily="34" charset="-122"/>
              </a:rPr>
              <a:t>合同节水</a:t>
            </a: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管理</a:t>
            </a: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59" name="TextBox 25"/>
          <p:cNvSpPr txBox="1"/>
          <p:nvPr/>
        </p:nvSpPr>
        <p:spPr>
          <a:xfrm>
            <a:off x="6538122" y="3123046"/>
            <a:ext cx="5342400" cy="2146731"/>
          </a:xfrm>
          <a:prstGeom prst="rect">
            <a:avLst/>
          </a:prstGeom>
          <a:solidFill>
            <a:schemeClr val="bg2"/>
          </a:solidFill>
        </p:spPr>
        <p:txBody>
          <a:bodyPr wrap="square" lIns="68571" tIns="34285" rIns="68571" bIns="34285" rtlCol="0">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lang="zh-CN" altLang="en-US" dirty="0">
                <a:solidFill>
                  <a:srgbClr val="000000"/>
                </a:solidFill>
                <a:latin typeface="微软雅黑" panose="020B0503020204020204" pitchFamily="34" charset="-122"/>
                <a:ea typeface="微软雅黑" panose="020B0503020204020204" pitchFamily="34" charset="-122"/>
              </a:rPr>
              <a:t>合同节水管理完全与合同能源管理模式形式上十分相似，但是，</a:t>
            </a:r>
            <a:r>
              <a:rPr lang="zh-CN" altLang="en-US" dirty="0">
                <a:solidFill>
                  <a:srgbClr val="000000"/>
                </a:solidFill>
                <a:latin typeface="微软雅黑" panose="020B0503020204020204" pitchFamily="34" charset="-122"/>
                <a:ea typeface="微软雅黑" panose="020B0503020204020204" pitchFamily="34" charset="-122"/>
                <a:sym typeface="+mn-ea"/>
              </a:rPr>
              <a:t>因为没有解决水资源的价格太低的根本问题，</a:t>
            </a:r>
            <a:r>
              <a:rPr lang="zh-CN" altLang="en-US" dirty="0">
                <a:solidFill>
                  <a:srgbClr val="000000"/>
                </a:solidFill>
                <a:latin typeface="微软雅黑" panose="020B0503020204020204" pitchFamily="34" charset="-122"/>
                <a:ea typeface="微软雅黑" panose="020B0503020204020204" pitchFamily="34" charset="-122"/>
              </a:rPr>
              <a:t>由用水户购买用节水效果服务的方式直接经济效益较低，不能吸引更多社会资本参与，市场就不能大规模启动起来。</a:t>
            </a:r>
          </a:p>
        </p:txBody>
      </p:sp>
      <p:sp>
        <p:nvSpPr>
          <p:cNvPr id="60" name="矩形 59"/>
          <p:cNvSpPr/>
          <p:nvPr/>
        </p:nvSpPr>
        <p:spPr>
          <a:xfrm>
            <a:off x="386286" y="3123046"/>
            <a:ext cx="5343070" cy="2169825"/>
          </a:xfrm>
          <a:prstGeom prst="rect">
            <a:avLst/>
          </a:prstGeom>
          <a:solidFill>
            <a:srgbClr val="CCDDEA"/>
          </a:solid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lang="zh-CN" altLang="en-US" dirty="0">
                <a:solidFill>
                  <a:srgbClr val="000000"/>
                </a:solidFill>
                <a:latin typeface="微软雅黑" panose="020B0503020204020204" pitchFamily="34" charset="-122"/>
                <a:ea typeface="微软雅黑" panose="020B0503020204020204" pitchFamily="34" charset="-122"/>
              </a:rPr>
              <a:t>能源行业市场化程度很高，能源的价格与价值比较接近，市场能在资源配置中起决定性作用，政府通过制定规则和适当补贴就可以很好的发挥作用，合同能源管理推动十分顺利，节能产业迅速壮大，节能效果十分显著。</a:t>
            </a: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 name="矩形 8"/>
          <p:cNvSpPr/>
          <p:nvPr/>
        </p:nvSpPr>
        <p:spPr>
          <a:xfrm>
            <a:off x="2827293" y="1594616"/>
            <a:ext cx="6662420" cy="398780"/>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rPr>
              <a:t>合同节水管理为什么不像合同能源管理那样火热？</a:t>
            </a:r>
          </a:p>
        </p:txBody>
      </p:sp>
      <p:sp>
        <p:nvSpPr>
          <p:cNvPr id="3" name="文本框 2"/>
          <p:cNvSpPr txBox="1"/>
          <p:nvPr/>
        </p:nvSpPr>
        <p:spPr>
          <a:xfrm>
            <a:off x="1810424" y="5656084"/>
            <a:ext cx="9161482" cy="400110"/>
          </a:xfrm>
          <a:prstGeom prst="rect">
            <a:avLst/>
          </a:prstGeom>
          <a:noFill/>
        </p:spPr>
        <p:txBody>
          <a:bodyPr wrap="none" rtlCol="0" anchor="t">
            <a:spAutoFit/>
          </a:bodyPr>
          <a:lstStyle/>
          <a:p>
            <a:r>
              <a:rPr lang="zh-CN" altLang="en-US" sz="2000" b="1" dirty="0">
                <a:solidFill>
                  <a:srgbClr val="FF0000"/>
                </a:solidFill>
                <a:latin typeface="微软雅黑" panose="020B0503020204020204" pitchFamily="34" charset="-122"/>
                <a:ea typeface="微软雅黑" panose="020B0503020204020204" pitchFamily="34" charset="-122"/>
                <a:sym typeface="+mn-ea"/>
              </a:rPr>
              <a:t>改进的方向：用水定额为计算节水量的依据；水价制度改革；政府购买节水量。</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8" name="矩形 7"/>
          <p:cNvSpPr/>
          <p:nvPr/>
        </p:nvSpPr>
        <p:spPr>
          <a:xfrm>
            <a:off x="4232275" y="208581"/>
            <a:ext cx="5664200" cy="743986"/>
          </a:xfrm>
          <a:prstGeom prst="rect">
            <a:avLst/>
          </a:prstGeom>
        </p:spPr>
        <p:txBody>
          <a:bodyPr wrap="square">
            <a:spAutoFit/>
          </a:bodyPr>
          <a:lstStyle/>
          <a:p>
            <a:pPr indent="0" algn="dist">
              <a:lnSpc>
                <a:spcPct val="150000"/>
              </a:lnSpc>
              <a:spcBef>
                <a:spcPct val="20000"/>
              </a:spcBef>
              <a:spcAft>
                <a:spcPts val="0"/>
              </a:spcAft>
              <a:buClr>
                <a:srgbClr val="004F87"/>
              </a:buClr>
              <a:defRPr/>
            </a:pP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合同节水管理存在的主要问题</a:t>
            </a:r>
            <a:endParaRPr lang="zh-CN" sz="3200" b="1"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GVkN2U0NjUzNzMwNTA4NmJjZDk3YjdkOTQ5Yjk1M2MifQ=="/>
  <p:tag name="KSO_WPP_MARK_KEY" val="6dd3623a-4a11-43c7-ad6e-6d566b9eb71c"/>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132.5496062992127,&quot;width&quot;:1133.858267716535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845,&quot;width&quot;:13605}"/>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noFill/>
        <a:ln cmpd="dbl">
          <a:solidFill>
            <a:schemeClr val="tx1"/>
          </a:solidFill>
        </a:ln>
      </a:spPr>
      <a:bodyPr wrap="square" lIns="91440" tIns="45720" rIns="91440" bIns="45720">
        <a:spAutoFit/>
      </a:bodyPr>
      <a:lstStyle>
        <a:defPPr algn="ctr">
          <a:defRPr sz="30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defRPr>
        </a:defPPr>
      </a:lst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bg1"/>
            </a:solidFill>
            <a:latin typeface="方正兰亭细黑_GBK" panose="02000000000000000000" pitchFamily="2" charset="-122"/>
            <a:ea typeface="方正兰亭细黑_GBK" panose="02000000000000000000"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noFill/>
        <a:ln cmpd="dbl">
          <a:solidFill>
            <a:schemeClr val="tx1"/>
          </a:solidFill>
        </a:ln>
      </a:spPr>
      <a:bodyPr wrap="square" lIns="91440" tIns="45720" rIns="91440" bIns="45720">
        <a:spAutoFit/>
      </a:bodyPr>
      <a:lstStyle>
        <a:defPPr algn="ctr">
          <a:defRPr sz="30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defRPr>
        </a:defPPr>
      </a:lst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3358</Words>
  <Application>Microsoft Office PowerPoint</Application>
  <PresentationFormat>宽屏</PresentationFormat>
  <Paragraphs>232</Paragraphs>
  <Slides>28</Slides>
  <Notes>1</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28</vt:i4>
      </vt:variant>
    </vt:vector>
  </HeadingPairs>
  <TitlesOfParts>
    <vt:vector size="41" baseType="lpstr">
      <vt:lpstr>Geometr231 Lt BT</vt:lpstr>
      <vt:lpstr>等线</vt:lpstr>
      <vt:lpstr>微软雅黑</vt:lpstr>
      <vt:lpstr>Arial</vt:lpstr>
      <vt:lpstr>Calibri</vt:lpstr>
      <vt:lpstr>Calibri Light</vt:lpstr>
      <vt:lpstr>Impact</vt:lpstr>
      <vt:lpstr>Times New Roman</vt:lpstr>
      <vt:lpstr>Wingdings</vt:lpstr>
      <vt:lpstr>回顾</vt:lpstr>
      <vt:lpstr>13_自定义设计方案</vt:lpstr>
      <vt:lpstr>1_自定义设计方案</vt:lpstr>
      <vt:lpstr>3_回顾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sammi</dc:creator>
  <cp:lastModifiedBy>冬雪 崔</cp:lastModifiedBy>
  <cp:revision>1</cp:revision>
  <cp:lastPrinted>2023-09-22T07:10:54Z</cp:lastPrinted>
  <dcterms:created xsi:type="dcterms:W3CDTF">2023-09-22T07:10:54Z</dcterms:created>
  <dcterms:modified xsi:type="dcterms:W3CDTF">2023-09-22T07:11:48Z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2052-0.0.0.0</vt:lpwstr>
  </property>
  <property fmtid="{D5CDD505-2E9C-101B-9397-08002B2CF9AE}" pid="3" name="ICV">
    <vt:lpwstr>8BC4BC770A054348AB29934458C2CF31_13</vt:lpwstr>
  </property>
</Properties>
</file>